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5.xml" ContentType="application/vnd.openxmlformats-officedocument.theme+xml"/>
  <Override PartName="/ppt/tags/tag48.xml" ContentType="application/vnd.openxmlformats-officedocument.presentationml.tags+xml"/>
  <Override PartName="/ppt/notesSlides/notesSlide1.xml" ContentType="application/vnd.openxmlformats-officedocument.presentationml.notesSlide+xml"/>
  <Override PartName="/ppt/tags/tag49.xml" ContentType="application/vnd.openxmlformats-officedocument.presentationml.tags+xml"/>
  <Override PartName="/ppt/notesSlides/notesSlide2.xml" ContentType="application/vnd.openxmlformats-officedocument.presentationml.notesSlide+xml"/>
  <Override PartName="/ppt/tags/tag5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7.xml" ContentType="application/vnd.openxmlformats-officedocument.presentationml.notesSlide+xml"/>
  <Override PartName="/ppt/tags/tag6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0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notesSlides/notesSlide12.xml" ContentType="application/vnd.openxmlformats-officedocument.presentationml.notesSlide+xml"/>
  <Override PartName="/ppt/tags/tag7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5.xml" ContentType="application/vnd.openxmlformats-officedocument.presentationml.notesSlide+xml"/>
  <Override PartName="/ppt/tags/tag81.xml" ContentType="application/vnd.openxmlformats-officedocument.presentationml.tags+xml"/>
  <Override PartName="/ppt/notesSlides/notesSlide16.xml" ContentType="application/vnd.openxmlformats-officedocument.presentationml.notesSlide+xml"/>
  <Override PartName="/ppt/tags/tag8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13" r:id="rId2"/>
    <p:sldMasterId id="2147483733" r:id="rId3"/>
    <p:sldMasterId id="2147483737" r:id="rId4"/>
  </p:sldMasterIdLst>
  <p:notesMasterIdLst>
    <p:notesMasterId r:id="rId36"/>
  </p:notesMasterIdLst>
  <p:sldIdLst>
    <p:sldId id="500" r:id="rId5"/>
    <p:sldId id="704" r:id="rId6"/>
    <p:sldId id="670" r:id="rId7"/>
    <p:sldId id="671" r:id="rId8"/>
    <p:sldId id="705" r:id="rId9"/>
    <p:sldId id="675" r:id="rId10"/>
    <p:sldId id="506" r:id="rId11"/>
    <p:sldId id="505" r:id="rId12"/>
    <p:sldId id="706" r:id="rId13"/>
    <p:sldId id="568" r:id="rId14"/>
    <p:sldId id="693" r:id="rId15"/>
    <p:sldId id="703" r:id="rId16"/>
    <p:sldId id="702" r:id="rId17"/>
    <p:sldId id="689" r:id="rId18"/>
    <p:sldId id="525" r:id="rId19"/>
    <p:sldId id="707" r:id="rId20"/>
    <p:sldId id="708" r:id="rId21"/>
    <p:sldId id="674" r:id="rId22"/>
    <p:sldId id="638" r:id="rId23"/>
    <p:sldId id="643" r:id="rId24"/>
    <p:sldId id="644" r:id="rId25"/>
    <p:sldId id="646" r:id="rId26"/>
    <p:sldId id="697" r:id="rId27"/>
    <p:sldId id="699" r:id="rId28"/>
    <p:sldId id="700" r:id="rId29"/>
    <p:sldId id="709" r:id="rId30"/>
    <p:sldId id="503" r:id="rId31"/>
    <p:sldId id="662" r:id="rId32"/>
    <p:sldId id="623" r:id="rId33"/>
    <p:sldId id="683" r:id="rId34"/>
    <p:sldId id="684" r:id="rId35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43">
          <p15:clr>
            <a:srgbClr val="A4A3A4"/>
          </p15:clr>
        </p15:guide>
        <p15:guide id="2" orient="horz" pos="4272">
          <p15:clr>
            <a:srgbClr val="A4A3A4"/>
          </p15:clr>
        </p15:guide>
        <p15:guide id="3" pos="5616">
          <p15:clr>
            <a:srgbClr val="A4A3A4"/>
          </p15:clr>
        </p15:guide>
        <p15:guide id="4" orient="horz" pos="4104">
          <p15:clr>
            <a:srgbClr val="A4A3A4"/>
          </p15:clr>
        </p15:guide>
        <p15:guide id="5" orient="horz" pos="393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pos="1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2F2F2"/>
    <a:srgbClr val="00FF00"/>
    <a:srgbClr val="051506"/>
    <a:srgbClr val="FFD1DF"/>
    <a:srgbClr val="C6D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1" autoAdjust="0"/>
    <p:restoredTop sz="95232" autoAdjust="0"/>
  </p:normalViewPr>
  <p:slideViewPr>
    <p:cSldViewPr snapToObjects="1">
      <p:cViewPr>
        <p:scale>
          <a:sx n="81" d="100"/>
          <a:sy n="81" d="100"/>
        </p:scale>
        <p:origin x="-1326" y="-36"/>
      </p:cViewPr>
      <p:guideLst>
        <p:guide orient="horz" pos="443"/>
        <p:guide orient="horz" pos="4272"/>
        <p:guide orient="horz" pos="4104"/>
        <p:guide orient="horz" pos="3936"/>
        <p:guide orient="horz" pos="816"/>
        <p:guide pos="5616"/>
        <p:guide pos="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D5D5B-1E84-4CCF-A9F9-F778F9F3E496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F26A1-4CF7-48C1-9C80-92EFBC21059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3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E8C28-99F8-45EB-A53C-B11D9C19D8B7}" type="slidenum">
              <a:rPr lang="en-GB" altLang="fr-FR" smtClean="0"/>
              <a:pPr>
                <a:defRPr/>
              </a:pPr>
              <a:t>1</a:t>
            </a:fld>
            <a:endParaRPr lang="en-GB" altLang="fr-FR" dirty="0"/>
          </a:p>
        </p:txBody>
      </p:sp>
    </p:spTree>
    <p:extLst>
      <p:ext uri="{BB962C8B-B14F-4D97-AF65-F5344CB8AC3E}">
        <p14:creationId xmlns:p14="http://schemas.microsoft.com/office/powerpoint/2010/main" val="293037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26A1-4CF7-48C1-9C80-92EFBC21059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99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26A1-4CF7-48C1-9C80-92EFBC21059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84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26A1-4CF7-48C1-9C80-92EFBC21059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61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26A1-4CF7-48C1-9C80-92EFBC21059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6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26A1-4CF7-48C1-9C80-92EFBC21059C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4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26A1-4CF7-48C1-9C80-92EFBC21059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66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26A1-4CF7-48C1-9C80-92EFBC21059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48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E8C28-99F8-45EB-A53C-B11D9C19D8B7}" type="slidenum">
              <a:rPr lang="en-GB" altLang="fr-FR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GB" alt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41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i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5A843-C197-47F6-AB68-FB32C394A02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384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7D22E-2FCF-4181-8686-08BDCDF9406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60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7100" y="744538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A2FBD-0BCC-4D84-A187-DAE0B68E4387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90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E3971F-5A65-4713-8934-77774D1688B3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6095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7100" y="744538"/>
            <a:ext cx="49657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A2FBD-0BCC-4D84-A187-DAE0B68E4387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49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26A1-4CF7-48C1-9C80-92EFBC21059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9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E3971F-5A65-4713-8934-77774D1688B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3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26A1-4CF7-48C1-9C80-92EFBC21059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9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3.emf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tags" Target="../tags/tag9.xml"/><Relationship Id="rId11" Type="http://schemas.openxmlformats.org/officeDocument/2006/relationships/image" Target="../media/image4.png"/><Relationship Id="rId5" Type="http://schemas.openxmlformats.org/officeDocument/2006/relationships/tags" Target="../tags/tag8.xml"/><Relationship Id="rId10" Type="http://schemas.openxmlformats.org/officeDocument/2006/relationships/oleObject" Target="../embeddings/oleObject2.bin"/><Relationship Id="rId4" Type="http://schemas.openxmlformats.org/officeDocument/2006/relationships/tags" Target="../tags/tag7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9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0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2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3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4.bin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3.emf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tags" Target="../tags/tag34.xml"/><Relationship Id="rId11" Type="http://schemas.openxmlformats.org/officeDocument/2006/relationships/image" Target="../media/image4.png"/><Relationship Id="rId5" Type="http://schemas.openxmlformats.org/officeDocument/2006/relationships/tags" Target="../tags/tag33.xml"/><Relationship Id="rId10" Type="http://schemas.openxmlformats.org/officeDocument/2006/relationships/oleObject" Target="../embeddings/oleObject16.bin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3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17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8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40.xml"/><Relationship Id="rId7" Type="http://schemas.openxmlformats.org/officeDocument/2006/relationships/oleObject" Target="../embeddings/oleObject19.bin"/><Relationship Id="rId2" Type="http://schemas.openxmlformats.org/officeDocument/2006/relationships/tags" Target="../tags/tag39.xml"/><Relationship Id="rId1" Type="http://schemas.openxmlformats.org/officeDocument/2006/relationships/vmlDrawing" Target="../drawings/vmlDrawing19.v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0.bin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jpe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1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5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2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6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3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tags" Target="../tags/tag15.xml"/><Relationship Id="rId7" Type="http://schemas.openxmlformats.org/officeDocument/2006/relationships/oleObject" Target="../embeddings/oleObject5.bin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5" name="think-cell Slide" r:id="rId10" imgW="0" imgH="0" progId="TCLayout.ActiveDocument.1">
                  <p:embed/>
                </p:oleObj>
              </mc:Choice>
              <mc:Fallback>
                <p:oleObj name="think-cell Slide" r:id="rId10" imgW="0" imgH="0" progId="TCLayout.ActiveDocument.1">
                  <p:embed/>
                  <p:pic>
                    <p:nvPicPr>
                      <p:cNvPr id="0" name="AutoShape 570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C swoosh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/>
          <a:stretch>
            <a:fillRect/>
          </a:stretch>
        </p:blipFill>
        <p:spPr>
          <a:xfrm>
            <a:off x="0" y="1356696"/>
            <a:ext cx="9144000" cy="5168649"/>
          </a:xfrm>
          <a:prstGeom prst="rect">
            <a:avLst/>
          </a:prstGeom>
        </p:spPr>
      </p:pic>
      <p:sp>
        <p:nvSpPr>
          <p:cNvPr id="6" name="Rectangle 5"/>
          <p:cNvSpPr/>
          <p:nvPr>
            <p:custDataLst>
              <p:tags r:id="rId4"/>
            </p:custDataLst>
          </p:nvPr>
        </p:nvSpPr>
        <p:spPr>
          <a:xfrm>
            <a:off x="8726366" y="5842001"/>
            <a:ext cx="218342" cy="20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7214089" y="5972176"/>
            <a:ext cx="1929911" cy="2333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bIns="396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Arial" charset="0"/>
              </a:rPr>
              <a:t>Transform to the power of digital</a:t>
            </a:r>
            <a:endParaRPr kumimoji="0" lang="en-US" sz="92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1187625" y="1553432"/>
            <a:ext cx="6600728" cy="360040"/>
          </a:xfrm>
        </p:spPr>
        <p:txBody>
          <a:bodyPr>
            <a:noAutofit/>
          </a:bodyPr>
          <a:lstStyle>
            <a:lvl1pPr algn="l"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1187625" y="2131443"/>
            <a:ext cx="6600728" cy="28803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342901" y="6148665"/>
            <a:ext cx="3842238" cy="52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3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45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850" y="1382234"/>
            <a:ext cx="8313058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90131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685"/>
          <a:stretch>
            <a:fillRect/>
          </a:stretch>
        </p:blipFill>
        <p:spPr bwMode="auto">
          <a:xfrm>
            <a:off x="0" y="2317751"/>
            <a:ext cx="5553808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5721952" y="1881963"/>
            <a:ext cx="2263492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8" name="Picture 8" descr="Grey_Shadow_Bar.jp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0" y="909161"/>
            <a:ext cx="9144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244113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8" name="Picture 8" descr="Grey_Shadow_Bar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909161"/>
            <a:ext cx="9144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59823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kicker page no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2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850" y="1382234"/>
            <a:ext cx="8313058" cy="393589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9565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2875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end slide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899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6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5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7" name="Freeform 7"/>
          <p:cNvSpPr>
            <a:spLocks/>
          </p:cNvSpPr>
          <p:nvPr userDrawn="1"/>
        </p:nvSpPr>
        <p:spPr bwMode="auto">
          <a:xfrm>
            <a:off x="-4760" y="4941210"/>
            <a:ext cx="9169247" cy="1916790"/>
          </a:xfrm>
          <a:custGeom>
            <a:avLst/>
            <a:gdLst>
              <a:gd name="connsiteX0" fmla="*/ 10000 w 10000"/>
              <a:gd name="connsiteY0" fmla="*/ 9059 h 9059"/>
              <a:gd name="connsiteX1" fmla="*/ 10000 w 10000"/>
              <a:gd name="connsiteY1" fmla="*/ 0 h 9059"/>
              <a:gd name="connsiteX2" fmla="*/ 10000 w 10000"/>
              <a:gd name="connsiteY2" fmla="*/ 0 h 9059"/>
              <a:gd name="connsiteX3" fmla="*/ 9997 w 10000"/>
              <a:gd name="connsiteY3" fmla="*/ 93 h 9059"/>
              <a:gd name="connsiteX4" fmla="*/ 9536 w 10000"/>
              <a:gd name="connsiteY4" fmla="*/ 93 h 9059"/>
              <a:gd name="connsiteX5" fmla="*/ 7681 w 10000"/>
              <a:gd name="connsiteY5" fmla="*/ 93 h 9059"/>
              <a:gd name="connsiteX6" fmla="*/ 5124 w 10000"/>
              <a:gd name="connsiteY6" fmla="*/ 93 h 9059"/>
              <a:gd name="connsiteX7" fmla="*/ 2653 w 10000"/>
              <a:gd name="connsiteY7" fmla="*/ 93 h 9059"/>
              <a:gd name="connsiteX8" fmla="*/ 1057 w 10000"/>
              <a:gd name="connsiteY8" fmla="*/ 93 h 9059"/>
              <a:gd name="connsiteX9" fmla="*/ 865 w 10000"/>
              <a:gd name="connsiteY9" fmla="*/ 93 h 9059"/>
              <a:gd name="connsiteX10" fmla="*/ 626 w 10000"/>
              <a:gd name="connsiteY10" fmla="*/ 865 h 9059"/>
              <a:gd name="connsiteX11" fmla="*/ 388 w 10000"/>
              <a:gd name="connsiteY11" fmla="*/ 93 h 9059"/>
              <a:gd name="connsiteX12" fmla="*/ 0 w 10000"/>
              <a:gd name="connsiteY12" fmla="*/ 93 h 9059"/>
              <a:gd name="connsiteX13" fmla="*/ 0 w 10000"/>
              <a:gd name="connsiteY13" fmla="*/ 9059 h 9059"/>
              <a:gd name="connsiteX14" fmla="*/ 10000 w 10000"/>
              <a:gd name="connsiteY14" fmla="*/ 9059 h 9059"/>
              <a:gd name="connsiteX0" fmla="*/ 10000 w 10000"/>
              <a:gd name="connsiteY0" fmla="*/ 10028 h 10028"/>
              <a:gd name="connsiteX1" fmla="*/ 10000 w 10000"/>
              <a:gd name="connsiteY1" fmla="*/ 28 h 10028"/>
              <a:gd name="connsiteX2" fmla="*/ 10000 w 10000"/>
              <a:gd name="connsiteY2" fmla="*/ 28 h 10028"/>
              <a:gd name="connsiteX3" fmla="*/ 9997 w 10000"/>
              <a:gd name="connsiteY3" fmla="*/ 131 h 10028"/>
              <a:gd name="connsiteX4" fmla="*/ 9536 w 10000"/>
              <a:gd name="connsiteY4" fmla="*/ 131 h 10028"/>
              <a:gd name="connsiteX5" fmla="*/ 7681 w 10000"/>
              <a:gd name="connsiteY5" fmla="*/ 131 h 10028"/>
              <a:gd name="connsiteX6" fmla="*/ 5124 w 10000"/>
              <a:gd name="connsiteY6" fmla="*/ 131 h 10028"/>
              <a:gd name="connsiteX7" fmla="*/ 2653 w 10000"/>
              <a:gd name="connsiteY7" fmla="*/ 131 h 10028"/>
              <a:gd name="connsiteX8" fmla="*/ 1057 w 10000"/>
              <a:gd name="connsiteY8" fmla="*/ 131 h 10028"/>
              <a:gd name="connsiteX9" fmla="*/ 865 w 10000"/>
              <a:gd name="connsiteY9" fmla="*/ 131 h 10028"/>
              <a:gd name="connsiteX10" fmla="*/ 626 w 10000"/>
              <a:gd name="connsiteY10" fmla="*/ 983 h 10028"/>
              <a:gd name="connsiteX11" fmla="*/ 388 w 10000"/>
              <a:gd name="connsiteY11" fmla="*/ 131 h 10028"/>
              <a:gd name="connsiteX12" fmla="*/ 215 w 10000"/>
              <a:gd name="connsiteY12" fmla="*/ 0 h 10028"/>
              <a:gd name="connsiteX13" fmla="*/ 0 w 10000"/>
              <a:gd name="connsiteY13" fmla="*/ 10028 h 10028"/>
              <a:gd name="connsiteX14" fmla="*/ 10000 w 10000"/>
              <a:gd name="connsiteY14" fmla="*/ 10028 h 10028"/>
              <a:gd name="connsiteX0" fmla="*/ 9857 w 11458"/>
              <a:gd name="connsiteY0" fmla="*/ 10028 h 11692"/>
              <a:gd name="connsiteX1" fmla="*/ 9857 w 11458"/>
              <a:gd name="connsiteY1" fmla="*/ 28 h 11692"/>
              <a:gd name="connsiteX2" fmla="*/ 9857 w 11458"/>
              <a:gd name="connsiteY2" fmla="*/ 28 h 11692"/>
              <a:gd name="connsiteX3" fmla="*/ 9854 w 11458"/>
              <a:gd name="connsiteY3" fmla="*/ 131 h 11692"/>
              <a:gd name="connsiteX4" fmla="*/ 9393 w 11458"/>
              <a:gd name="connsiteY4" fmla="*/ 131 h 11692"/>
              <a:gd name="connsiteX5" fmla="*/ 7538 w 11458"/>
              <a:gd name="connsiteY5" fmla="*/ 131 h 11692"/>
              <a:gd name="connsiteX6" fmla="*/ 4981 w 11458"/>
              <a:gd name="connsiteY6" fmla="*/ 131 h 11692"/>
              <a:gd name="connsiteX7" fmla="*/ 2510 w 11458"/>
              <a:gd name="connsiteY7" fmla="*/ 131 h 11692"/>
              <a:gd name="connsiteX8" fmla="*/ 914 w 11458"/>
              <a:gd name="connsiteY8" fmla="*/ 131 h 11692"/>
              <a:gd name="connsiteX9" fmla="*/ 722 w 11458"/>
              <a:gd name="connsiteY9" fmla="*/ 131 h 11692"/>
              <a:gd name="connsiteX10" fmla="*/ 483 w 11458"/>
              <a:gd name="connsiteY10" fmla="*/ 983 h 11692"/>
              <a:gd name="connsiteX11" fmla="*/ 245 w 11458"/>
              <a:gd name="connsiteY11" fmla="*/ 131 h 11692"/>
              <a:gd name="connsiteX12" fmla="*/ 72 w 11458"/>
              <a:gd name="connsiteY12" fmla="*/ 0 h 11692"/>
              <a:gd name="connsiteX13" fmla="*/ 249 w 11458"/>
              <a:gd name="connsiteY13" fmla="*/ 10014 h 11692"/>
              <a:gd name="connsiteX14" fmla="*/ 9857 w 11458"/>
              <a:gd name="connsiteY14" fmla="*/ 10028 h 11692"/>
              <a:gd name="connsiteX0" fmla="*/ 9857 w 11488"/>
              <a:gd name="connsiteY0" fmla="*/ 10028 h 11692"/>
              <a:gd name="connsiteX1" fmla="*/ 9857 w 11488"/>
              <a:gd name="connsiteY1" fmla="*/ 28 h 11692"/>
              <a:gd name="connsiteX2" fmla="*/ 9857 w 11488"/>
              <a:gd name="connsiteY2" fmla="*/ 28 h 11692"/>
              <a:gd name="connsiteX3" fmla="*/ 9854 w 11488"/>
              <a:gd name="connsiteY3" fmla="*/ 131 h 11692"/>
              <a:gd name="connsiteX4" fmla="*/ 9393 w 11488"/>
              <a:gd name="connsiteY4" fmla="*/ 131 h 11692"/>
              <a:gd name="connsiteX5" fmla="*/ 7538 w 11488"/>
              <a:gd name="connsiteY5" fmla="*/ 131 h 11692"/>
              <a:gd name="connsiteX6" fmla="*/ 4981 w 11488"/>
              <a:gd name="connsiteY6" fmla="*/ 131 h 11692"/>
              <a:gd name="connsiteX7" fmla="*/ 2510 w 11488"/>
              <a:gd name="connsiteY7" fmla="*/ 131 h 11692"/>
              <a:gd name="connsiteX8" fmla="*/ 914 w 11488"/>
              <a:gd name="connsiteY8" fmla="*/ 131 h 11692"/>
              <a:gd name="connsiteX9" fmla="*/ 722 w 11488"/>
              <a:gd name="connsiteY9" fmla="*/ 131 h 11692"/>
              <a:gd name="connsiteX10" fmla="*/ 483 w 11488"/>
              <a:gd name="connsiteY10" fmla="*/ 983 h 11692"/>
              <a:gd name="connsiteX11" fmla="*/ 245 w 11488"/>
              <a:gd name="connsiteY11" fmla="*/ 131 h 11692"/>
              <a:gd name="connsiteX12" fmla="*/ 72 w 11488"/>
              <a:gd name="connsiteY12" fmla="*/ 0 h 11692"/>
              <a:gd name="connsiteX13" fmla="*/ 72 w 11488"/>
              <a:gd name="connsiteY13" fmla="*/ 10014 h 11692"/>
              <a:gd name="connsiteX14" fmla="*/ 9857 w 11488"/>
              <a:gd name="connsiteY14" fmla="*/ 10028 h 11692"/>
              <a:gd name="connsiteX0" fmla="*/ 9857 w 11488"/>
              <a:gd name="connsiteY0" fmla="*/ 10028 h 11692"/>
              <a:gd name="connsiteX1" fmla="*/ 9857 w 11488"/>
              <a:gd name="connsiteY1" fmla="*/ 28 h 11692"/>
              <a:gd name="connsiteX2" fmla="*/ 9857 w 11488"/>
              <a:gd name="connsiteY2" fmla="*/ 28 h 11692"/>
              <a:gd name="connsiteX3" fmla="*/ 9854 w 11488"/>
              <a:gd name="connsiteY3" fmla="*/ 131 h 11692"/>
              <a:gd name="connsiteX4" fmla="*/ 9393 w 11488"/>
              <a:gd name="connsiteY4" fmla="*/ 131 h 11692"/>
              <a:gd name="connsiteX5" fmla="*/ 7538 w 11488"/>
              <a:gd name="connsiteY5" fmla="*/ 131 h 11692"/>
              <a:gd name="connsiteX6" fmla="*/ 4981 w 11488"/>
              <a:gd name="connsiteY6" fmla="*/ 131 h 11692"/>
              <a:gd name="connsiteX7" fmla="*/ 2510 w 11488"/>
              <a:gd name="connsiteY7" fmla="*/ 131 h 11692"/>
              <a:gd name="connsiteX8" fmla="*/ 914 w 11488"/>
              <a:gd name="connsiteY8" fmla="*/ 131 h 11692"/>
              <a:gd name="connsiteX9" fmla="*/ 722 w 11488"/>
              <a:gd name="connsiteY9" fmla="*/ 131 h 11692"/>
              <a:gd name="connsiteX10" fmla="*/ 483 w 11488"/>
              <a:gd name="connsiteY10" fmla="*/ 983 h 11692"/>
              <a:gd name="connsiteX11" fmla="*/ 245 w 11488"/>
              <a:gd name="connsiteY11" fmla="*/ 131 h 11692"/>
              <a:gd name="connsiteX12" fmla="*/ 72 w 11488"/>
              <a:gd name="connsiteY12" fmla="*/ 0 h 11692"/>
              <a:gd name="connsiteX13" fmla="*/ 72 w 11488"/>
              <a:gd name="connsiteY13" fmla="*/ 10014 h 11692"/>
              <a:gd name="connsiteX14" fmla="*/ 9857 w 11488"/>
              <a:gd name="connsiteY14" fmla="*/ 10028 h 11692"/>
              <a:gd name="connsiteX0" fmla="*/ 9790 w 11421"/>
              <a:gd name="connsiteY0" fmla="*/ 10028 h 11692"/>
              <a:gd name="connsiteX1" fmla="*/ 9790 w 11421"/>
              <a:gd name="connsiteY1" fmla="*/ 28 h 11692"/>
              <a:gd name="connsiteX2" fmla="*/ 9790 w 11421"/>
              <a:gd name="connsiteY2" fmla="*/ 28 h 11692"/>
              <a:gd name="connsiteX3" fmla="*/ 9787 w 11421"/>
              <a:gd name="connsiteY3" fmla="*/ 131 h 11692"/>
              <a:gd name="connsiteX4" fmla="*/ 9326 w 11421"/>
              <a:gd name="connsiteY4" fmla="*/ 131 h 11692"/>
              <a:gd name="connsiteX5" fmla="*/ 7471 w 11421"/>
              <a:gd name="connsiteY5" fmla="*/ 131 h 11692"/>
              <a:gd name="connsiteX6" fmla="*/ 4914 w 11421"/>
              <a:gd name="connsiteY6" fmla="*/ 131 h 11692"/>
              <a:gd name="connsiteX7" fmla="*/ 2443 w 11421"/>
              <a:gd name="connsiteY7" fmla="*/ 131 h 11692"/>
              <a:gd name="connsiteX8" fmla="*/ 847 w 11421"/>
              <a:gd name="connsiteY8" fmla="*/ 131 h 11692"/>
              <a:gd name="connsiteX9" fmla="*/ 655 w 11421"/>
              <a:gd name="connsiteY9" fmla="*/ 131 h 11692"/>
              <a:gd name="connsiteX10" fmla="*/ 416 w 11421"/>
              <a:gd name="connsiteY10" fmla="*/ 983 h 11692"/>
              <a:gd name="connsiteX11" fmla="*/ 178 w 11421"/>
              <a:gd name="connsiteY11" fmla="*/ 131 h 11692"/>
              <a:gd name="connsiteX12" fmla="*/ 5 w 11421"/>
              <a:gd name="connsiteY12" fmla="*/ 0 h 11692"/>
              <a:gd name="connsiteX13" fmla="*/ 5 w 11421"/>
              <a:gd name="connsiteY13" fmla="*/ 10014 h 11692"/>
              <a:gd name="connsiteX14" fmla="*/ 9790 w 11421"/>
              <a:gd name="connsiteY14" fmla="*/ 10028 h 11692"/>
              <a:gd name="connsiteX0" fmla="*/ 9790 w 11421"/>
              <a:gd name="connsiteY0" fmla="*/ 10028 h 11692"/>
              <a:gd name="connsiteX1" fmla="*/ 9790 w 11421"/>
              <a:gd name="connsiteY1" fmla="*/ 28 h 11692"/>
              <a:gd name="connsiteX2" fmla="*/ 9790 w 11421"/>
              <a:gd name="connsiteY2" fmla="*/ 28 h 11692"/>
              <a:gd name="connsiteX3" fmla="*/ 9787 w 11421"/>
              <a:gd name="connsiteY3" fmla="*/ 1308 h 11692"/>
              <a:gd name="connsiteX4" fmla="*/ 9326 w 11421"/>
              <a:gd name="connsiteY4" fmla="*/ 131 h 11692"/>
              <a:gd name="connsiteX5" fmla="*/ 7471 w 11421"/>
              <a:gd name="connsiteY5" fmla="*/ 131 h 11692"/>
              <a:gd name="connsiteX6" fmla="*/ 4914 w 11421"/>
              <a:gd name="connsiteY6" fmla="*/ 131 h 11692"/>
              <a:gd name="connsiteX7" fmla="*/ 2443 w 11421"/>
              <a:gd name="connsiteY7" fmla="*/ 131 h 11692"/>
              <a:gd name="connsiteX8" fmla="*/ 847 w 11421"/>
              <a:gd name="connsiteY8" fmla="*/ 131 h 11692"/>
              <a:gd name="connsiteX9" fmla="*/ 655 w 11421"/>
              <a:gd name="connsiteY9" fmla="*/ 131 h 11692"/>
              <a:gd name="connsiteX10" fmla="*/ 416 w 11421"/>
              <a:gd name="connsiteY10" fmla="*/ 983 h 11692"/>
              <a:gd name="connsiteX11" fmla="*/ 178 w 11421"/>
              <a:gd name="connsiteY11" fmla="*/ 131 h 11692"/>
              <a:gd name="connsiteX12" fmla="*/ 5 w 11421"/>
              <a:gd name="connsiteY12" fmla="*/ 0 h 11692"/>
              <a:gd name="connsiteX13" fmla="*/ 5 w 11421"/>
              <a:gd name="connsiteY13" fmla="*/ 10014 h 11692"/>
              <a:gd name="connsiteX14" fmla="*/ 9790 w 11421"/>
              <a:gd name="connsiteY14" fmla="*/ 10028 h 11692"/>
              <a:gd name="connsiteX0" fmla="*/ 9790 w 11421"/>
              <a:gd name="connsiteY0" fmla="*/ 10028 h 11692"/>
              <a:gd name="connsiteX1" fmla="*/ 9790 w 11421"/>
              <a:gd name="connsiteY1" fmla="*/ 28 h 11692"/>
              <a:gd name="connsiteX2" fmla="*/ 9790 w 11421"/>
              <a:gd name="connsiteY2" fmla="*/ 28 h 11692"/>
              <a:gd name="connsiteX3" fmla="*/ 9326 w 11421"/>
              <a:gd name="connsiteY3" fmla="*/ 131 h 11692"/>
              <a:gd name="connsiteX4" fmla="*/ 7471 w 11421"/>
              <a:gd name="connsiteY4" fmla="*/ 131 h 11692"/>
              <a:gd name="connsiteX5" fmla="*/ 4914 w 11421"/>
              <a:gd name="connsiteY5" fmla="*/ 131 h 11692"/>
              <a:gd name="connsiteX6" fmla="*/ 2443 w 11421"/>
              <a:gd name="connsiteY6" fmla="*/ 131 h 11692"/>
              <a:gd name="connsiteX7" fmla="*/ 847 w 11421"/>
              <a:gd name="connsiteY7" fmla="*/ 131 h 11692"/>
              <a:gd name="connsiteX8" fmla="*/ 655 w 11421"/>
              <a:gd name="connsiteY8" fmla="*/ 131 h 11692"/>
              <a:gd name="connsiteX9" fmla="*/ 416 w 11421"/>
              <a:gd name="connsiteY9" fmla="*/ 983 h 11692"/>
              <a:gd name="connsiteX10" fmla="*/ 178 w 11421"/>
              <a:gd name="connsiteY10" fmla="*/ 131 h 11692"/>
              <a:gd name="connsiteX11" fmla="*/ 5 w 11421"/>
              <a:gd name="connsiteY11" fmla="*/ 0 h 11692"/>
              <a:gd name="connsiteX12" fmla="*/ 5 w 11421"/>
              <a:gd name="connsiteY12" fmla="*/ 10014 h 11692"/>
              <a:gd name="connsiteX13" fmla="*/ 9790 w 11421"/>
              <a:gd name="connsiteY13" fmla="*/ 10028 h 11692"/>
              <a:gd name="connsiteX0" fmla="*/ 9790 w 11421"/>
              <a:gd name="connsiteY0" fmla="*/ 10028 h 11692"/>
              <a:gd name="connsiteX1" fmla="*/ 9790 w 11421"/>
              <a:gd name="connsiteY1" fmla="*/ 28 h 11692"/>
              <a:gd name="connsiteX2" fmla="*/ 9326 w 11421"/>
              <a:gd name="connsiteY2" fmla="*/ 131 h 11692"/>
              <a:gd name="connsiteX3" fmla="*/ 7471 w 11421"/>
              <a:gd name="connsiteY3" fmla="*/ 131 h 11692"/>
              <a:gd name="connsiteX4" fmla="*/ 4914 w 11421"/>
              <a:gd name="connsiteY4" fmla="*/ 131 h 11692"/>
              <a:gd name="connsiteX5" fmla="*/ 2443 w 11421"/>
              <a:gd name="connsiteY5" fmla="*/ 131 h 11692"/>
              <a:gd name="connsiteX6" fmla="*/ 847 w 11421"/>
              <a:gd name="connsiteY6" fmla="*/ 131 h 11692"/>
              <a:gd name="connsiteX7" fmla="*/ 655 w 11421"/>
              <a:gd name="connsiteY7" fmla="*/ 131 h 11692"/>
              <a:gd name="connsiteX8" fmla="*/ 416 w 11421"/>
              <a:gd name="connsiteY8" fmla="*/ 983 h 11692"/>
              <a:gd name="connsiteX9" fmla="*/ 178 w 11421"/>
              <a:gd name="connsiteY9" fmla="*/ 131 h 11692"/>
              <a:gd name="connsiteX10" fmla="*/ 5 w 11421"/>
              <a:gd name="connsiteY10" fmla="*/ 0 h 11692"/>
              <a:gd name="connsiteX11" fmla="*/ 5 w 11421"/>
              <a:gd name="connsiteY11" fmla="*/ 10014 h 11692"/>
              <a:gd name="connsiteX12" fmla="*/ 9790 w 11421"/>
              <a:gd name="connsiteY12" fmla="*/ 10028 h 11692"/>
              <a:gd name="connsiteX0" fmla="*/ 9790 w 11343"/>
              <a:gd name="connsiteY0" fmla="*/ 10028 h 11675"/>
              <a:gd name="connsiteX1" fmla="*/ 9326 w 11343"/>
              <a:gd name="connsiteY1" fmla="*/ 131 h 11675"/>
              <a:gd name="connsiteX2" fmla="*/ 7471 w 11343"/>
              <a:gd name="connsiteY2" fmla="*/ 131 h 11675"/>
              <a:gd name="connsiteX3" fmla="*/ 4914 w 11343"/>
              <a:gd name="connsiteY3" fmla="*/ 131 h 11675"/>
              <a:gd name="connsiteX4" fmla="*/ 2443 w 11343"/>
              <a:gd name="connsiteY4" fmla="*/ 131 h 11675"/>
              <a:gd name="connsiteX5" fmla="*/ 847 w 11343"/>
              <a:gd name="connsiteY5" fmla="*/ 131 h 11675"/>
              <a:gd name="connsiteX6" fmla="*/ 655 w 11343"/>
              <a:gd name="connsiteY6" fmla="*/ 131 h 11675"/>
              <a:gd name="connsiteX7" fmla="*/ 416 w 11343"/>
              <a:gd name="connsiteY7" fmla="*/ 983 h 11675"/>
              <a:gd name="connsiteX8" fmla="*/ 178 w 11343"/>
              <a:gd name="connsiteY8" fmla="*/ 131 h 11675"/>
              <a:gd name="connsiteX9" fmla="*/ 5 w 11343"/>
              <a:gd name="connsiteY9" fmla="*/ 0 h 11675"/>
              <a:gd name="connsiteX10" fmla="*/ 5 w 11343"/>
              <a:gd name="connsiteY10" fmla="*/ 10014 h 11675"/>
              <a:gd name="connsiteX11" fmla="*/ 9790 w 11343"/>
              <a:gd name="connsiteY11" fmla="*/ 10028 h 11675"/>
              <a:gd name="connsiteX0" fmla="*/ 9790 w 11343"/>
              <a:gd name="connsiteY0" fmla="*/ 10028 h 11675"/>
              <a:gd name="connsiteX1" fmla="*/ 9326 w 11343"/>
              <a:gd name="connsiteY1" fmla="*/ 131 h 11675"/>
              <a:gd name="connsiteX2" fmla="*/ 7471 w 11343"/>
              <a:gd name="connsiteY2" fmla="*/ 131 h 11675"/>
              <a:gd name="connsiteX3" fmla="*/ 4914 w 11343"/>
              <a:gd name="connsiteY3" fmla="*/ 131 h 11675"/>
              <a:gd name="connsiteX4" fmla="*/ 2443 w 11343"/>
              <a:gd name="connsiteY4" fmla="*/ 131 h 11675"/>
              <a:gd name="connsiteX5" fmla="*/ 847 w 11343"/>
              <a:gd name="connsiteY5" fmla="*/ 131 h 11675"/>
              <a:gd name="connsiteX6" fmla="*/ 655 w 11343"/>
              <a:gd name="connsiteY6" fmla="*/ 131 h 11675"/>
              <a:gd name="connsiteX7" fmla="*/ 416 w 11343"/>
              <a:gd name="connsiteY7" fmla="*/ 983 h 11675"/>
              <a:gd name="connsiteX8" fmla="*/ 178 w 11343"/>
              <a:gd name="connsiteY8" fmla="*/ 131 h 11675"/>
              <a:gd name="connsiteX9" fmla="*/ 5 w 11343"/>
              <a:gd name="connsiteY9" fmla="*/ 0 h 11675"/>
              <a:gd name="connsiteX10" fmla="*/ 5 w 11343"/>
              <a:gd name="connsiteY10" fmla="*/ 10014 h 11675"/>
              <a:gd name="connsiteX11" fmla="*/ 9790 w 11343"/>
              <a:gd name="connsiteY11" fmla="*/ 10028 h 11675"/>
              <a:gd name="connsiteX0" fmla="*/ 9790 w 9815"/>
              <a:gd name="connsiteY0" fmla="*/ 10028 h 11675"/>
              <a:gd name="connsiteX1" fmla="*/ 9326 w 9815"/>
              <a:gd name="connsiteY1" fmla="*/ 131 h 11675"/>
              <a:gd name="connsiteX2" fmla="*/ 7471 w 9815"/>
              <a:gd name="connsiteY2" fmla="*/ 131 h 11675"/>
              <a:gd name="connsiteX3" fmla="*/ 4914 w 9815"/>
              <a:gd name="connsiteY3" fmla="*/ 131 h 11675"/>
              <a:gd name="connsiteX4" fmla="*/ 2443 w 9815"/>
              <a:gd name="connsiteY4" fmla="*/ 131 h 11675"/>
              <a:gd name="connsiteX5" fmla="*/ 847 w 9815"/>
              <a:gd name="connsiteY5" fmla="*/ 131 h 11675"/>
              <a:gd name="connsiteX6" fmla="*/ 655 w 9815"/>
              <a:gd name="connsiteY6" fmla="*/ 131 h 11675"/>
              <a:gd name="connsiteX7" fmla="*/ 416 w 9815"/>
              <a:gd name="connsiteY7" fmla="*/ 983 h 11675"/>
              <a:gd name="connsiteX8" fmla="*/ 178 w 9815"/>
              <a:gd name="connsiteY8" fmla="*/ 131 h 11675"/>
              <a:gd name="connsiteX9" fmla="*/ 5 w 9815"/>
              <a:gd name="connsiteY9" fmla="*/ 0 h 11675"/>
              <a:gd name="connsiteX10" fmla="*/ 5 w 9815"/>
              <a:gd name="connsiteY10" fmla="*/ 10014 h 11675"/>
              <a:gd name="connsiteX11" fmla="*/ 9790 w 9815"/>
              <a:gd name="connsiteY11" fmla="*/ 10028 h 11675"/>
              <a:gd name="connsiteX0" fmla="*/ 9975 w 10000"/>
              <a:gd name="connsiteY0" fmla="*/ 8589 h 10000"/>
              <a:gd name="connsiteX1" fmla="*/ 9502 w 10000"/>
              <a:gd name="connsiteY1" fmla="*/ 112 h 10000"/>
              <a:gd name="connsiteX2" fmla="*/ 7612 w 10000"/>
              <a:gd name="connsiteY2" fmla="*/ 112 h 10000"/>
              <a:gd name="connsiteX3" fmla="*/ 5007 w 10000"/>
              <a:gd name="connsiteY3" fmla="*/ 112 h 10000"/>
              <a:gd name="connsiteX4" fmla="*/ 2489 w 10000"/>
              <a:gd name="connsiteY4" fmla="*/ 112 h 10000"/>
              <a:gd name="connsiteX5" fmla="*/ 863 w 10000"/>
              <a:gd name="connsiteY5" fmla="*/ 112 h 10000"/>
              <a:gd name="connsiteX6" fmla="*/ 667 w 10000"/>
              <a:gd name="connsiteY6" fmla="*/ 112 h 10000"/>
              <a:gd name="connsiteX7" fmla="*/ 424 w 10000"/>
              <a:gd name="connsiteY7" fmla="*/ 842 h 10000"/>
              <a:gd name="connsiteX8" fmla="*/ 181 w 10000"/>
              <a:gd name="connsiteY8" fmla="*/ 112 h 10000"/>
              <a:gd name="connsiteX9" fmla="*/ 5 w 10000"/>
              <a:gd name="connsiteY9" fmla="*/ 0 h 10000"/>
              <a:gd name="connsiteX10" fmla="*/ 5 w 10000"/>
              <a:gd name="connsiteY10" fmla="*/ 8577 h 10000"/>
              <a:gd name="connsiteX11" fmla="*/ 9975 w 10000"/>
              <a:gd name="connsiteY11" fmla="*/ 8589 h 10000"/>
              <a:gd name="connsiteX0" fmla="*/ 9975 w 10000"/>
              <a:gd name="connsiteY0" fmla="*/ 8589 h 10000"/>
              <a:gd name="connsiteX1" fmla="*/ 8920 w 10000"/>
              <a:gd name="connsiteY1" fmla="*/ 0 h 10000"/>
              <a:gd name="connsiteX2" fmla="*/ 7612 w 10000"/>
              <a:gd name="connsiteY2" fmla="*/ 112 h 10000"/>
              <a:gd name="connsiteX3" fmla="*/ 5007 w 10000"/>
              <a:gd name="connsiteY3" fmla="*/ 112 h 10000"/>
              <a:gd name="connsiteX4" fmla="*/ 2489 w 10000"/>
              <a:gd name="connsiteY4" fmla="*/ 112 h 10000"/>
              <a:gd name="connsiteX5" fmla="*/ 863 w 10000"/>
              <a:gd name="connsiteY5" fmla="*/ 112 h 10000"/>
              <a:gd name="connsiteX6" fmla="*/ 667 w 10000"/>
              <a:gd name="connsiteY6" fmla="*/ 112 h 10000"/>
              <a:gd name="connsiteX7" fmla="*/ 424 w 10000"/>
              <a:gd name="connsiteY7" fmla="*/ 842 h 10000"/>
              <a:gd name="connsiteX8" fmla="*/ 181 w 10000"/>
              <a:gd name="connsiteY8" fmla="*/ 112 h 10000"/>
              <a:gd name="connsiteX9" fmla="*/ 5 w 10000"/>
              <a:gd name="connsiteY9" fmla="*/ 0 h 10000"/>
              <a:gd name="connsiteX10" fmla="*/ 5 w 10000"/>
              <a:gd name="connsiteY10" fmla="*/ 8577 h 10000"/>
              <a:gd name="connsiteX11" fmla="*/ 9975 w 10000"/>
              <a:gd name="connsiteY11" fmla="*/ 8589 h 10000"/>
              <a:gd name="connsiteX0" fmla="*/ 8920 w 9115"/>
              <a:gd name="connsiteY0" fmla="*/ 8577 h 9988"/>
              <a:gd name="connsiteX1" fmla="*/ 8920 w 9115"/>
              <a:gd name="connsiteY1" fmla="*/ 0 h 9988"/>
              <a:gd name="connsiteX2" fmla="*/ 7612 w 9115"/>
              <a:gd name="connsiteY2" fmla="*/ 112 h 9988"/>
              <a:gd name="connsiteX3" fmla="*/ 5007 w 9115"/>
              <a:gd name="connsiteY3" fmla="*/ 112 h 9988"/>
              <a:gd name="connsiteX4" fmla="*/ 2489 w 9115"/>
              <a:gd name="connsiteY4" fmla="*/ 112 h 9988"/>
              <a:gd name="connsiteX5" fmla="*/ 863 w 9115"/>
              <a:gd name="connsiteY5" fmla="*/ 112 h 9988"/>
              <a:gd name="connsiteX6" fmla="*/ 667 w 9115"/>
              <a:gd name="connsiteY6" fmla="*/ 112 h 9988"/>
              <a:gd name="connsiteX7" fmla="*/ 424 w 9115"/>
              <a:gd name="connsiteY7" fmla="*/ 842 h 9988"/>
              <a:gd name="connsiteX8" fmla="*/ 181 w 9115"/>
              <a:gd name="connsiteY8" fmla="*/ 112 h 9988"/>
              <a:gd name="connsiteX9" fmla="*/ 5 w 9115"/>
              <a:gd name="connsiteY9" fmla="*/ 0 h 9988"/>
              <a:gd name="connsiteX10" fmla="*/ 5 w 9115"/>
              <a:gd name="connsiteY10" fmla="*/ 8577 h 9988"/>
              <a:gd name="connsiteX11" fmla="*/ 8920 w 9115"/>
              <a:gd name="connsiteY11" fmla="*/ 8577 h 9988"/>
              <a:gd name="connsiteX0" fmla="*/ 9446 w 10000"/>
              <a:gd name="connsiteY0" fmla="*/ 8587 h 10000"/>
              <a:gd name="connsiteX1" fmla="*/ 9786 w 10000"/>
              <a:gd name="connsiteY1" fmla="*/ 0 h 10000"/>
              <a:gd name="connsiteX2" fmla="*/ 8351 w 10000"/>
              <a:gd name="connsiteY2" fmla="*/ 112 h 10000"/>
              <a:gd name="connsiteX3" fmla="*/ 5493 w 10000"/>
              <a:gd name="connsiteY3" fmla="*/ 112 h 10000"/>
              <a:gd name="connsiteX4" fmla="*/ 2731 w 10000"/>
              <a:gd name="connsiteY4" fmla="*/ 112 h 10000"/>
              <a:gd name="connsiteX5" fmla="*/ 947 w 10000"/>
              <a:gd name="connsiteY5" fmla="*/ 112 h 10000"/>
              <a:gd name="connsiteX6" fmla="*/ 732 w 10000"/>
              <a:gd name="connsiteY6" fmla="*/ 112 h 10000"/>
              <a:gd name="connsiteX7" fmla="*/ 465 w 10000"/>
              <a:gd name="connsiteY7" fmla="*/ 843 h 10000"/>
              <a:gd name="connsiteX8" fmla="*/ 199 w 10000"/>
              <a:gd name="connsiteY8" fmla="*/ 112 h 10000"/>
              <a:gd name="connsiteX9" fmla="*/ 5 w 10000"/>
              <a:gd name="connsiteY9" fmla="*/ 0 h 10000"/>
              <a:gd name="connsiteX10" fmla="*/ 5 w 10000"/>
              <a:gd name="connsiteY10" fmla="*/ 8587 h 10000"/>
              <a:gd name="connsiteX11" fmla="*/ 9446 w 10000"/>
              <a:gd name="connsiteY11" fmla="*/ 8587 h 10000"/>
              <a:gd name="connsiteX0" fmla="*/ 9786 w 10000"/>
              <a:gd name="connsiteY0" fmla="*/ 8587 h 10000"/>
              <a:gd name="connsiteX1" fmla="*/ 9786 w 10000"/>
              <a:gd name="connsiteY1" fmla="*/ 0 h 10000"/>
              <a:gd name="connsiteX2" fmla="*/ 8351 w 10000"/>
              <a:gd name="connsiteY2" fmla="*/ 112 h 10000"/>
              <a:gd name="connsiteX3" fmla="*/ 5493 w 10000"/>
              <a:gd name="connsiteY3" fmla="*/ 112 h 10000"/>
              <a:gd name="connsiteX4" fmla="*/ 2731 w 10000"/>
              <a:gd name="connsiteY4" fmla="*/ 112 h 10000"/>
              <a:gd name="connsiteX5" fmla="*/ 947 w 10000"/>
              <a:gd name="connsiteY5" fmla="*/ 112 h 10000"/>
              <a:gd name="connsiteX6" fmla="*/ 732 w 10000"/>
              <a:gd name="connsiteY6" fmla="*/ 112 h 10000"/>
              <a:gd name="connsiteX7" fmla="*/ 465 w 10000"/>
              <a:gd name="connsiteY7" fmla="*/ 843 h 10000"/>
              <a:gd name="connsiteX8" fmla="*/ 199 w 10000"/>
              <a:gd name="connsiteY8" fmla="*/ 112 h 10000"/>
              <a:gd name="connsiteX9" fmla="*/ 5 w 10000"/>
              <a:gd name="connsiteY9" fmla="*/ 0 h 10000"/>
              <a:gd name="connsiteX10" fmla="*/ 5 w 10000"/>
              <a:gd name="connsiteY10" fmla="*/ 8587 h 10000"/>
              <a:gd name="connsiteX11" fmla="*/ 9786 w 10000"/>
              <a:gd name="connsiteY11" fmla="*/ 8587 h 10000"/>
              <a:gd name="connsiteX0" fmla="*/ 9786 w 10000"/>
              <a:gd name="connsiteY0" fmla="*/ 8587 h 8750"/>
              <a:gd name="connsiteX1" fmla="*/ 9786 w 10000"/>
              <a:gd name="connsiteY1" fmla="*/ 0 h 8750"/>
              <a:gd name="connsiteX2" fmla="*/ 8351 w 10000"/>
              <a:gd name="connsiteY2" fmla="*/ 112 h 8750"/>
              <a:gd name="connsiteX3" fmla="*/ 5493 w 10000"/>
              <a:gd name="connsiteY3" fmla="*/ 112 h 8750"/>
              <a:gd name="connsiteX4" fmla="*/ 2731 w 10000"/>
              <a:gd name="connsiteY4" fmla="*/ 112 h 8750"/>
              <a:gd name="connsiteX5" fmla="*/ 947 w 10000"/>
              <a:gd name="connsiteY5" fmla="*/ 112 h 8750"/>
              <a:gd name="connsiteX6" fmla="*/ 732 w 10000"/>
              <a:gd name="connsiteY6" fmla="*/ 112 h 8750"/>
              <a:gd name="connsiteX7" fmla="*/ 465 w 10000"/>
              <a:gd name="connsiteY7" fmla="*/ 843 h 8750"/>
              <a:gd name="connsiteX8" fmla="*/ 199 w 10000"/>
              <a:gd name="connsiteY8" fmla="*/ 112 h 8750"/>
              <a:gd name="connsiteX9" fmla="*/ 5 w 10000"/>
              <a:gd name="connsiteY9" fmla="*/ 0 h 8750"/>
              <a:gd name="connsiteX10" fmla="*/ 5 w 10000"/>
              <a:gd name="connsiteY10" fmla="*/ 8587 h 8750"/>
              <a:gd name="connsiteX11" fmla="*/ 9786 w 10000"/>
              <a:gd name="connsiteY11" fmla="*/ 8587 h 8750"/>
              <a:gd name="connsiteX0" fmla="*/ 9786 w 10000"/>
              <a:gd name="connsiteY0" fmla="*/ 9814 h 9958"/>
              <a:gd name="connsiteX1" fmla="*/ 9786 w 10000"/>
              <a:gd name="connsiteY1" fmla="*/ 0 h 9958"/>
              <a:gd name="connsiteX2" fmla="*/ 8351 w 10000"/>
              <a:gd name="connsiteY2" fmla="*/ 128 h 9958"/>
              <a:gd name="connsiteX3" fmla="*/ 5493 w 10000"/>
              <a:gd name="connsiteY3" fmla="*/ 128 h 9958"/>
              <a:gd name="connsiteX4" fmla="*/ 2731 w 10000"/>
              <a:gd name="connsiteY4" fmla="*/ 128 h 9958"/>
              <a:gd name="connsiteX5" fmla="*/ 947 w 10000"/>
              <a:gd name="connsiteY5" fmla="*/ 128 h 9958"/>
              <a:gd name="connsiteX6" fmla="*/ 732 w 10000"/>
              <a:gd name="connsiteY6" fmla="*/ 128 h 9958"/>
              <a:gd name="connsiteX7" fmla="*/ 465 w 10000"/>
              <a:gd name="connsiteY7" fmla="*/ 963 h 9958"/>
              <a:gd name="connsiteX8" fmla="*/ 199 w 10000"/>
              <a:gd name="connsiteY8" fmla="*/ 128 h 9958"/>
              <a:gd name="connsiteX9" fmla="*/ 5 w 10000"/>
              <a:gd name="connsiteY9" fmla="*/ 0 h 9958"/>
              <a:gd name="connsiteX10" fmla="*/ 5 w 10000"/>
              <a:gd name="connsiteY10" fmla="*/ 9814 h 9958"/>
              <a:gd name="connsiteX11" fmla="*/ 9786 w 10000"/>
              <a:gd name="connsiteY11" fmla="*/ 9814 h 9958"/>
              <a:gd name="connsiteX0" fmla="*/ 9786 w 10000"/>
              <a:gd name="connsiteY0" fmla="*/ 9855 h 9855"/>
              <a:gd name="connsiteX1" fmla="*/ 9786 w 10000"/>
              <a:gd name="connsiteY1" fmla="*/ 0 h 9855"/>
              <a:gd name="connsiteX2" fmla="*/ 8351 w 10000"/>
              <a:gd name="connsiteY2" fmla="*/ 129 h 9855"/>
              <a:gd name="connsiteX3" fmla="*/ 5493 w 10000"/>
              <a:gd name="connsiteY3" fmla="*/ 129 h 9855"/>
              <a:gd name="connsiteX4" fmla="*/ 2731 w 10000"/>
              <a:gd name="connsiteY4" fmla="*/ 129 h 9855"/>
              <a:gd name="connsiteX5" fmla="*/ 947 w 10000"/>
              <a:gd name="connsiteY5" fmla="*/ 129 h 9855"/>
              <a:gd name="connsiteX6" fmla="*/ 732 w 10000"/>
              <a:gd name="connsiteY6" fmla="*/ 129 h 9855"/>
              <a:gd name="connsiteX7" fmla="*/ 465 w 10000"/>
              <a:gd name="connsiteY7" fmla="*/ 967 h 9855"/>
              <a:gd name="connsiteX8" fmla="*/ 199 w 10000"/>
              <a:gd name="connsiteY8" fmla="*/ 129 h 9855"/>
              <a:gd name="connsiteX9" fmla="*/ 5 w 10000"/>
              <a:gd name="connsiteY9" fmla="*/ 0 h 9855"/>
              <a:gd name="connsiteX10" fmla="*/ 5 w 10000"/>
              <a:gd name="connsiteY10" fmla="*/ 9855 h 9855"/>
              <a:gd name="connsiteX11" fmla="*/ 9786 w 10000"/>
              <a:gd name="connsiteY11" fmla="*/ 9855 h 9855"/>
              <a:gd name="connsiteX0" fmla="*/ 9786 w 10019"/>
              <a:gd name="connsiteY0" fmla="*/ 10000 h 10000"/>
              <a:gd name="connsiteX1" fmla="*/ 9805 w 10019"/>
              <a:gd name="connsiteY1" fmla="*/ 150 h 10000"/>
              <a:gd name="connsiteX2" fmla="*/ 8351 w 10019"/>
              <a:gd name="connsiteY2" fmla="*/ 131 h 10000"/>
              <a:gd name="connsiteX3" fmla="*/ 5493 w 10019"/>
              <a:gd name="connsiteY3" fmla="*/ 131 h 10000"/>
              <a:gd name="connsiteX4" fmla="*/ 2731 w 10019"/>
              <a:gd name="connsiteY4" fmla="*/ 131 h 10000"/>
              <a:gd name="connsiteX5" fmla="*/ 947 w 10019"/>
              <a:gd name="connsiteY5" fmla="*/ 131 h 10000"/>
              <a:gd name="connsiteX6" fmla="*/ 732 w 10019"/>
              <a:gd name="connsiteY6" fmla="*/ 131 h 10000"/>
              <a:gd name="connsiteX7" fmla="*/ 465 w 10019"/>
              <a:gd name="connsiteY7" fmla="*/ 981 h 10000"/>
              <a:gd name="connsiteX8" fmla="*/ 199 w 10019"/>
              <a:gd name="connsiteY8" fmla="*/ 131 h 10000"/>
              <a:gd name="connsiteX9" fmla="*/ 5 w 10019"/>
              <a:gd name="connsiteY9" fmla="*/ 0 h 10000"/>
              <a:gd name="connsiteX10" fmla="*/ 5 w 10019"/>
              <a:gd name="connsiteY10" fmla="*/ 10000 h 10000"/>
              <a:gd name="connsiteX11" fmla="*/ 9786 w 10019"/>
              <a:gd name="connsiteY11" fmla="*/ 10000 h 10000"/>
              <a:gd name="connsiteX0" fmla="*/ 9786 w 10006"/>
              <a:gd name="connsiteY0" fmla="*/ 10000 h 10000"/>
              <a:gd name="connsiteX1" fmla="*/ 9792 w 10006"/>
              <a:gd name="connsiteY1" fmla="*/ 92 h 10000"/>
              <a:gd name="connsiteX2" fmla="*/ 8351 w 10006"/>
              <a:gd name="connsiteY2" fmla="*/ 131 h 10000"/>
              <a:gd name="connsiteX3" fmla="*/ 5493 w 10006"/>
              <a:gd name="connsiteY3" fmla="*/ 131 h 10000"/>
              <a:gd name="connsiteX4" fmla="*/ 2731 w 10006"/>
              <a:gd name="connsiteY4" fmla="*/ 131 h 10000"/>
              <a:gd name="connsiteX5" fmla="*/ 947 w 10006"/>
              <a:gd name="connsiteY5" fmla="*/ 131 h 10000"/>
              <a:gd name="connsiteX6" fmla="*/ 732 w 10006"/>
              <a:gd name="connsiteY6" fmla="*/ 131 h 10000"/>
              <a:gd name="connsiteX7" fmla="*/ 465 w 10006"/>
              <a:gd name="connsiteY7" fmla="*/ 981 h 10000"/>
              <a:gd name="connsiteX8" fmla="*/ 199 w 10006"/>
              <a:gd name="connsiteY8" fmla="*/ 131 h 10000"/>
              <a:gd name="connsiteX9" fmla="*/ 5 w 10006"/>
              <a:gd name="connsiteY9" fmla="*/ 0 h 10000"/>
              <a:gd name="connsiteX10" fmla="*/ 5 w 10006"/>
              <a:gd name="connsiteY10" fmla="*/ 10000 h 10000"/>
              <a:gd name="connsiteX11" fmla="*/ 9786 w 10006"/>
              <a:gd name="connsiteY11" fmla="*/ 10000 h 10000"/>
              <a:gd name="connsiteX0" fmla="*/ 9786 w 10006"/>
              <a:gd name="connsiteY0" fmla="*/ 10000 h 10000"/>
              <a:gd name="connsiteX1" fmla="*/ 9792 w 10006"/>
              <a:gd name="connsiteY1" fmla="*/ 150 h 10000"/>
              <a:gd name="connsiteX2" fmla="*/ 8351 w 10006"/>
              <a:gd name="connsiteY2" fmla="*/ 131 h 10000"/>
              <a:gd name="connsiteX3" fmla="*/ 5493 w 10006"/>
              <a:gd name="connsiteY3" fmla="*/ 131 h 10000"/>
              <a:gd name="connsiteX4" fmla="*/ 2731 w 10006"/>
              <a:gd name="connsiteY4" fmla="*/ 131 h 10000"/>
              <a:gd name="connsiteX5" fmla="*/ 947 w 10006"/>
              <a:gd name="connsiteY5" fmla="*/ 131 h 10000"/>
              <a:gd name="connsiteX6" fmla="*/ 732 w 10006"/>
              <a:gd name="connsiteY6" fmla="*/ 131 h 10000"/>
              <a:gd name="connsiteX7" fmla="*/ 465 w 10006"/>
              <a:gd name="connsiteY7" fmla="*/ 981 h 10000"/>
              <a:gd name="connsiteX8" fmla="*/ 199 w 10006"/>
              <a:gd name="connsiteY8" fmla="*/ 131 h 10000"/>
              <a:gd name="connsiteX9" fmla="*/ 5 w 10006"/>
              <a:gd name="connsiteY9" fmla="*/ 0 h 10000"/>
              <a:gd name="connsiteX10" fmla="*/ 5 w 10006"/>
              <a:gd name="connsiteY10" fmla="*/ 10000 h 10000"/>
              <a:gd name="connsiteX11" fmla="*/ 9786 w 10006"/>
              <a:gd name="connsiteY11" fmla="*/ 10000 h 10000"/>
              <a:gd name="connsiteX0" fmla="*/ 9786 w 10012"/>
              <a:gd name="connsiteY0" fmla="*/ 10000 h 10000"/>
              <a:gd name="connsiteX1" fmla="*/ 9798 w 10012"/>
              <a:gd name="connsiteY1" fmla="*/ 92 h 10000"/>
              <a:gd name="connsiteX2" fmla="*/ 8351 w 10012"/>
              <a:gd name="connsiteY2" fmla="*/ 131 h 10000"/>
              <a:gd name="connsiteX3" fmla="*/ 5493 w 10012"/>
              <a:gd name="connsiteY3" fmla="*/ 131 h 10000"/>
              <a:gd name="connsiteX4" fmla="*/ 2731 w 10012"/>
              <a:gd name="connsiteY4" fmla="*/ 131 h 10000"/>
              <a:gd name="connsiteX5" fmla="*/ 947 w 10012"/>
              <a:gd name="connsiteY5" fmla="*/ 131 h 10000"/>
              <a:gd name="connsiteX6" fmla="*/ 732 w 10012"/>
              <a:gd name="connsiteY6" fmla="*/ 131 h 10000"/>
              <a:gd name="connsiteX7" fmla="*/ 465 w 10012"/>
              <a:gd name="connsiteY7" fmla="*/ 981 h 10000"/>
              <a:gd name="connsiteX8" fmla="*/ 199 w 10012"/>
              <a:gd name="connsiteY8" fmla="*/ 131 h 10000"/>
              <a:gd name="connsiteX9" fmla="*/ 5 w 10012"/>
              <a:gd name="connsiteY9" fmla="*/ 0 h 10000"/>
              <a:gd name="connsiteX10" fmla="*/ 5 w 10012"/>
              <a:gd name="connsiteY10" fmla="*/ 10000 h 10000"/>
              <a:gd name="connsiteX11" fmla="*/ 9786 w 10012"/>
              <a:gd name="connsiteY11" fmla="*/ 10000 h 10000"/>
              <a:gd name="connsiteX0" fmla="*/ 9786 w 9813"/>
              <a:gd name="connsiteY0" fmla="*/ 10000 h 10000"/>
              <a:gd name="connsiteX1" fmla="*/ 9798 w 9813"/>
              <a:gd name="connsiteY1" fmla="*/ 92 h 10000"/>
              <a:gd name="connsiteX2" fmla="*/ 8351 w 9813"/>
              <a:gd name="connsiteY2" fmla="*/ 131 h 10000"/>
              <a:gd name="connsiteX3" fmla="*/ 5493 w 9813"/>
              <a:gd name="connsiteY3" fmla="*/ 131 h 10000"/>
              <a:gd name="connsiteX4" fmla="*/ 2731 w 9813"/>
              <a:gd name="connsiteY4" fmla="*/ 131 h 10000"/>
              <a:gd name="connsiteX5" fmla="*/ 947 w 9813"/>
              <a:gd name="connsiteY5" fmla="*/ 131 h 10000"/>
              <a:gd name="connsiteX6" fmla="*/ 732 w 9813"/>
              <a:gd name="connsiteY6" fmla="*/ 131 h 10000"/>
              <a:gd name="connsiteX7" fmla="*/ 465 w 9813"/>
              <a:gd name="connsiteY7" fmla="*/ 981 h 10000"/>
              <a:gd name="connsiteX8" fmla="*/ 199 w 9813"/>
              <a:gd name="connsiteY8" fmla="*/ 131 h 10000"/>
              <a:gd name="connsiteX9" fmla="*/ 5 w 9813"/>
              <a:gd name="connsiteY9" fmla="*/ 0 h 10000"/>
              <a:gd name="connsiteX10" fmla="*/ 5 w 9813"/>
              <a:gd name="connsiteY10" fmla="*/ 10000 h 10000"/>
              <a:gd name="connsiteX11" fmla="*/ 9786 w 9813"/>
              <a:gd name="connsiteY11" fmla="*/ 10000 h 10000"/>
              <a:gd name="connsiteX0" fmla="*/ 9972 w 10000"/>
              <a:gd name="connsiteY0" fmla="*/ 10000 h 10000"/>
              <a:gd name="connsiteX1" fmla="*/ 9985 w 10000"/>
              <a:gd name="connsiteY1" fmla="*/ 92 h 10000"/>
              <a:gd name="connsiteX2" fmla="*/ 8510 w 10000"/>
              <a:gd name="connsiteY2" fmla="*/ 131 h 10000"/>
              <a:gd name="connsiteX3" fmla="*/ 5598 w 10000"/>
              <a:gd name="connsiteY3" fmla="*/ 131 h 10000"/>
              <a:gd name="connsiteX4" fmla="*/ 2783 w 10000"/>
              <a:gd name="connsiteY4" fmla="*/ 131 h 10000"/>
              <a:gd name="connsiteX5" fmla="*/ 965 w 10000"/>
              <a:gd name="connsiteY5" fmla="*/ 131 h 10000"/>
              <a:gd name="connsiteX6" fmla="*/ 746 w 10000"/>
              <a:gd name="connsiteY6" fmla="*/ 131 h 10000"/>
              <a:gd name="connsiteX7" fmla="*/ 474 w 10000"/>
              <a:gd name="connsiteY7" fmla="*/ 981 h 10000"/>
              <a:gd name="connsiteX8" fmla="*/ 203 w 10000"/>
              <a:gd name="connsiteY8" fmla="*/ 131 h 10000"/>
              <a:gd name="connsiteX9" fmla="*/ 5 w 10000"/>
              <a:gd name="connsiteY9" fmla="*/ 0 h 10000"/>
              <a:gd name="connsiteX10" fmla="*/ 5 w 10000"/>
              <a:gd name="connsiteY10" fmla="*/ 10000 h 10000"/>
              <a:gd name="connsiteX11" fmla="*/ 9972 w 10000"/>
              <a:gd name="connsiteY11" fmla="*/ 10000 h 10000"/>
              <a:gd name="connsiteX0" fmla="*/ 9972 w 10000"/>
              <a:gd name="connsiteY0" fmla="*/ 11553 h 11553"/>
              <a:gd name="connsiteX1" fmla="*/ 9985 w 10000"/>
              <a:gd name="connsiteY1" fmla="*/ 1645 h 11553"/>
              <a:gd name="connsiteX2" fmla="*/ 5598 w 10000"/>
              <a:gd name="connsiteY2" fmla="*/ 1684 h 11553"/>
              <a:gd name="connsiteX3" fmla="*/ 2783 w 10000"/>
              <a:gd name="connsiteY3" fmla="*/ 1684 h 11553"/>
              <a:gd name="connsiteX4" fmla="*/ 965 w 10000"/>
              <a:gd name="connsiteY4" fmla="*/ 1684 h 11553"/>
              <a:gd name="connsiteX5" fmla="*/ 746 w 10000"/>
              <a:gd name="connsiteY5" fmla="*/ 1684 h 11553"/>
              <a:gd name="connsiteX6" fmla="*/ 474 w 10000"/>
              <a:gd name="connsiteY6" fmla="*/ 2534 h 11553"/>
              <a:gd name="connsiteX7" fmla="*/ 203 w 10000"/>
              <a:gd name="connsiteY7" fmla="*/ 1684 h 11553"/>
              <a:gd name="connsiteX8" fmla="*/ 5 w 10000"/>
              <a:gd name="connsiteY8" fmla="*/ 1553 h 11553"/>
              <a:gd name="connsiteX9" fmla="*/ 5 w 10000"/>
              <a:gd name="connsiteY9" fmla="*/ 11553 h 11553"/>
              <a:gd name="connsiteX10" fmla="*/ 9972 w 10000"/>
              <a:gd name="connsiteY10" fmla="*/ 11553 h 11553"/>
              <a:gd name="connsiteX0" fmla="*/ 9972 w 10000"/>
              <a:gd name="connsiteY0" fmla="*/ 10000 h 10000"/>
              <a:gd name="connsiteX1" fmla="*/ 9985 w 10000"/>
              <a:gd name="connsiteY1" fmla="*/ 92 h 10000"/>
              <a:gd name="connsiteX2" fmla="*/ 5598 w 10000"/>
              <a:gd name="connsiteY2" fmla="*/ 131 h 10000"/>
              <a:gd name="connsiteX3" fmla="*/ 2783 w 10000"/>
              <a:gd name="connsiteY3" fmla="*/ 131 h 10000"/>
              <a:gd name="connsiteX4" fmla="*/ 965 w 10000"/>
              <a:gd name="connsiteY4" fmla="*/ 131 h 10000"/>
              <a:gd name="connsiteX5" fmla="*/ 746 w 10000"/>
              <a:gd name="connsiteY5" fmla="*/ 131 h 10000"/>
              <a:gd name="connsiteX6" fmla="*/ 474 w 10000"/>
              <a:gd name="connsiteY6" fmla="*/ 981 h 10000"/>
              <a:gd name="connsiteX7" fmla="*/ 203 w 10000"/>
              <a:gd name="connsiteY7" fmla="*/ 131 h 10000"/>
              <a:gd name="connsiteX8" fmla="*/ 5 w 10000"/>
              <a:gd name="connsiteY8" fmla="*/ 0 h 10000"/>
              <a:gd name="connsiteX9" fmla="*/ 5 w 10000"/>
              <a:gd name="connsiteY9" fmla="*/ 10000 h 10000"/>
              <a:gd name="connsiteX10" fmla="*/ 9972 w 10000"/>
              <a:gd name="connsiteY10" fmla="*/ 10000 h 10000"/>
              <a:gd name="connsiteX0" fmla="*/ 9972 w 10000"/>
              <a:gd name="connsiteY0" fmla="*/ 9908 h 9908"/>
              <a:gd name="connsiteX1" fmla="*/ 9985 w 10000"/>
              <a:gd name="connsiteY1" fmla="*/ 0 h 9908"/>
              <a:gd name="connsiteX2" fmla="*/ 5598 w 10000"/>
              <a:gd name="connsiteY2" fmla="*/ 39 h 9908"/>
              <a:gd name="connsiteX3" fmla="*/ 2783 w 10000"/>
              <a:gd name="connsiteY3" fmla="*/ 39 h 9908"/>
              <a:gd name="connsiteX4" fmla="*/ 965 w 10000"/>
              <a:gd name="connsiteY4" fmla="*/ 39 h 9908"/>
              <a:gd name="connsiteX5" fmla="*/ 746 w 10000"/>
              <a:gd name="connsiteY5" fmla="*/ 39 h 9908"/>
              <a:gd name="connsiteX6" fmla="*/ 474 w 10000"/>
              <a:gd name="connsiteY6" fmla="*/ 889 h 9908"/>
              <a:gd name="connsiteX7" fmla="*/ 203 w 10000"/>
              <a:gd name="connsiteY7" fmla="*/ 39 h 9908"/>
              <a:gd name="connsiteX8" fmla="*/ 5 w 10000"/>
              <a:gd name="connsiteY8" fmla="*/ 36 h 9908"/>
              <a:gd name="connsiteX9" fmla="*/ 5 w 10000"/>
              <a:gd name="connsiteY9" fmla="*/ 9908 h 9908"/>
              <a:gd name="connsiteX10" fmla="*/ 9972 w 10000"/>
              <a:gd name="connsiteY10" fmla="*/ 9908 h 9908"/>
              <a:gd name="connsiteX0" fmla="*/ 9972 w 9995"/>
              <a:gd name="connsiteY0" fmla="*/ 10000 h 10000"/>
              <a:gd name="connsiteX1" fmla="*/ 9985 w 9995"/>
              <a:gd name="connsiteY1" fmla="*/ 0 h 10000"/>
              <a:gd name="connsiteX2" fmla="*/ 5598 w 9995"/>
              <a:gd name="connsiteY2" fmla="*/ 39 h 10000"/>
              <a:gd name="connsiteX3" fmla="*/ 2783 w 9995"/>
              <a:gd name="connsiteY3" fmla="*/ 39 h 10000"/>
              <a:gd name="connsiteX4" fmla="*/ 965 w 9995"/>
              <a:gd name="connsiteY4" fmla="*/ 39 h 10000"/>
              <a:gd name="connsiteX5" fmla="*/ 746 w 9995"/>
              <a:gd name="connsiteY5" fmla="*/ 39 h 10000"/>
              <a:gd name="connsiteX6" fmla="*/ 474 w 9995"/>
              <a:gd name="connsiteY6" fmla="*/ 897 h 10000"/>
              <a:gd name="connsiteX7" fmla="*/ 203 w 9995"/>
              <a:gd name="connsiteY7" fmla="*/ 39 h 10000"/>
              <a:gd name="connsiteX8" fmla="*/ 5 w 9995"/>
              <a:gd name="connsiteY8" fmla="*/ 36 h 10000"/>
              <a:gd name="connsiteX9" fmla="*/ 5 w 9995"/>
              <a:gd name="connsiteY9" fmla="*/ 10000 h 10000"/>
              <a:gd name="connsiteX10" fmla="*/ 9972 w 9995"/>
              <a:gd name="connsiteY10" fmla="*/ 10000 h 10000"/>
              <a:gd name="connsiteX0" fmla="*/ 9978 w 10000"/>
              <a:gd name="connsiteY0" fmla="*/ 7583 h 10000"/>
              <a:gd name="connsiteX1" fmla="*/ 9990 w 10000"/>
              <a:gd name="connsiteY1" fmla="*/ 0 h 10000"/>
              <a:gd name="connsiteX2" fmla="*/ 5601 w 10000"/>
              <a:gd name="connsiteY2" fmla="*/ 39 h 10000"/>
              <a:gd name="connsiteX3" fmla="*/ 2784 w 10000"/>
              <a:gd name="connsiteY3" fmla="*/ 39 h 10000"/>
              <a:gd name="connsiteX4" fmla="*/ 965 w 10000"/>
              <a:gd name="connsiteY4" fmla="*/ 39 h 10000"/>
              <a:gd name="connsiteX5" fmla="*/ 746 w 10000"/>
              <a:gd name="connsiteY5" fmla="*/ 39 h 10000"/>
              <a:gd name="connsiteX6" fmla="*/ 474 w 10000"/>
              <a:gd name="connsiteY6" fmla="*/ 897 h 10000"/>
              <a:gd name="connsiteX7" fmla="*/ 203 w 10000"/>
              <a:gd name="connsiteY7" fmla="*/ 39 h 10000"/>
              <a:gd name="connsiteX8" fmla="*/ 5 w 10000"/>
              <a:gd name="connsiteY8" fmla="*/ 36 h 10000"/>
              <a:gd name="connsiteX9" fmla="*/ 5 w 10000"/>
              <a:gd name="connsiteY9" fmla="*/ 10000 h 10000"/>
              <a:gd name="connsiteX10" fmla="*/ 9978 w 10000"/>
              <a:gd name="connsiteY10" fmla="*/ 7583 h 10000"/>
              <a:gd name="connsiteX0" fmla="*/ 9978 w 10000"/>
              <a:gd name="connsiteY0" fmla="*/ 8775 h 10000"/>
              <a:gd name="connsiteX1" fmla="*/ 9990 w 10000"/>
              <a:gd name="connsiteY1" fmla="*/ 0 h 10000"/>
              <a:gd name="connsiteX2" fmla="*/ 5601 w 10000"/>
              <a:gd name="connsiteY2" fmla="*/ 39 h 10000"/>
              <a:gd name="connsiteX3" fmla="*/ 2784 w 10000"/>
              <a:gd name="connsiteY3" fmla="*/ 39 h 10000"/>
              <a:gd name="connsiteX4" fmla="*/ 965 w 10000"/>
              <a:gd name="connsiteY4" fmla="*/ 39 h 10000"/>
              <a:gd name="connsiteX5" fmla="*/ 746 w 10000"/>
              <a:gd name="connsiteY5" fmla="*/ 39 h 10000"/>
              <a:gd name="connsiteX6" fmla="*/ 474 w 10000"/>
              <a:gd name="connsiteY6" fmla="*/ 897 h 10000"/>
              <a:gd name="connsiteX7" fmla="*/ 203 w 10000"/>
              <a:gd name="connsiteY7" fmla="*/ 39 h 10000"/>
              <a:gd name="connsiteX8" fmla="*/ 5 w 10000"/>
              <a:gd name="connsiteY8" fmla="*/ 36 h 10000"/>
              <a:gd name="connsiteX9" fmla="*/ 5 w 10000"/>
              <a:gd name="connsiteY9" fmla="*/ 10000 h 10000"/>
              <a:gd name="connsiteX10" fmla="*/ 9978 w 10000"/>
              <a:gd name="connsiteY10" fmla="*/ 8775 h 10000"/>
              <a:gd name="connsiteX0" fmla="*/ 9978 w 10000"/>
              <a:gd name="connsiteY0" fmla="*/ 8775 h 8775"/>
              <a:gd name="connsiteX1" fmla="*/ 9990 w 10000"/>
              <a:gd name="connsiteY1" fmla="*/ 0 h 8775"/>
              <a:gd name="connsiteX2" fmla="*/ 5601 w 10000"/>
              <a:gd name="connsiteY2" fmla="*/ 39 h 8775"/>
              <a:gd name="connsiteX3" fmla="*/ 2784 w 10000"/>
              <a:gd name="connsiteY3" fmla="*/ 39 h 8775"/>
              <a:gd name="connsiteX4" fmla="*/ 965 w 10000"/>
              <a:gd name="connsiteY4" fmla="*/ 39 h 8775"/>
              <a:gd name="connsiteX5" fmla="*/ 746 w 10000"/>
              <a:gd name="connsiteY5" fmla="*/ 39 h 8775"/>
              <a:gd name="connsiteX6" fmla="*/ 474 w 10000"/>
              <a:gd name="connsiteY6" fmla="*/ 897 h 8775"/>
              <a:gd name="connsiteX7" fmla="*/ 203 w 10000"/>
              <a:gd name="connsiteY7" fmla="*/ 39 h 8775"/>
              <a:gd name="connsiteX8" fmla="*/ 5 w 10000"/>
              <a:gd name="connsiteY8" fmla="*/ 36 h 8775"/>
              <a:gd name="connsiteX9" fmla="*/ 5 w 10000"/>
              <a:gd name="connsiteY9" fmla="*/ 8775 h 8775"/>
              <a:gd name="connsiteX10" fmla="*/ 9978 w 10000"/>
              <a:gd name="connsiteY10" fmla="*/ 8775 h 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8775">
                <a:moveTo>
                  <a:pt x="9978" y="8775"/>
                </a:moveTo>
                <a:cubicBezTo>
                  <a:pt x="9980" y="6504"/>
                  <a:pt x="10000" y="2080"/>
                  <a:pt x="9990" y="0"/>
                </a:cubicBezTo>
                <a:cubicBezTo>
                  <a:pt x="9868" y="9"/>
                  <a:pt x="6801" y="33"/>
                  <a:pt x="5601" y="39"/>
                </a:cubicBezTo>
                <a:lnTo>
                  <a:pt x="2784" y="39"/>
                </a:lnTo>
                <a:lnTo>
                  <a:pt x="965" y="39"/>
                </a:lnTo>
                <a:lnTo>
                  <a:pt x="746" y="39"/>
                </a:lnTo>
                <a:cubicBezTo>
                  <a:pt x="534" y="39"/>
                  <a:pt x="482" y="779"/>
                  <a:pt x="474" y="897"/>
                </a:cubicBezTo>
                <a:cubicBezTo>
                  <a:pt x="471" y="795"/>
                  <a:pt x="414" y="39"/>
                  <a:pt x="203" y="39"/>
                </a:cubicBezTo>
                <a:lnTo>
                  <a:pt x="5" y="36"/>
                </a:lnTo>
                <a:cubicBezTo>
                  <a:pt x="0" y="3288"/>
                  <a:pt x="11" y="5505"/>
                  <a:pt x="5" y="8775"/>
                </a:cubicBezTo>
                <a:lnTo>
                  <a:pt x="9978" y="8775"/>
                </a:lnTo>
                <a:close/>
              </a:path>
            </a:pathLst>
          </a:custGeom>
          <a:solidFill>
            <a:srgbClr val="E4E8E6"/>
          </a:solidFill>
          <a:ln w="9525">
            <a:noFill/>
            <a:round/>
            <a:headEnd/>
            <a:tailEnd/>
          </a:ln>
          <a:effectLst>
            <a:outerShdw blurRad="50800" dist="25400" dir="162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62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5307354"/>
            <a:ext cx="9144000" cy="1362097"/>
          </a:xfrm>
          <a:prstGeom prst="rect">
            <a:avLst/>
          </a:prstGeom>
        </p:spPr>
        <p:txBody>
          <a:bodyPr vert="horz" lIns="826470" tIns="33059" rIns="66118" bIns="33059" rtlCol="0" anchor="t" anchorCtr="0">
            <a:noAutofit/>
          </a:bodyPr>
          <a:lstStyle>
            <a:lvl1pPr algn="l" defTabSz="844029" rtl="0" eaLnBrk="1" latinLnBrk="0" hangingPunct="1">
              <a:spcBef>
                <a:spcPct val="0"/>
              </a:spcBef>
              <a:buNone/>
              <a:defRPr lang="en-US" sz="3692" b="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655669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8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5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7"/>
          <p:cNvSpPr>
            <a:spLocks/>
          </p:cNvSpPr>
          <p:nvPr userDrawn="1"/>
        </p:nvSpPr>
        <p:spPr bwMode="auto">
          <a:xfrm>
            <a:off x="-9925" y="0"/>
            <a:ext cx="9153926" cy="2111388"/>
          </a:xfrm>
          <a:custGeom>
            <a:avLst/>
            <a:gdLst>
              <a:gd name="connsiteX0" fmla="*/ 10000 w 10000"/>
              <a:gd name="connsiteY0" fmla="*/ 6563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10000 w 10000"/>
              <a:gd name="connsiteY16" fmla="*/ 6563 h 16563"/>
              <a:gd name="connsiteX0" fmla="*/ 9930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30 w 10000"/>
              <a:gd name="connsiteY16" fmla="*/ 0 h 16563"/>
              <a:gd name="connsiteX0" fmla="*/ 9993 w 10016"/>
              <a:gd name="connsiteY0" fmla="*/ 0 h 16563"/>
              <a:gd name="connsiteX1" fmla="*/ 7 w 10016"/>
              <a:gd name="connsiteY1" fmla="*/ 0 h 16563"/>
              <a:gd name="connsiteX2" fmla="*/ 0 w 10016"/>
              <a:gd name="connsiteY2" fmla="*/ 14916 h 16563"/>
              <a:gd name="connsiteX3" fmla="*/ 0 w 10016"/>
              <a:gd name="connsiteY3" fmla="*/ 14916 h 16563"/>
              <a:gd name="connsiteX4" fmla="*/ 0 w 10016"/>
              <a:gd name="connsiteY4" fmla="*/ 15092 h 16563"/>
              <a:gd name="connsiteX5" fmla="*/ 388 w 10016"/>
              <a:gd name="connsiteY5" fmla="*/ 15092 h 16563"/>
              <a:gd name="connsiteX6" fmla="*/ 626 w 10016"/>
              <a:gd name="connsiteY6" fmla="*/ 16563 h 16563"/>
              <a:gd name="connsiteX7" fmla="*/ 865 w 10016"/>
              <a:gd name="connsiteY7" fmla="*/ 15092 h 16563"/>
              <a:gd name="connsiteX8" fmla="*/ 1057 w 10016"/>
              <a:gd name="connsiteY8" fmla="*/ 15092 h 16563"/>
              <a:gd name="connsiteX9" fmla="*/ 2653 w 10016"/>
              <a:gd name="connsiteY9" fmla="*/ 15092 h 16563"/>
              <a:gd name="connsiteX10" fmla="*/ 5124 w 10016"/>
              <a:gd name="connsiteY10" fmla="*/ 15092 h 16563"/>
              <a:gd name="connsiteX11" fmla="*/ 7681 w 10016"/>
              <a:gd name="connsiteY11" fmla="*/ 15092 h 16563"/>
              <a:gd name="connsiteX12" fmla="*/ 9536 w 10016"/>
              <a:gd name="connsiteY12" fmla="*/ 15092 h 16563"/>
              <a:gd name="connsiteX13" fmla="*/ 9997 w 10016"/>
              <a:gd name="connsiteY13" fmla="*/ 15092 h 16563"/>
              <a:gd name="connsiteX14" fmla="*/ 10000 w 10016"/>
              <a:gd name="connsiteY14" fmla="*/ 14916 h 16563"/>
              <a:gd name="connsiteX15" fmla="*/ 10000 w 10016"/>
              <a:gd name="connsiteY15" fmla="*/ 14916 h 16563"/>
              <a:gd name="connsiteX16" fmla="*/ 9993 w 10016"/>
              <a:gd name="connsiteY16" fmla="*/ 0 h 16563"/>
              <a:gd name="connsiteX0" fmla="*/ 9993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93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8962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10000 w 10000"/>
              <a:gd name="connsiteY14" fmla="*/ 14916 h 16563"/>
              <a:gd name="connsiteX15" fmla="*/ 8962 w 10000"/>
              <a:gd name="connsiteY15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8962 w 10000"/>
              <a:gd name="connsiteY14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9739 w 10000"/>
              <a:gd name="connsiteY13" fmla="*/ 14471 h 16563"/>
              <a:gd name="connsiteX14" fmla="*/ 8962 w 10000"/>
              <a:gd name="connsiteY14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8968"/>
              <a:gd name="connsiteY0" fmla="*/ 0 h 16563"/>
              <a:gd name="connsiteX1" fmla="*/ 7 w 8968"/>
              <a:gd name="connsiteY1" fmla="*/ 0 h 16563"/>
              <a:gd name="connsiteX2" fmla="*/ 0 w 8968"/>
              <a:gd name="connsiteY2" fmla="*/ 14916 h 16563"/>
              <a:gd name="connsiteX3" fmla="*/ 0 w 8968"/>
              <a:gd name="connsiteY3" fmla="*/ 14916 h 16563"/>
              <a:gd name="connsiteX4" fmla="*/ 0 w 8968"/>
              <a:gd name="connsiteY4" fmla="*/ 15092 h 16563"/>
              <a:gd name="connsiteX5" fmla="*/ 388 w 8968"/>
              <a:gd name="connsiteY5" fmla="*/ 15092 h 16563"/>
              <a:gd name="connsiteX6" fmla="*/ 626 w 8968"/>
              <a:gd name="connsiteY6" fmla="*/ 16563 h 16563"/>
              <a:gd name="connsiteX7" fmla="*/ 865 w 8968"/>
              <a:gd name="connsiteY7" fmla="*/ 15092 h 16563"/>
              <a:gd name="connsiteX8" fmla="*/ 1057 w 8968"/>
              <a:gd name="connsiteY8" fmla="*/ 15092 h 16563"/>
              <a:gd name="connsiteX9" fmla="*/ 2653 w 8968"/>
              <a:gd name="connsiteY9" fmla="*/ 15092 h 16563"/>
              <a:gd name="connsiteX10" fmla="*/ 5124 w 8968"/>
              <a:gd name="connsiteY10" fmla="*/ 15092 h 16563"/>
              <a:gd name="connsiteX11" fmla="*/ 7681 w 8968"/>
              <a:gd name="connsiteY11" fmla="*/ 15092 h 16563"/>
              <a:gd name="connsiteX12" fmla="*/ 8962 w 8968"/>
              <a:gd name="connsiteY12" fmla="*/ 15036 h 16563"/>
              <a:gd name="connsiteX13" fmla="*/ 8962 w 8968"/>
              <a:gd name="connsiteY13" fmla="*/ 0 h 16563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9998"/>
              <a:gd name="connsiteY0" fmla="*/ 0 h 10000"/>
              <a:gd name="connsiteX1" fmla="*/ 8 w 9998"/>
              <a:gd name="connsiteY1" fmla="*/ 0 h 10000"/>
              <a:gd name="connsiteX2" fmla="*/ 0 w 9998"/>
              <a:gd name="connsiteY2" fmla="*/ 9006 h 10000"/>
              <a:gd name="connsiteX3" fmla="*/ 0 w 9998"/>
              <a:gd name="connsiteY3" fmla="*/ 9006 h 10000"/>
              <a:gd name="connsiteX4" fmla="*/ 0 w 9998"/>
              <a:gd name="connsiteY4" fmla="*/ 9112 h 10000"/>
              <a:gd name="connsiteX5" fmla="*/ 433 w 9998"/>
              <a:gd name="connsiteY5" fmla="*/ 9112 h 10000"/>
              <a:gd name="connsiteX6" fmla="*/ 698 w 9998"/>
              <a:gd name="connsiteY6" fmla="*/ 10000 h 10000"/>
              <a:gd name="connsiteX7" fmla="*/ 965 w 9998"/>
              <a:gd name="connsiteY7" fmla="*/ 9112 h 10000"/>
              <a:gd name="connsiteX8" fmla="*/ 1179 w 9998"/>
              <a:gd name="connsiteY8" fmla="*/ 9112 h 10000"/>
              <a:gd name="connsiteX9" fmla="*/ 2958 w 9998"/>
              <a:gd name="connsiteY9" fmla="*/ 9112 h 10000"/>
              <a:gd name="connsiteX10" fmla="*/ 5714 w 9998"/>
              <a:gd name="connsiteY10" fmla="*/ 9112 h 10000"/>
              <a:gd name="connsiteX11" fmla="*/ 8565 w 9998"/>
              <a:gd name="connsiteY11" fmla="*/ 9112 h 10000"/>
              <a:gd name="connsiteX12" fmla="*/ 9993 w 9998"/>
              <a:gd name="connsiteY12" fmla="*/ 9078 h 10000"/>
              <a:gd name="connsiteX13" fmla="*/ 9993 w 9998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67 w 10000"/>
              <a:gd name="connsiteY11" fmla="*/ 9112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21 w 10000"/>
              <a:gd name="connsiteY11" fmla="*/ 9078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9995 w 10000"/>
              <a:gd name="connsiteY11" fmla="*/ 9078 h 10000"/>
              <a:gd name="connsiteX12" fmla="*/ 9995 w 10000"/>
              <a:gd name="connsiteY12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9995 w 10000"/>
              <a:gd name="connsiteY10" fmla="*/ 9078 h 10000"/>
              <a:gd name="connsiteX11" fmla="*/ 9995 w 10000"/>
              <a:gd name="connsiteY11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7 w 10000"/>
              <a:gd name="connsiteY3" fmla="*/ 7032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10067 w 10072"/>
              <a:gd name="connsiteY0" fmla="*/ 0 h 10525"/>
              <a:gd name="connsiteX1" fmla="*/ 80 w 10072"/>
              <a:gd name="connsiteY1" fmla="*/ 0 h 10525"/>
              <a:gd name="connsiteX2" fmla="*/ 72 w 10072"/>
              <a:gd name="connsiteY2" fmla="*/ 9006 h 10525"/>
              <a:gd name="connsiteX3" fmla="*/ 72 w 10072"/>
              <a:gd name="connsiteY3" fmla="*/ 9112 h 10525"/>
              <a:gd name="connsiteX4" fmla="*/ 505 w 10072"/>
              <a:gd name="connsiteY4" fmla="*/ 9112 h 10525"/>
              <a:gd name="connsiteX5" fmla="*/ 770 w 10072"/>
              <a:gd name="connsiteY5" fmla="*/ 10000 h 10525"/>
              <a:gd name="connsiteX6" fmla="*/ 1037 w 10072"/>
              <a:gd name="connsiteY6" fmla="*/ 9112 h 10525"/>
              <a:gd name="connsiteX7" fmla="*/ 1251 w 10072"/>
              <a:gd name="connsiteY7" fmla="*/ 9112 h 10525"/>
              <a:gd name="connsiteX8" fmla="*/ 10067 w 10072"/>
              <a:gd name="connsiteY8" fmla="*/ 9078 h 10525"/>
              <a:gd name="connsiteX9" fmla="*/ 10067 w 10072"/>
              <a:gd name="connsiteY9" fmla="*/ 0 h 10525"/>
              <a:gd name="connsiteX0" fmla="*/ 10067 w 10072"/>
              <a:gd name="connsiteY0" fmla="*/ 0 h 10000"/>
              <a:gd name="connsiteX1" fmla="*/ 80 w 10072"/>
              <a:gd name="connsiteY1" fmla="*/ 0 h 10000"/>
              <a:gd name="connsiteX2" fmla="*/ 79 w 10072"/>
              <a:gd name="connsiteY2" fmla="*/ 7714 h 10000"/>
              <a:gd name="connsiteX3" fmla="*/ 72 w 10072"/>
              <a:gd name="connsiteY3" fmla="*/ 9112 h 10000"/>
              <a:gd name="connsiteX4" fmla="*/ 505 w 10072"/>
              <a:gd name="connsiteY4" fmla="*/ 9112 h 10000"/>
              <a:gd name="connsiteX5" fmla="*/ 770 w 10072"/>
              <a:gd name="connsiteY5" fmla="*/ 10000 h 10000"/>
              <a:gd name="connsiteX6" fmla="*/ 1037 w 10072"/>
              <a:gd name="connsiteY6" fmla="*/ 9112 h 10000"/>
              <a:gd name="connsiteX7" fmla="*/ 1251 w 10072"/>
              <a:gd name="connsiteY7" fmla="*/ 9112 h 10000"/>
              <a:gd name="connsiteX8" fmla="*/ 10067 w 10072"/>
              <a:gd name="connsiteY8" fmla="*/ 9078 h 10000"/>
              <a:gd name="connsiteX9" fmla="*/ 10067 w 10072"/>
              <a:gd name="connsiteY9" fmla="*/ 0 h 10000"/>
              <a:gd name="connsiteX0" fmla="*/ 11653 w 11658"/>
              <a:gd name="connsiteY0" fmla="*/ 0 h 10000"/>
              <a:gd name="connsiteX1" fmla="*/ 1666 w 11658"/>
              <a:gd name="connsiteY1" fmla="*/ 0 h 10000"/>
              <a:gd name="connsiteX2" fmla="*/ 1658 w 11658"/>
              <a:gd name="connsiteY2" fmla="*/ 9112 h 10000"/>
              <a:gd name="connsiteX3" fmla="*/ 2091 w 11658"/>
              <a:gd name="connsiteY3" fmla="*/ 9112 h 10000"/>
              <a:gd name="connsiteX4" fmla="*/ 2356 w 11658"/>
              <a:gd name="connsiteY4" fmla="*/ 10000 h 10000"/>
              <a:gd name="connsiteX5" fmla="*/ 2623 w 11658"/>
              <a:gd name="connsiteY5" fmla="*/ 9112 h 10000"/>
              <a:gd name="connsiteX6" fmla="*/ 2837 w 11658"/>
              <a:gd name="connsiteY6" fmla="*/ 9112 h 10000"/>
              <a:gd name="connsiteX7" fmla="*/ 11653 w 11658"/>
              <a:gd name="connsiteY7" fmla="*/ 9078 h 10000"/>
              <a:gd name="connsiteX8" fmla="*/ 11653 w 11658"/>
              <a:gd name="connsiteY8" fmla="*/ 0 h 10000"/>
              <a:gd name="connsiteX0" fmla="*/ 10066 w 10071"/>
              <a:gd name="connsiteY0" fmla="*/ 0 h 10000"/>
              <a:gd name="connsiteX1" fmla="*/ 79 w 10071"/>
              <a:gd name="connsiteY1" fmla="*/ 0 h 10000"/>
              <a:gd name="connsiteX2" fmla="*/ 71 w 10071"/>
              <a:gd name="connsiteY2" fmla="*/ 9112 h 10000"/>
              <a:gd name="connsiteX3" fmla="*/ 504 w 10071"/>
              <a:gd name="connsiteY3" fmla="*/ 9112 h 10000"/>
              <a:gd name="connsiteX4" fmla="*/ 769 w 10071"/>
              <a:gd name="connsiteY4" fmla="*/ 10000 h 10000"/>
              <a:gd name="connsiteX5" fmla="*/ 1036 w 10071"/>
              <a:gd name="connsiteY5" fmla="*/ 9112 h 10000"/>
              <a:gd name="connsiteX6" fmla="*/ 1250 w 10071"/>
              <a:gd name="connsiteY6" fmla="*/ 9112 h 10000"/>
              <a:gd name="connsiteX7" fmla="*/ 10066 w 10071"/>
              <a:gd name="connsiteY7" fmla="*/ 9078 h 10000"/>
              <a:gd name="connsiteX8" fmla="*/ 10066 w 10071"/>
              <a:gd name="connsiteY8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112 h 10000"/>
              <a:gd name="connsiteX3" fmla="*/ 433 w 10000"/>
              <a:gd name="connsiteY3" fmla="*/ 9112 h 10000"/>
              <a:gd name="connsiteX4" fmla="*/ 698 w 10000"/>
              <a:gd name="connsiteY4" fmla="*/ 10000 h 10000"/>
              <a:gd name="connsiteX5" fmla="*/ 965 w 10000"/>
              <a:gd name="connsiteY5" fmla="*/ 9112 h 10000"/>
              <a:gd name="connsiteX6" fmla="*/ 1179 w 10000"/>
              <a:gd name="connsiteY6" fmla="*/ 9112 h 10000"/>
              <a:gd name="connsiteX7" fmla="*/ 9995 w 10000"/>
              <a:gd name="connsiteY7" fmla="*/ 9078 h 10000"/>
              <a:gd name="connsiteX8" fmla="*/ 9995 w 10000"/>
              <a:gd name="connsiteY8" fmla="*/ 0 h 10000"/>
              <a:gd name="connsiteX0" fmla="*/ 9993 w 9998"/>
              <a:gd name="connsiteY0" fmla="*/ 0 h 10000"/>
              <a:gd name="connsiteX1" fmla="*/ 6 w 9998"/>
              <a:gd name="connsiteY1" fmla="*/ 0 h 10000"/>
              <a:gd name="connsiteX2" fmla="*/ 234 w 9998"/>
              <a:gd name="connsiteY2" fmla="*/ 9078 h 10000"/>
              <a:gd name="connsiteX3" fmla="*/ 431 w 9998"/>
              <a:gd name="connsiteY3" fmla="*/ 9112 h 10000"/>
              <a:gd name="connsiteX4" fmla="*/ 696 w 9998"/>
              <a:gd name="connsiteY4" fmla="*/ 10000 h 10000"/>
              <a:gd name="connsiteX5" fmla="*/ 963 w 9998"/>
              <a:gd name="connsiteY5" fmla="*/ 9112 h 10000"/>
              <a:gd name="connsiteX6" fmla="*/ 1177 w 9998"/>
              <a:gd name="connsiteY6" fmla="*/ 9112 h 10000"/>
              <a:gd name="connsiteX7" fmla="*/ 9993 w 9998"/>
              <a:gd name="connsiteY7" fmla="*/ 9078 h 10000"/>
              <a:gd name="connsiteX8" fmla="*/ 9993 w 9998"/>
              <a:gd name="connsiteY8" fmla="*/ 0 h 10000"/>
              <a:gd name="connsiteX0" fmla="*/ 9767 w 9772"/>
              <a:gd name="connsiteY0" fmla="*/ 0 h 10000"/>
              <a:gd name="connsiteX1" fmla="*/ 6 w 9772"/>
              <a:gd name="connsiteY1" fmla="*/ 0 h 10000"/>
              <a:gd name="connsiteX2" fmla="*/ 6 w 9772"/>
              <a:gd name="connsiteY2" fmla="*/ 9078 h 10000"/>
              <a:gd name="connsiteX3" fmla="*/ 203 w 9772"/>
              <a:gd name="connsiteY3" fmla="*/ 9112 h 10000"/>
              <a:gd name="connsiteX4" fmla="*/ 468 w 9772"/>
              <a:gd name="connsiteY4" fmla="*/ 10000 h 10000"/>
              <a:gd name="connsiteX5" fmla="*/ 735 w 9772"/>
              <a:gd name="connsiteY5" fmla="*/ 9112 h 10000"/>
              <a:gd name="connsiteX6" fmla="*/ 949 w 9772"/>
              <a:gd name="connsiteY6" fmla="*/ 9112 h 10000"/>
              <a:gd name="connsiteX7" fmla="*/ 9767 w 9772"/>
              <a:gd name="connsiteY7" fmla="*/ 9078 h 10000"/>
              <a:gd name="connsiteX8" fmla="*/ 9767 w 9772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72" h="10000">
                <a:moveTo>
                  <a:pt x="9767" y="0"/>
                </a:moveTo>
                <a:lnTo>
                  <a:pt x="6" y="0"/>
                </a:lnTo>
                <a:cubicBezTo>
                  <a:pt x="0" y="1538"/>
                  <a:pt x="9" y="7424"/>
                  <a:pt x="6" y="9078"/>
                </a:cubicBezTo>
                <a:lnTo>
                  <a:pt x="203" y="9112"/>
                </a:lnTo>
                <a:cubicBezTo>
                  <a:pt x="409" y="9112"/>
                  <a:pt x="465" y="9894"/>
                  <a:pt x="468" y="10000"/>
                </a:cubicBezTo>
                <a:cubicBezTo>
                  <a:pt x="476" y="9876"/>
                  <a:pt x="527" y="9112"/>
                  <a:pt x="735" y="9112"/>
                </a:cubicBezTo>
                <a:lnTo>
                  <a:pt x="949" y="9112"/>
                </a:lnTo>
                <a:lnTo>
                  <a:pt x="9767" y="9078"/>
                </a:lnTo>
                <a:cubicBezTo>
                  <a:pt x="9764" y="8126"/>
                  <a:pt x="9772" y="442"/>
                  <a:pt x="9767" y="0"/>
                </a:cubicBezTo>
                <a:close/>
              </a:path>
            </a:pathLst>
          </a:custGeom>
          <a:solidFill>
            <a:srgbClr val="E4E8E6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62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442680"/>
            <a:ext cx="9144000" cy="1143240"/>
          </a:xfrm>
          <a:prstGeom prst="rect">
            <a:avLst/>
          </a:prstGeom>
        </p:spPr>
        <p:txBody>
          <a:bodyPr lIns="330588" tIns="33059" rIns="33059" bIns="33059" anchor="b" anchorCtr="0"/>
          <a:lstStyle>
            <a:lvl1pPr algn="l">
              <a:defRPr cap="all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537746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5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2875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end slide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5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7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7" name="Freeform 7"/>
          <p:cNvSpPr>
            <a:spLocks/>
          </p:cNvSpPr>
          <p:nvPr userDrawn="1"/>
        </p:nvSpPr>
        <p:spPr bwMode="auto">
          <a:xfrm>
            <a:off x="-4760" y="4941210"/>
            <a:ext cx="9169247" cy="1916790"/>
          </a:xfrm>
          <a:custGeom>
            <a:avLst/>
            <a:gdLst>
              <a:gd name="connsiteX0" fmla="*/ 10000 w 10000"/>
              <a:gd name="connsiteY0" fmla="*/ 9059 h 9059"/>
              <a:gd name="connsiteX1" fmla="*/ 10000 w 10000"/>
              <a:gd name="connsiteY1" fmla="*/ 0 h 9059"/>
              <a:gd name="connsiteX2" fmla="*/ 10000 w 10000"/>
              <a:gd name="connsiteY2" fmla="*/ 0 h 9059"/>
              <a:gd name="connsiteX3" fmla="*/ 9997 w 10000"/>
              <a:gd name="connsiteY3" fmla="*/ 93 h 9059"/>
              <a:gd name="connsiteX4" fmla="*/ 9536 w 10000"/>
              <a:gd name="connsiteY4" fmla="*/ 93 h 9059"/>
              <a:gd name="connsiteX5" fmla="*/ 7681 w 10000"/>
              <a:gd name="connsiteY5" fmla="*/ 93 h 9059"/>
              <a:gd name="connsiteX6" fmla="*/ 5124 w 10000"/>
              <a:gd name="connsiteY6" fmla="*/ 93 h 9059"/>
              <a:gd name="connsiteX7" fmla="*/ 2653 w 10000"/>
              <a:gd name="connsiteY7" fmla="*/ 93 h 9059"/>
              <a:gd name="connsiteX8" fmla="*/ 1057 w 10000"/>
              <a:gd name="connsiteY8" fmla="*/ 93 h 9059"/>
              <a:gd name="connsiteX9" fmla="*/ 865 w 10000"/>
              <a:gd name="connsiteY9" fmla="*/ 93 h 9059"/>
              <a:gd name="connsiteX10" fmla="*/ 626 w 10000"/>
              <a:gd name="connsiteY10" fmla="*/ 865 h 9059"/>
              <a:gd name="connsiteX11" fmla="*/ 388 w 10000"/>
              <a:gd name="connsiteY11" fmla="*/ 93 h 9059"/>
              <a:gd name="connsiteX12" fmla="*/ 0 w 10000"/>
              <a:gd name="connsiteY12" fmla="*/ 93 h 9059"/>
              <a:gd name="connsiteX13" fmla="*/ 0 w 10000"/>
              <a:gd name="connsiteY13" fmla="*/ 9059 h 9059"/>
              <a:gd name="connsiteX14" fmla="*/ 10000 w 10000"/>
              <a:gd name="connsiteY14" fmla="*/ 9059 h 9059"/>
              <a:gd name="connsiteX0" fmla="*/ 10000 w 10000"/>
              <a:gd name="connsiteY0" fmla="*/ 10028 h 10028"/>
              <a:gd name="connsiteX1" fmla="*/ 10000 w 10000"/>
              <a:gd name="connsiteY1" fmla="*/ 28 h 10028"/>
              <a:gd name="connsiteX2" fmla="*/ 10000 w 10000"/>
              <a:gd name="connsiteY2" fmla="*/ 28 h 10028"/>
              <a:gd name="connsiteX3" fmla="*/ 9997 w 10000"/>
              <a:gd name="connsiteY3" fmla="*/ 131 h 10028"/>
              <a:gd name="connsiteX4" fmla="*/ 9536 w 10000"/>
              <a:gd name="connsiteY4" fmla="*/ 131 h 10028"/>
              <a:gd name="connsiteX5" fmla="*/ 7681 w 10000"/>
              <a:gd name="connsiteY5" fmla="*/ 131 h 10028"/>
              <a:gd name="connsiteX6" fmla="*/ 5124 w 10000"/>
              <a:gd name="connsiteY6" fmla="*/ 131 h 10028"/>
              <a:gd name="connsiteX7" fmla="*/ 2653 w 10000"/>
              <a:gd name="connsiteY7" fmla="*/ 131 h 10028"/>
              <a:gd name="connsiteX8" fmla="*/ 1057 w 10000"/>
              <a:gd name="connsiteY8" fmla="*/ 131 h 10028"/>
              <a:gd name="connsiteX9" fmla="*/ 865 w 10000"/>
              <a:gd name="connsiteY9" fmla="*/ 131 h 10028"/>
              <a:gd name="connsiteX10" fmla="*/ 626 w 10000"/>
              <a:gd name="connsiteY10" fmla="*/ 983 h 10028"/>
              <a:gd name="connsiteX11" fmla="*/ 388 w 10000"/>
              <a:gd name="connsiteY11" fmla="*/ 131 h 10028"/>
              <a:gd name="connsiteX12" fmla="*/ 215 w 10000"/>
              <a:gd name="connsiteY12" fmla="*/ 0 h 10028"/>
              <a:gd name="connsiteX13" fmla="*/ 0 w 10000"/>
              <a:gd name="connsiteY13" fmla="*/ 10028 h 10028"/>
              <a:gd name="connsiteX14" fmla="*/ 10000 w 10000"/>
              <a:gd name="connsiteY14" fmla="*/ 10028 h 10028"/>
              <a:gd name="connsiteX0" fmla="*/ 9857 w 11458"/>
              <a:gd name="connsiteY0" fmla="*/ 10028 h 11692"/>
              <a:gd name="connsiteX1" fmla="*/ 9857 w 11458"/>
              <a:gd name="connsiteY1" fmla="*/ 28 h 11692"/>
              <a:gd name="connsiteX2" fmla="*/ 9857 w 11458"/>
              <a:gd name="connsiteY2" fmla="*/ 28 h 11692"/>
              <a:gd name="connsiteX3" fmla="*/ 9854 w 11458"/>
              <a:gd name="connsiteY3" fmla="*/ 131 h 11692"/>
              <a:gd name="connsiteX4" fmla="*/ 9393 w 11458"/>
              <a:gd name="connsiteY4" fmla="*/ 131 h 11692"/>
              <a:gd name="connsiteX5" fmla="*/ 7538 w 11458"/>
              <a:gd name="connsiteY5" fmla="*/ 131 h 11692"/>
              <a:gd name="connsiteX6" fmla="*/ 4981 w 11458"/>
              <a:gd name="connsiteY6" fmla="*/ 131 h 11692"/>
              <a:gd name="connsiteX7" fmla="*/ 2510 w 11458"/>
              <a:gd name="connsiteY7" fmla="*/ 131 h 11692"/>
              <a:gd name="connsiteX8" fmla="*/ 914 w 11458"/>
              <a:gd name="connsiteY8" fmla="*/ 131 h 11692"/>
              <a:gd name="connsiteX9" fmla="*/ 722 w 11458"/>
              <a:gd name="connsiteY9" fmla="*/ 131 h 11692"/>
              <a:gd name="connsiteX10" fmla="*/ 483 w 11458"/>
              <a:gd name="connsiteY10" fmla="*/ 983 h 11692"/>
              <a:gd name="connsiteX11" fmla="*/ 245 w 11458"/>
              <a:gd name="connsiteY11" fmla="*/ 131 h 11692"/>
              <a:gd name="connsiteX12" fmla="*/ 72 w 11458"/>
              <a:gd name="connsiteY12" fmla="*/ 0 h 11692"/>
              <a:gd name="connsiteX13" fmla="*/ 249 w 11458"/>
              <a:gd name="connsiteY13" fmla="*/ 10014 h 11692"/>
              <a:gd name="connsiteX14" fmla="*/ 9857 w 11458"/>
              <a:gd name="connsiteY14" fmla="*/ 10028 h 11692"/>
              <a:gd name="connsiteX0" fmla="*/ 9857 w 11488"/>
              <a:gd name="connsiteY0" fmla="*/ 10028 h 11692"/>
              <a:gd name="connsiteX1" fmla="*/ 9857 w 11488"/>
              <a:gd name="connsiteY1" fmla="*/ 28 h 11692"/>
              <a:gd name="connsiteX2" fmla="*/ 9857 w 11488"/>
              <a:gd name="connsiteY2" fmla="*/ 28 h 11692"/>
              <a:gd name="connsiteX3" fmla="*/ 9854 w 11488"/>
              <a:gd name="connsiteY3" fmla="*/ 131 h 11692"/>
              <a:gd name="connsiteX4" fmla="*/ 9393 w 11488"/>
              <a:gd name="connsiteY4" fmla="*/ 131 h 11692"/>
              <a:gd name="connsiteX5" fmla="*/ 7538 w 11488"/>
              <a:gd name="connsiteY5" fmla="*/ 131 h 11692"/>
              <a:gd name="connsiteX6" fmla="*/ 4981 w 11488"/>
              <a:gd name="connsiteY6" fmla="*/ 131 h 11692"/>
              <a:gd name="connsiteX7" fmla="*/ 2510 w 11488"/>
              <a:gd name="connsiteY7" fmla="*/ 131 h 11692"/>
              <a:gd name="connsiteX8" fmla="*/ 914 w 11488"/>
              <a:gd name="connsiteY8" fmla="*/ 131 h 11692"/>
              <a:gd name="connsiteX9" fmla="*/ 722 w 11488"/>
              <a:gd name="connsiteY9" fmla="*/ 131 h 11692"/>
              <a:gd name="connsiteX10" fmla="*/ 483 w 11488"/>
              <a:gd name="connsiteY10" fmla="*/ 983 h 11692"/>
              <a:gd name="connsiteX11" fmla="*/ 245 w 11488"/>
              <a:gd name="connsiteY11" fmla="*/ 131 h 11692"/>
              <a:gd name="connsiteX12" fmla="*/ 72 w 11488"/>
              <a:gd name="connsiteY12" fmla="*/ 0 h 11692"/>
              <a:gd name="connsiteX13" fmla="*/ 72 w 11488"/>
              <a:gd name="connsiteY13" fmla="*/ 10014 h 11692"/>
              <a:gd name="connsiteX14" fmla="*/ 9857 w 11488"/>
              <a:gd name="connsiteY14" fmla="*/ 10028 h 11692"/>
              <a:gd name="connsiteX0" fmla="*/ 9857 w 11488"/>
              <a:gd name="connsiteY0" fmla="*/ 10028 h 11692"/>
              <a:gd name="connsiteX1" fmla="*/ 9857 w 11488"/>
              <a:gd name="connsiteY1" fmla="*/ 28 h 11692"/>
              <a:gd name="connsiteX2" fmla="*/ 9857 w 11488"/>
              <a:gd name="connsiteY2" fmla="*/ 28 h 11692"/>
              <a:gd name="connsiteX3" fmla="*/ 9854 w 11488"/>
              <a:gd name="connsiteY3" fmla="*/ 131 h 11692"/>
              <a:gd name="connsiteX4" fmla="*/ 9393 w 11488"/>
              <a:gd name="connsiteY4" fmla="*/ 131 h 11692"/>
              <a:gd name="connsiteX5" fmla="*/ 7538 w 11488"/>
              <a:gd name="connsiteY5" fmla="*/ 131 h 11692"/>
              <a:gd name="connsiteX6" fmla="*/ 4981 w 11488"/>
              <a:gd name="connsiteY6" fmla="*/ 131 h 11692"/>
              <a:gd name="connsiteX7" fmla="*/ 2510 w 11488"/>
              <a:gd name="connsiteY7" fmla="*/ 131 h 11692"/>
              <a:gd name="connsiteX8" fmla="*/ 914 w 11488"/>
              <a:gd name="connsiteY8" fmla="*/ 131 h 11692"/>
              <a:gd name="connsiteX9" fmla="*/ 722 w 11488"/>
              <a:gd name="connsiteY9" fmla="*/ 131 h 11692"/>
              <a:gd name="connsiteX10" fmla="*/ 483 w 11488"/>
              <a:gd name="connsiteY10" fmla="*/ 983 h 11692"/>
              <a:gd name="connsiteX11" fmla="*/ 245 w 11488"/>
              <a:gd name="connsiteY11" fmla="*/ 131 h 11692"/>
              <a:gd name="connsiteX12" fmla="*/ 72 w 11488"/>
              <a:gd name="connsiteY12" fmla="*/ 0 h 11692"/>
              <a:gd name="connsiteX13" fmla="*/ 72 w 11488"/>
              <a:gd name="connsiteY13" fmla="*/ 10014 h 11692"/>
              <a:gd name="connsiteX14" fmla="*/ 9857 w 11488"/>
              <a:gd name="connsiteY14" fmla="*/ 10028 h 11692"/>
              <a:gd name="connsiteX0" fmla="*/ 9790 w 11421"/>
              <a:gd name="connsiteY0" fmla="*/ 10028 h 11692"/>
              <a:gd name="connsiteX1" fmla="*/ 9790 w 11421"/>
              <a:gd name="connsiteY1" fmla="*/ 28 h 11692"/>
              <a:gd name="connsiteX2" fmla="*/ 9790 w 11421"/>
              <a:gd name="connsiteY2" fmla="*/ 28 h 11692"/>
              <a:gd name="connsiteX3" fmla="*/ 9787 w 11421"/>
              <a:gd name="connsiteY3" fmla="*/ 131 h 11692"/>
              <a:gd name="connsiteX4" fmla="*/ 9326 w 11421"/>
              <a:gd name="connsiteY4" fmla="*/ 131 h 11692"/>
              <a:gd name="connsiteX5" fmla="*/ 7471 w 11421"/>
              <a:gd name="connsiteY5" fmla="*/ 131 h 11692"/>
              <a:gd name="connsiteX6" fmla="*/ 4914 w 11421"/>
              <a:gd name="connsiteY6" fmla="*/ 131 h 11692"/>
              <a:gd name="connsiteX7" fmla="*/ 2443 w 11421"/>
              <a:gd name="connsiteY7" fmla="*/ 131 h 11692"/>
              <a:gd name="connsiteX8" fmla="*/ 847 w 11421"/>
              <a:gd name="connsiteY8" fmla="*/ 131 h 11692"/>
              <a:gd name="connsiteX9" fmla="*/ 655 w 11421"/>
              <a:gd name="connsiteY9" fmla="*/ 131 h 11692"/>
              <a:gd name="connsiteX10" fmla="*/ 416 w 11421"/>
              <a:gd name="connsiteY10" fmla="*/ 983 h 11692"/>
              <a:gd name="connsiteX11" fmla="*/ 178 w 11421"/>
              <a:gd name="connsiteY11" fmla="*/ 131 h 11692"/>
              <a:gd name="connsiteX12" fmla="*/ 5 w 11421"/>
              <a:gd name="connsiteY12" fmla="*/ 0 h 11692"/>
              <a:gd name="connsiteX13" fmla="*/ 5 w 11421"/>
              <a:gd name="connsiteY13" fmla="*/ 10014 h 11692"/>
              <a:gd name="connsiteX14" fmla="*/ 9790 w 11421"/>
              <a:gd name="connsiteY14" fmla="*/ 10028 h 11692"/>
              <a:gd name="connsiteX0" fmla="*/ 9790 w 11421"/>
              <a:gd name="connsiteY0" fmla="*/ 10028 h 11692"/>
              <a:gd name="connsiteX1" fmla="*/ 9790 w 11421"/>
              <a:gd name="connsiteY1" fmla="*/ 28 h 11692"/>
              <a:gd name="connsiteX2" fmla="*/ 9790 w 11421"/>
              <a:gd name="connsiteY2" fmla="*/ 28 h 11692"/>
              <a:gd name="connsiteX3" fmla="*/ 9787 w 11421"/>
              <a:gd name="connsiteY3" fmla="*/ 1308 h 11692"/>
              <a:gd name="connsiteX4" fmla="*/ 9326 w 11421"/>
              <a:gd name="connsiteY4" fmla="*/ 131 h 11692"/>
              <a:gd name="connsiteX5" fmla="*/ 7471 w 11421"/>
              <a:gd name="connsiteY5" fmla="*/ 131 h 11692"/>
              <a:gd name="connsiteX6" fmla="*/ 4914 w 11421"/>
              <a:gd name="connsiteY6" fmla="*/ 131 h 11692"/>
              <a:gd name="connsiteX7" fmla="*/ 2443 w 11421"/>
              <a:gd name="connsiteY7" fmla="*/ 131 h 11692"/>
              <a:gd name="connsiteX8" fmla="*/ 847 w 11421"/>
              <a:gd name="connsiteY8" fmla="*/ 131 h 11692"/>
              <a:gd name="connsiteX9" fmla="*/ 655 w 11421"/>
              <a:gd name="connsiteY9" fmla="*/ 131 h 11692"/>
              <a:gd name="connsiteX10" fmla="*/ 416 w 11421"/>
              <a:gd name="connsiteY10" fmla="*/ 983 h 11692"/>
              <a:gd name="connsiteX11" fmla="*/ 178 w 11421"/>
              <a:gd name="connsiteY11" fmla="*/ 131 h 11692"/>
              <a:gd name="connsiteX12" fmla="*/ 5 w 11421"/>
              <a:gd name="connsiteY12" fmla="*/ 0 h 11692"/>
              <a:gd name="connsiteX13" fmla="*/ 5 w 11421"/>
              <a:gd name="connsiteY13" fmla="*/ 10014 h 11692"/>
              <a:gd name="connsiteX14" fmla="*/ 9790 w 11421"/>
              <a:gd name="connsiteY14" fmla="*/ 10028 h 11692"/>
              <a:gd name="connsiteX0" fmla="*/ 9790 w 11421"/>
              <a:gd name="connsiteY0" fmla="*/ 10028 h 11692"/>
              <a:gd name="connsiteX1" fmla="*/ 9790 w 11421"/>
              <a:gd name="connsiteY1" fmla="*/ 28 h 11692"/>
              <a:gd name="connsiteX2" fmla="*/ 9790 w 11421"/>
              <a:gd name="connsiteY2" fmla="*/ 28 h 11692"/>
              <a:gd name="connsiteX3" fmla="*/ 9326 w 11421"/>
              <a:gd name="connsiteY3" fmla="*/ 131 h 11692"/>
              <a:gd name="connsiteX4" fmla="*/ 7471 w 11421"/>
              <a:gd name="connsiteY4" fmla="*/ 131 h 11692"/>
              <a:gd name="connsiteX5" fmla="*/ 4914 w 11421"/>
              <a:gd name="connsiteY5" fmla="*/ 131 h 11692"/>
              <a:gd name="connsiteX6" fmla="*/ 2443 w 11421"/>
              <a:gd name="connsiteY6" fmla="*/ 131 h 11692"/>
              <a:gd name="connsiteX7" fmla="*/ 847 w 11421"/>
              <a:gd name="connsiteY7" fmla="*/ 131 h 11692"/>
              <a:gd name="connsiteX8" fmla="*/ 655 w 11421"/>
              <a:gd name="connsiteY8" fmla="*/ 131 h 11692"/>
              <a:gd name="connsiteX9" fmla="*/ 416 w 11421"/>
              <a:gd name="connsiteY9" fmla="*/ 983 h 11692"/>
              <a:gd name="connsiteX10" fmla="*/ 178 w 11421"/>
              <a:gd name="connsiteY10" fmla="*/ 131 h 11692"/>
              <a:gd name="connsiteX11" fmla="*/ 5 w 11421"/>
              <a:gd name="connsiteY11" fmla="*/ 0 h 11692"/>
              <a:gd name="connsiteX12" fmla="*/ 5 w 11421"/>
              <a:gd name="connsiteY12" fmla="*/ 10014 h 11692"/>
              <a:gd name="connsiteX13" fmla="*/ 9790 w 11421"/>
              <a:gd name="connsiteY13" fmla="*/ 10028 h 11692"/>
              <a:gd name="connsiteX0" fmla="*/ 9790 w 11421"/>
              <a:gd name="connsiteY0" fmla="*/ 10028 h 11692"/>
              <a:gd name="connsiteX1" fmla="*/ 9790 w 11421"/>
              <a:gd name="connsiteY1" fmla="*/ 28 h 11692"/>
              <a:gd name="connsiteX2" fmla="*/ 9326 w 11421"/>
              <a:gd name="connsiteY2" fmla="*/ 131 h 11692"/>
              <a:gd name="connsiteX3" fmla="*/ 7471 w 11421"/>
              <a:gd name="connsiteY3" fmla="*/ 131 h 11692"/>
              <a:gd name="connsiteX4" fmla="*/ 4914 w 11421"/>
              <a:gd name="connsiteY4" fmla="*/ 131 h 11692"/>
              <a:gd name="connsiteX5" fmla="*/ 2443 w 11421"/>
              <a:gd name="connsiteY5" fmla="*/ 131 h 11692"/>
              <a:gd name="connsiteX6" fmla="*/ 847 w 11421"/>
              <a:gd name="connsiteY6" fmla="*/ 131 h 11692"/>
              <a:gd name="connsiteX7" fmla="*/ 655 w 11421"/>
              <a:gd name="connsiteY7" fmla="*/ 131 h 11692"/>
              <a:gd name="connsiteX8" fmla="*/ 416 w 11421"/>
              <a:gd name="connsiteY8" fmla="*/ 983 h 11692"/>
              <a:gd name="connsiteX9" fmla="*/ 178 w 11421"/>
              <a:gd name="connsiteY9" fmla="*/ 131 h 11692"/>
              <a:gd name="connsiteX10" fmla="*/ 5 w 11421"/>
              <a:gd name="connsiteY10" fmla="*/ 0 h 11692"/>
              <a:gd name="connsiteX11" fmla="*/ 5 w 11421"/>
              <a:gd name="connsiteY11" fmla="*/ 10014 h 11692"/>
              <a:gd name="connsiteX12" fmla="*/ 9790 w 11421"/>
              <a:gd name="connsiteY12" fmla="*/ 10028 h 11692"/>
              <a:gd name="connsiteX0" fmla="*/ 9790 w 11343"/>
              <a:gd name="connsiteY0" fmla="*/ 10028 h 11675"/>
              <a:gd name="connsiteX1" fmla="*/ 9326 w 11343"/>
              <a:gd name="connsiteY1" fmla="*/ 131 h 11675"/>
              <a:gd name="connsiteX2" fmla="*/ 7471 w 11343"/>
              <a:gd name="connsiteY2" fmla="*/ 131 h 11675"/>
              <a:gd name="connsiteX3" fmla="*/ 4914 w 11343"/>
              <a:gd name="connsiteY3" fmla="*/ 131 h 11675"/>
              <a:gd name="connsiteX4" fmla="*/ 2443 w 11343"/>
              <a:gd name="connsiteY4" fmla="*/ 131 h 11675"/>
              <a:gd name="connsiteX5" fmla="*/ 847 w 11343"/>
              <a:gd name="connsiteY5" fmla="*/ 131 h 11675"/>
              <a:gd name="connsiteX6" fmla="*/ 655 w 11343"/>
              <a:gd name="connsiteY6" fmla="*/ 131 h 11675"/>
              <a:gd name="connsiteX7" fmla="*/ 416 w 11343"/>
              <a:gd name="connsiteY7" fmla="*/ 983 h 11675"/>
              <a:gd name="connsiteX8" fmla="*/ 178 w 11343"/>
              <a:gd name="connsiteY8" fmla="*/ 131 h 11675"/>
              <a:gd name="connsiteX9" fmla="*/ 5 w 11343"/>
              <a:gd name="connsiteY9" fmla="*/ 0 h 11675"/>
              <a:gd name="connsiteX10" fmla="*/ 5 w 11343"/>
              <a:gd name="connsiteY10" fmla="*/ 10014 h 11675"/>
              <a:gd name="connsiteX11" fmla="*/ 9790 w 11343"/>
              <a:gd name="connsiteY11" fmla="*/ 10028 h 11675"/>
              <a:gd name="connsiteX0" fmla="*/ 9790 w 11343"/>
              <a:gd name="connsiteY0" fmla="*/ 10028 h 11675"/>
              <a:gd name="connsiteX1" fmla="*/ 9326 w 11343"/>
              <a:gd name="connsiteY1" fmla="*/ 131 h 11675"/>
              <a:gd name="connsiteX2" fmla="*/ 7471 w 11343"/>
              <a:gd name="connsiteY2" fmla="*/ 131 h 11675"/>
              <a:gd name="connsiteX3" fmla="*/ 4914 w 11343"/>
              <a:gd name="connsiteY3" fmla="*/ 131 h 11675"/>
              <a:gd name="connsiteX4" fmla="*/ 2443 w 11343"/>
              <a:gd name="connsiteY4" fmla="*/ 131 h 11675"/>
              <a:gd name="connsiteX5" fmla="*/ 847 w 11343"/>
              <a:gd name="connsiteY5" fmla="*/ 131 h 11675"/>
              <a:gd name="connsiteX6" fmla="*/ 655 w 11343"/>
              <a:gd name="connsiteY6" fmla="*/ 131 h 11675"/>
              <a:gd name="connsiteX7" fmla="*/ 416 w 11343"/>
              <a:gd name="connsiteY7" fmla="*/ 983 h 11675"/>
              <a:gd name="connsiteX8" fmla="*/ 178 w 11343"/>
              <a:gd name="connsiteY8" fmla="*/ 131 h 11675"/>
              <a:gd name="connsiteX9" fmla="*/ 5 w 11343"/>
              <a:gd name="connsiteY9" fmla="*/ 0 h 11675"/>
              <a:gd name="connsiteX10" fmla="*/ 5 w 11343"/>
              <a:gd name="connsiteY10" fmla="*/ 10014 h 11675"/>
              <a:gd name="connsiteX11" fmla="*/ 9790 w 11343"/>
              <a:gd name="connsiteY11" fmla="*/ 10028 h 11675"/>
              <a:gd name="connsiteX0" fmla="*/ 9790 w 9815"/>
              <a:gd name="connsiteY0" fmla="*/ 10028 h 11675"/>
              <a:gd name="connsiteX1" fmla="*/ 9326 w 9815"/>
              <a:gd name="connsiteY1" fmla="*/ 131 h 11675"/>
              <a:gd name="connsiteX2" fmla="*/ 7471 w 9815"/>
              <a:gd name="connsiteY2" fmla="*/ 131 h 11675"/>
              <a:gd name="connsiteX3" fmla="*/ 4914 w 9815"/>
              <a:gd name="connsiteY3" fmla="*/ 131 h 11675"/>
              <a:gd name="connsiteX4" fmla="*/ 2443 w 9815"/>
              <a:gd name="connsiteY4" fmla="*/ 131 h 11675"/>
              <a:gd name="connsiteX5" fmla="*/ 847 w 9815"/>
              <a:gd name="connsiteY5" fmla="*/ 131 h 11675"/>
              <a:gd name="connsiteX6" fmla="*/ 655 w 9815"/>
              <a:gd name="connsiteY6" fmla="*/ 131 h 11675"/>
              <a:gd name="connsiteX7" fmla="*/ 416 w 9815"/>
              <a:gd name="connsiteY7" fmla="*/ 983 h 11675"/>
              <a:gd name="connsiteX8" fmla="*/ 178 w 9815"/>
              <a:gd name="connsiteY8" fmla="*/ 131 h 11675"/>
              <a:gd name="connsiteX9" fmla="*/ 5 w 9815"/>
              <a:gd name="connsiteY9" fmla="*/ 0 h 11675"/>
              <a:gd name="connsiteX10" fmla="*/ 5 w 9815"/>
              <a:gd name="connsiteY10" fmla="*/ 10014 h 11675"/>
              <a:gd name="connsiteX11" fmla="*/ 9790 w 9815"/>
              <a:gd name="connsiteY11" fmla="*/ 10028 h 11675"/>
              <a:gd name="connsiteX0" fmla="*/ 9975 w 10000"/>
              <a:gd name="connsiteY0" fmla="*/ 8589 h 10000"/>
              <a:gd name="connsiteX1" fmla="*/ 9502 w 10000"/>
              <a:gd name="connsiteY1" fmla="*/ 112 h 10000"/>
              <a:gd name="connsiteX2" fmla="*/ 7612 w 10000"/>
              <a:gd name="connsiteY2" fmla="*/ 112 h 10000"/>
              <a:gd name="connsiteX3" fmla="*/ 5007 w 10000"/>
              <a:gd name="connsiteY3" fmla="*/ 112 h 10000"/>
              <a:gd name="connsiteX4" fmla="*/ 2489 w 10000"/>
              <a:gd name="connsiteY4" fmla="*/ 112 h 10000"/>
              <a:gd name="connsiteX5" fmla="*/ 863 w 10000"/>
              <a:gd name="connsiteY5" fmla="*/ 112 h 10000"/>
              <a:gd name="connsiteX6" fmla="*/ 667 w 10000"/>
              <a:gd name="connsiteY6" fmla="*/ 112 h 10000"/>
              <a:gd name="connsiteX7" fmla="*/ 424 w 10000"/>
              <a:gd name="connsiteY7" fmla="*/ 842 h 10000"/>
              <a:gd name="connsiteX8" fmla="*/ 181 w 10000"/>
              <a:gd name="connsiteY8" fmla="*/ 112 h 10000"/>
              <a:gd name="connsiteX9" fmla="*/ 5 w 10000"/>
              <a:gd name="connsiteY9" fmla="*/ 0 h 10000"/>
              <a:gd name="connsiteX10" fmla="*/ 5 w 10000"/>
              <a:gd name="connsiteY10" fmla="*/ 8577 h 10000"/>
              <a:gd name="connsiteX11" fmla="*/ 9975 w 10000"/>
              <a:gd name="connsiteY11" fmla="*/ 8589 h 10000"/>
              <a:gd name="connsiteX0" fmla="*/ 9975 w 10000"/>
              <a:gd name="connsiteY0" fmla="*/ 8589 h 10000"/>
              <a:gd name="connsiteX1" fmla="*/ 8920 w 10000"/>
              <a:gd name="connsiteY1" fmla="*/ 0 h 10000"/>
              <a:gd name="connsiteX2" fmla="*/ 7612 w 10000"/>
              <a:gd name="connsiteY2" fmla="*/ 112 h 10000"/>
              <a:gd name="connsiteX3" fmla="*/ 5007 w 10000"/>
              <a:gd name="connsiteY3" fmla="*/ 112 h 10000"/>
              <a:gd name="connsiteX4" fmla="*/ 2489 w 10000"/>
              <a:gd name="connsiteY4" fmla="*/ 112 h 10000"/>
              <a:gd name="connsiteX5" fmla="*/ 863 w 10000"/>
              <a:gd name="connsiteY5" fmla="*/ 112 h 10000"/>
              <a:gd name="connsiteX6" fmla="*/ 667 w 10000"/>
              <a:gd name="connsiteY6" fmla="*/ 112 h 10000"/>
              <a:gd name="connsiteX7" fmla="*/ 424 w 10000"/>
              <a:gd name="connsiteY7" fmla="*/ 842 h 10000"/>
              <a:gd name="connsiteX8" fmla="*/ 181 w 10000"/>
              <a:gd name="connsiteY8" fmla="*/ 112 h 10000"/>
              <a:gd name="connsiteX9" fmla="*/ 5 w 10000"/>
              <a:gd name="connsiteY9" fmla="*/ 0 h 10000"/>
              <a:gd name="connsiteX10" fmla="*/ 5 w 10000"/>
              <a:gd name="connsiteY10" fmla="*/ 8577 h 10000"/>
              <a:gd name="connsiteX11" fmla="*/ 9975 w 10000"/>
              <a:gd name="connsiteY11" fmla="*/ 8589 h 10000"/>
              <a:gd name="connsiteX0" fmla="*/ 8920 w 9115"/>
              <a:gd name="connsiteY0" fmla="*/ 8577 h 9988"/>
              <a:gd name="connsiteX1" fmla="*/ 8920 w 9115"/>
              <a:gd name="connsiteY1" fmla="*/ 0 h 9988"/>
              <a:gd name="connsiteX2" fmla="*/ 7612 w 9115"/>
              <a:gd name="connsiteY2" fmla="*/ 112 h 9988"/>
              <a:gd name="connsiteX3" fmla="*/ 5007 w 9115"/>
              <a:gd name="connsiteY3" fmla="*/ 112 h 9988"/>
              <a:gd name="connsiteX4" fmla="*/ 2489 w 9115"/>
              <a:gd name="connsiteY4" fmla="*/ 112 h 9988"/>
              <a:gd name="connsiteX5" fmla="*/ 863 w 9115"/>
              <a:gd name="connsiteY5" fmla="*/ 112 h 9988"/>
              <a:gd name="connsiteX6" fmla="*/ 667 w 9115"/>
              <a:gd name="connsiteY6" fmla="*/ 112 h 9988"/>
              <a:gd name="connsiteX7" fmla="*/ 424 w 9115"/>
              <a:gd name="connsiteY7" fmla="*/ 842 h 9988"/>
              <a:gd name="connsiteX8" fmla="*/ 181 w 9115"/>
              <a:gd name="connsiteY8" fmla="*/ 112 h 9988"/>
              <a:gd name="connsiteX9" fmla="*/ 5 w 9115"/>
              <a:gd name="connsiteY9" fmla="*/ 0 h 9988"/>
              <a:gd name="connsiteX10" fmla="*/ 5 w 9115"/>
              <a:gd name="connsiteY10" fmla="*/ 8577 h 9988"/>
              <a:gd name="connsiteX11" fmla="*/ 8920 w 9115"/>
              <a:gd name="connsiteY11" fmla="*/ 8577 h 9988"/>
              <a:gd name="connsiteX0" fmla="*/ 9446 w 10000"/>
              <a:gd name="connsiteY0" fmla="*/ 8587 h 10000"/>
              <a:gd name="connsiteX1" fmla="*/ 9786 w 10000"/>
              <a:gd name="connsiteY1" fmla="*/ 0 h 10000"/>
              <a:gd name="connsiteX2" fmla="*/ 8351 w 10000"/>
              <a:gd name="connsiteY2" fmla="*/ 112 h 10000"/>
              <a:gd name="connsiteX3" fmla="*/ 5493 w 10000"/>
              <a:gd name="connsiteY3" fmla="*/ 112 h 10000"/>
              <a:gd name="connsiteX4" fmla="*/ 2731 w 10000"/>
              <a:gd name="connsiteY4" fmla="*/ 112 h 10000"/>
              <a:gd name="connsiteX5" fmla="*/ 947 w 10000"/>
              <a:gd name="connsiteY5" fmla="*/ 112 h 10000"/>
              <a:gd name="connsiteX6" fmla="*/ 732 w 10000"/>
              <a:gd name="connsiteY6" fmla="*/ 112 h 10000"/>
              <a:gd name="connsiteX7" fmla="*/ 465 w 10000"/>
              <a:gd name="connsiteY7" fmla="*/ 843 h 10000"/>
              <a:gd name="connsiteX8" fmla="*/ 199 w 10000"/>
              <a:gd name="connsiteY8" fmla="*/ 112 h 10000"/>
              <a:gd name="connsiteX9" fmla="*/ 5 w 10000"/>
              <a:gd name="connsiteY9" fmla="*/ 0 h 10000"/>
              <a:gd name="connsiteX10" fmla="*/ 5 w 10000"/>
              <a:gd name="connsiteY10" fmla="*/ 8587 h 10000"/>
              <a:gd name="connsiteX11" fmla="*/ 9446 w 10000"/>
              <a:gd name="connsiteY11" fmla="*/ 8587 h 10000"/>
              <a:gd name="connsiteX0" fmla="*/ 9786 w 10000"/>
              <a:gd name="connsiteY0" fmla="*/ 8587 h 10000"/>
              <a:gd name="connsiteX1" fmla="*/ 9786 w 10000"/>
              <a:gd name="connsiteY1" fmla="*/ 0 h 10000"/>
              <a:gd name="connsiteX2" fmla="*/ 8351 w 10000"/>
              <a:gd name="connsiteY2" fmla="*/ 112 h 10000"/>
              <a:gd name="connsiteX3" fmla="*/ 5493 w 10000"/>
              <a:gd name="connsiteY3" fmla="*/ 112 h 10000"/>
              <a:gd name="connsiteX4" fmla="*/ 2731 w 10000"/>
              <a:gd name="connsiteY4" fmla="*/ 112 h 10000"/>
              <a:gd name="connsiteX5" fmla="*/ 947 w 10000"/>
              <a:gd name="connsiteY5" fmla="*/ 112 h 10000"/>
              <a:gd name="connsiteX6" fmla="*/ 732 w 10000"/>
              <a:gd name="connsiteY6" fmla="*/ 112 h 10000"/>
              <a:gd name="connsiteX7" fmla="*/ 465 w 10000"/>
              <a:gd name="connsiteY7" fmla="*/ 843 h 10000"/>
              <a:gd name="connsiteX8" fmla="*/ 199 w 10000"/>
              <a:gd name="connsiteY8" fmla="*/ 112 h 10000"/>
              <a:gd name="connsiteX9" fmla="*/ 5 w 10000"/>
              <a:gd name="connsiteY9" fmla="*/ 0 h 10000"/>
              <a:gd name="connsiteX10" fmla="*/ 5 w 10000"/>
              <a:gd name="connsiteY10" fmla="*/ 8587 h 10000"/>
              <a:gd name="connsiteX11" fmla="*/ 9786 w 10000"/>
              <a:gd name="connsiteY11" fmla="*/ 8587 h 10000"/>
              <a:gd name="connsiteX0" fmla="*/ 9786 w 10000"/>
              <a:gd name="connsiteY0" fmla="*/ 8587 h 8750"/>
              <a:gd name="connsiteX1" fmla="*/ 9786 w 10000"/>
              <a:gd name="connsiteY1" fmla="*/ 0 h 8750"/>
              <a:gd name="connsiteX2" fmla="*/ 8351 w 10000"/>
              <a:gd name="connsiteY2" fmla="*/ 112 h 8750"/>
              <a:gd name="connsiteX3" fmla="*/ 5493 w 10000"/>
              <a:gd name="connsiteY3" fmla="*/ 112 h 8750"/>
              <a:gd name="connsiteX4" fmla="*/ 2731 w 10000"/>
              <a:gd name="connsiteY4" fmla="*/ 112 h 8750"/>
              <a:gd name="connsiteX5" fmla="*/ 947 w 10000"/>
              <a:gd name="connsiteY5" fmla="*/ 112 h 8750"/>
              <a:gd name="connsiteX6" fmla="*/ 732 w 10000"/>
              <a:gd name="connsiteY6" fmla="*/ 112 h 8750"/>
              <a:gd name="connsiteX7" fmla="*/ 465 w 10000"/>
              <a:gd name="connsiteY7" fmla="*/ 843 h 8750"/>
              <a:gd name="connsiteX8" fmla="*/ 199 w 10000"/>
              <a:gd name="connsiteY8" fmla="*/ 112 h 8750"/>
              <a:gd name="connsiteX9" fmla="*/ 5 w 10000"/>
              <a:gd name="connsiteY9" fmla="*/ 0 h 8750"/>
              <a:gd name="connsiteX10" fmla="*/ 5 w 10000"/>
              <a:gd name="connsiteY10" fmla="*/ 8587 h 8750"/>
              <a:gd name="connsiteX11" fmla="*/ 9786 w 10000"/>
              <a:gd name="connsiteY11" fmla="*/ 8587 h 8750"/>
              <a:gd name="connsiteX0" fmla="*/ 9786 w 10000"/>
              <a:gd name="connsiteY0" fmla="*/ 9814 h 9958"/>
              <a:gd name="connsiteX1" fmla="*/ 9786 w 10000"/>
              <a:gd name="connsiteY1" fmla="*/ 0 h 9958"/>
              <a:gd name="connsiteX2" fmla="*/ 8351 w 10000"/>
              <a:gd name="connsiteY2" fmla="*/ 128 h 9958"/>
              <a:gd name="connsiteX3" fmla="*/ 5493 w 10000"/>
              <a:gd name="connsiteY3" fmla="*/ 128 h 9958"/>
              <a:gd name="connsiteX4" fmla="*/ 2731 w 10000"/>
              <a:gd name="connsiteY4" fmla="*/ 128 h 9958"/>
              <a:gd name="connsiteX5" fmla="*/ 947 w 10000"/>
              <a:gd name="connsiteY5" fmla="*/ 128 h 9958"/>
              <a:gd name="connsiteX6" fmla="*/ 732 w 10000"/>
              <a:gd name="connsiteY6" fmla="*/ 128 h 9958"/>
              <a:gd name="connsiteX7" fmla="*/ 465 w 10000"/>
              <a:gd name="connsiteY7" fmla="*/ 963 h 9958"/>
              <a:gd name="connsiteX8" fmla="*/ 199 w 10000"/>
              <a:gd name="connsiteY8" fmla="*/ 128 h 9958"/>
              <a:gd name="connsiteX9" fmla="*/ 5 w 10000"/>
              <a:gd name="connsiteY9" fmla="*/ 0 h 9958"/>
              <a:gd name="connsiteX10" fmla="*/ 5 w 10000"/>
              <a:gd name="connsiteY10" fmla="*/ 9814 h 9958"/>
              <a:gd name="connsiteX11" fmla="*/ 9786 w 10000"/>
              <a:gd name="connsiteY11" fmla="*/ 9814 h 9958"/>
              <a:gd name="connsiteX0" fmla="*/ 9786 w 10000"/>
              <a:gd name="connsiteY0" fmla="*/ 9855 h 9855"/>
              <a:gd name="connsiteX1" fmla="*/ 9786 w 10000"/>
              <a:gd name="connsiteY1" fmla="*/ 0 h 9855"/>
              <a:gd name="connsiteX2" fmla="*/ 8351 w 10000"/>
              <a:gd name="connsiteY2" fmla="*/ 129 h 9855"/>
              <a:gd name="connsiteX3" fmla="*/ 5493 w 10000"/>
              <a:gd name="connsiteY3" fmla="*/ 129 h 9855"/>
              <a:gd name="connsiteX4" fmla="*/ 2731 w 10000"/>
              <a:gd name="connsiteY4" fmla="*/ 129 h 9855"/>
              <a:gd name="connsiteX5" fmla="*/ 947 w 10000"/>
              <a:gd name="connsiteY5" fmla="*/ 129 h 9855"/>
              <a:gd name="connsiteX6" fmla="*/ 732 w 10000"/>
              <a:gd name="connsiteY6" fmla="*/ 129 h 9855"/>
              <a:gd name="connsiteX7" fmla="*/ 465 w 10000"/>
              <a:gd name="connsiteY7" fmla="*/ 967 h 9855"/>
              <a:gd name="connsiteX8" fmla="*/ 199 w 10000"/>
              <a:gd name="connsiteY8" fmla="*/ 129 h 9855"/>
              <a:gd name="connsiteX9" fmla="*/ 5 w 10000"/>
              <a:gd name="connsiteY9" fmla="*/ 0 h 9855"/>
              <a:gd name="connsiteX10" fmla="*/ 5 w 10000"/>
              <a:gd name="connsiteY10" fmla="*/ 9855 h 9855"/>
              <a:gd name="connsiteX11" fmla="*/ 9786 w 10000"/>
              <a:gd name="connsiteY11" fmla="*/ 9855 h 9855"/>
              <a:gd name="connsiteX0" fmla="*/ 9786 w 10019"/>
              <a:gd name="connsiteY0" fmla="*/ 10000 h 10000"/>
              <a:gd name="connsiteX1" fmla="*/ 9805 w 10019"/>
              <a:gd name="connsiteY1" fmla="*/ 150 h 10000"/>
              <a:gd name="connsiteX2" fmla="*/ 8351 w 10019"/>
              <a:gd name="connsiteY2" fmla="*/ 131 h 10000"/>
              <a:gd name="connsiteX3" fmla="*/ 5493 w 10019"/>
              <a:gd name="connsiteY3" fmla="*/ 131 h 10000"/>
              <a:gd name="connsiteX4" fmla="*/ 2731 w 10019"/>
              <a:gd name="connsiteY4" fmla="*/ 131 h 10000"/>
              <a:gd name="connsiteX5" fmla="*/ 947 w 10019"/>
              <a:gd name="connsiteY5" fmla="*/ 131 h 10000"/>
              <a:gd name="connsiteX6" fmla="*/ 732 w 10019"/>
              <a:gd name="connsiteY6" fmla="*/ 131 h 10000"/>
              <a:gd name="connsiteX7" fmla="*/ 465 w 10019"/>
              <a:gd name="connsiteY7" fmla="*/ 981 h 10000"/>
              <a:gd name="connsiteX8" fmla="*/ 199 w 10019"/>
              <a:gd name="connsiteY8" fmla="*/ 131 h 10000"/>
              <a:gd name="connsiteX9" fmla="*/ 5 w 10019"/>
              <a:gd name="connsiteY9" fmla="*/ 0 h 10000"/>
              <a:gd name="connsiteX10" fmla="*/ 5 w 10019"/>
              <a:gd name="connsiteY10" fmla="*/ 10000 h 10000"/>
              <a:gd name="connsiteX11" fmla="*/ 9786 w 10019"/>
              <a:gd name="connsiteY11" fmla="*/ 10000 h 10000"/>
              <a:gd name="connsiteX0" fmla="*/ 9786 w 10006"/>
              <a:gd name="connsiteY0" fmla="*/ 10000 h 10000"/>
              <a:gd name="connsiteX1" fmla="*/ 9792 w 10006"/>
              <a:gd name="connsiteY1" fmla="*/ 92 h 10000"/>
              <a:gd name="connsiteX2" fmla="*/ 8351 w 10006"/>
              <a:gd name="connsiteY2" fmla="*/ 131 h 10000"/>
              <a:gd name="connsiteX3" fmla="*/ 5493 w 10006"/>
              <a:gd name="connsiteY3" fmla="*/ 131 h 10000"/>
              <a:gd name="connsiteX4" fmla="*/ 2731 w 10006"/>
              <a:gd name="connsiteY4" fmla="*/ 131 h 10000"/>
              <a:gd name="connsiteX5" fmla="*/ 947 w 10006"/>
              <a:gd name="connsiteY5" fmla="*/ 131 h 10000"/>
              <a:gd name="connsiteX6" fmla="*/ 732 w 10006"/>
              <a:gd name="connsiteY6" fmla="*/ 131 h 10000"/>
              <a:gd name="connsiteX7" fmla="*/ 465 w 10006"/>
              <a:gd name="connsiteY7" fmla="*/ 981 h 10000"/>
              <a:gd name="connsiteX8" fmla="*/ 199 w 10006"/>
              <a:gd name="connsiteY8" fmla="*/ 131 h 10000"/>
              <a:gd name="connsiteX9" fmla="*/ 5 w 10006"/>
              <a:gd name="connsiteY9" fmla="*/ 0 h 10000"/>
              <a:gd name="connsiteX10" fmla="*/ 5 w 10006"/>
              <a:gd name="connsiteY10" fmla="*/ 10000 h 10000"/>
              <a:gd name="connsiteX11" fmla="*/ 9786 w 10006"/>
              <a:gd name="connsiteY11" fmla="*/ 10000 h 10000"/>
              <a:gd name="connsiteX0" fmla="*/ 9786 w 10006"/>
              <a:gd name="connsiteY0" fmla="*/ 10000 h 10000"/>
              <a:gd name="connsiteX1" fmla="*/ 9792 w 10006"/>
              <a:gd name="connsiteY1" fmla="*/ 150 h 10000"/>
              <a:gd name="connsiteX2" fmla="*/ 8351 w 10006"/>
              <a:gd name="connsiteY2" fmla="*/ 131 h 10000"/>
              <a:gd name="connsiteX3" fmla="*/ 5493 w 10006"/>
              <a:gd name="connsiteY3" fmla="*/ 131 h 10000"/>
              <a:gd name="connsiteX4" fmla="*/ 2731 w 10006"/>
              <a:gd name="connsiteY4" fmla="*/ 131 h 10000"/>
              <a:gd name="connsiteX5" fmla="*/ 947 w 10006"/>
              <a:gd name="connsiteY5" fmla="*/ 131 h 10000"/>
              <a:gd name="connsiteX6" fmla="*/ 732 w 10006"/>
              <a:gd name="connsiteY6" fmla="*/ 131 h 10000"/>
              <a:gd name="connsiteX7" fmla="*/ 465 w 10006"/>
              <a:gd name="connsiteY7" fmla="*/ 981 h 10000"/>
              <a:gd name="connsiteX8" fmla="*/ 199 w 10006"/>
              <a:gd name="connsiteY8" fmla="*/ 131 h 10000"/>
              <a:gd name="connsiteX9" fmla="*/ 5 w 10006"/>
              <a:gd name="connsiteY9" fmla="*/ 0 h 10000"/>
              <a:gd name="connsiteX10" fmla="*/ 5 w 10006"/>
              <a:gd name="connsiteY10" fmla="*/ 10000 h 10000"/>
              <a:gd name="connsiteX11" fmla="*/ 9786 w 10006"/>
              <a:gd name="connsiteY11" fmla="*/ 10000 h 10000"/>
              <a:gd name="connsiteX0" fmla="*/ 9786 w 10012"/>
              <a:gd name="connsiteY0" fmla="*/ 10000 h 10000"/>
              <a:gd name="connsiteX1" fmla="*/ 9798 w 10012"/>
              <a:gd name="connsiteY1" fmla="*/ 92 h 10000"/>
              <a:gd name="connsiteX2" fmla="*/ 8351 w 10012"/>
              <a:gd name="connsiteY2" fmla="*/ 131 h 10000"/>
              <a:gd name="connsiteX3" fmla="*/ 5493 w 10012"/>
              <a:gd name="connsiteY3" fmla="*/ 131 h 10000"/>
              <a:gd name="connsiteX4" fmla="*/ 2731 w 10012"/>
              <a:gd name="connsiteY4" fmla="*/ 131 h 10000"/>
              <a:gd name="connsiteX5" fmla="*/ 947 w 10012"/>
              <a:gd name="connsiteY5" fmla="*/ 131 h 10000"/>
              <a:gd name="connsiteX6" fmla="*/ 732 w 10012"/>
              <a:gd name="connsiteY6" fmla="*/ 131 h 10000"/>
              <a:gd name="connsiteX7" fmla="*/ 465 w 10012"/>
              <a:gd name="connsiteY7" fmla="*/ 981 h 10000"/>
              <a:gd name="connsiteX8" fmla="*/ 199 w 10012"/>
              <a:gd name="connsiteY8" fmla="*/ 131 h 10000"/>
              <a:gd name="connsiteX9" fmla="*/ 5 w 10012"/>
              <a:gd name="connsiteY9" fmla="*/ 0 h 10000"/>
              <a:gd name="connsiteX10" fmla="*/ 5 w 10012"/>
              <a:gd name="connsiteY10" fmla="*/ 10000 h 10000"/>
              <a:gd name="connsiteX11" fmla="*/ 9786 w 10012"/>
              <a:gd name="connsiteY11" fmla="*/ 10000 h 10000"/>
              <a:gd name="connsiteX0" fmla="*/ 9786 w 9813"/>
              <a:gd name="connsiteY0" fmla="*/ 10000 h 10000"/>
              <a:gd name="connsiteX1" fmla="*/ 9798 w 9813"/>
              <a:gd name="connsiteY1" fmla="*/ 92 h 10000"/>
              <a:gd name="connsiteX2" fmla="*/ 8351 w 9813"/>
              <a:gd name="connsiteY2" fmla="*/ 131 h 10000"/>
              <a:gd name="connsiteX3" fmla="*/ 5493 w 9813"/>
              <a:gd name="connsiteY3" fmla="*/ 131 h 10000"/>
              <a:gd name="connsiteX4" fmla="*/ 2731 w 9813"/>
              <a:gd name="connsiteY4" fmla="*/ 131 h 10000"/>
              <a:gd name="connsiteX5" fmla="*/ 947 w 9813"/>
              <a:gd name="connsiteY5" fmla="*/ 131 h 10000"/>
              <a:gd name="connsiteX6" fmla="*/ 732 w 9813"/>
              <a:gd name="connsiteY6" fmla="*/ 131 h 10000"/>
              <a:gd name="connsiteX7" fmla="*/ 465 w 9813"/>
              <a:gd name="connsiteY7" fmla="*/ 981 h 10000"/>
              <a:gd name="connsiteX8" fmla="*/ 199 w 9813"/>
              <a:gd name="connsiteY8" fmla="*/ 131 h 10000"/>
              <a:gd name="connsiteX9" fmla="*/ 5 w 9813"/>
              <a:gd name="connsiteY9" fmla="*/ 0 h 10000"/>
              <a:gd name="connsiteX10" fmla="*/ 5 w 9813"/>
              <a:gd name="connsiteY10" fmla="*/ 10000 h 10000"/>
              <a:gd name="connsiteX11" fmla="*/ 9786 w 9813"/>
              <a:gd name="connsiteY11" fmla="*/ 10000 h 10000"/>
              <a:gd name="connsiteX0" fmla="*/ 9972 w 10000"/>
              <a:gd name="connsiteY0" fmla="*/ 10000 h 10000"/>
              <a:gd name="connsiteX1" fmla="*/ 9985 w 10000"/>
              <a:gd name="connsiteY1" fmla="*/ 92 h 10000"/>
              <a:gd name="connsiteX2" fmla="*/ 8510 w 10000"/>
              <a:gd name="connsiteY2" fmla="*/ 131 h 10000"/>
              <a:gd name="connsiteX3" fmla="*/ 5598 w 10000"/>
              <a:gd name="connsiteY3" fmla="*/ 131 h 10000"/>
              <a:gd name="connsiteX4" fmla="*/ 2783 w 10000"/>
              <a:gd name="connsiteY4" fmla="*/ 131 h 10000"/>
              <a:gd name="connsiteX5" fmla="*/ 965 w 10000"/>
              <a:gd name="connsiteY5" fmla="*/ 131 h 10000"/>
              <a:gd name="connsiteX6" fmla="*/ 746 w 10000"/>
              <a:gd name="connsiteY6" fmla="*/ 131 h 10000"/>
              <a:gd name="connsiteX7" fmla="*/ 474 w 10000"/>
              <a:gd name="connsiteY7" fmla="*/ 981 h 10000"/>
              <a:gd name="connsiteX8" fmla="*/ 203 w 10000"/>
              <a:gd name="connsiteY8" fmla="*/ 131 h 10000"/>
              <a:gd name="connsiteX9" fmla="*/ 5 w 10000"/>
              <a:gd name="connsiteY9" fmla="*/ 0 h 10000"/>
              <a:gd name="connsiteX10" fmla="*/ 5 w 10000"/>
              <a:gd name="connsiteY10" fmla="*/ 10000 h 10000"/>
              <a:gd name="connsiteX11" fmla="*/ 9972 w 10000"/>
              <a:gd name="connsiteY11" fmla="*/ 10000 h 10000"/>
              <a:gd name="connsiteX0" fmla="*/ 9972 w 10000"/>
              <a:gd name="connsiteY0" fmla="*/ 11553 h 11553"/>
              <a:gd name="connsiteX1" fmla="*/ 9985 w 10000"/>
              <a:gd name="connsiteY1" fmla="*/ 1645 h 11553"/>
              <a:gd name="connsiteX2" fmla="*/ 5598 w 10000"/>
              <a:gd name="connsiteY2" fmla="*/ 1684 h 11553"/>
              <a:gd name="connsiteX3" fmla="*/ 2783 w 10000"/>
              <a:gd name="connsiteY3" fmla="*/ 1684 h 11553"/>
              <a:gd name="connsiteX4" fmla="*/ 965 w 10000"/>
              <a:gd name="connsiteY4" fmla="*/ 1684 h 11553"/>
              <a:gd name="connsiteX5" fmla="*/ 746 w 10000"/>
              <a:gd name="connsiteY5" fmla="*/ 1684 h 11553"/>
              <a:gd name="connsiteX6" fmla="*/ 474 w 10000"/>
              <a:gd name="connsiteY6" fmla="*/ 2534 h 11553"/>
              <a:gd name="connsiteX7" fmla="*/ 203 w 10000"/>
              <a:gd name="connsiteY7" fmla="*/ 1684 h 11553"/>
              <a:gd name="connsiteX8" fmla="*/ 5 w 10000"/>
              <a:gd name="connsiteY8" fmla="*/ 1553 h 11553"/>
              <a:gd name="connsiteX9" fmla="*/ 5 w 10000"/>
              <a:gd name="connsiteY9" fmla="*/ 11553 h 11553"/>
              <a:gd name="connsiteX10" fmla="*/ 9972 w 10000"/>
              <a:gd name="connsiteY10" fmla="*/ 11553 h 11553"/>
              <a:gd name="connsiteX0" fmla="*/ 9972 w 10000"/>
              <a:gd name="connsiteY0" fmla="*/ 10000 h 10000"/>
              <a:gd name="connsiteX1" fmla="*/ 9985 w 10000"/>
              <a:gd name="connsiteY1" fmla="*/ 92 h 10000"/>
              <a:gd name="connsiteX2" fmla="*/ 5598 w 10000"/>
              <a:gd name="connsiteY2" fmla="*/ 131 h 10000"/>
              <a:gd name="connsiteX3" fmla="*/ 2783 w 10000"/>
              <a:gd name="connsiteY3" fmla="*/ 131 h 10000"/>
              <a:gd name="connsiteX4" fmla="*/ 965 w 10000"/>
              <a:gd name="connsiteY4" fmla="*/ 131 h 10000"/>
              <a:gd name="connsiteX5" fmla="*/ 746 w 10000"/>
              <a:gd name="connsiteY5" fmla="*/ 131 h 10000"/>
              <a:gd name="connsiteX6" fmla="*/ 474 w 10000"/>
              <a:gd name="connsiteY6" fmla="*/ 981 h 10000"/>
              <a:gd name="connsiteX7" fmla="*/ 203 w 10000"/>
              <a:gd name="connsiteY7" fmla="*/ 131 h 10000"/>
              <a:gd name="connsiteX8" fmla="*/ 5 w 10000"/>
              <a:gd name="connsiteY8" fmla="*/ 0 h 10000"/>
              <a:gd name="connsiteX9" fmla="*/ 5 w 10000"/>
              <a:gd name="connsiteY9" fmla="*/ 10000 h 10000"/>
              <a:gd name="connsiteX10" fmla="*/ 9972 w 10000"/>
              <a:gd name="connsiteY10" fmla="*/ 10000 h 10000"/>
              <a:gd name="connsiteX0" fmla="*/ 9972 w 10000"/>
              <a:gd name="connsiteY0" fmla="*/ 9908 h 9908"/>
              <a:gd name="connsiteX1" fmla="*/ 9985 w 10000"/>
              <a:gd name="connsiteY1" fmla="*/ 0 h 9908"/>
              <a:gd name="connsiteX2" fmla="*/ 5598 w 10000"/>
              <a:gd name="connsiteY2" fmla="*/ 39 h 9908"/>
              <a:gd name="connsiteX3" fmla="*/ 2783 w 10000"/>
              <a:gd name="connsiteY3" fmla="*/ 39 h 9908"/>
              <a:gd name="connsiteX4" fmla="*/ 965 w 10000"/>
              <a:gd name="connsiteY4" fmla="*/ 39 h 9908"/>
              <a:gd name="connsiteX5" fmla="*/ 746 w 10000"/>
              <a:gd name="connsiteY5" fmla="*/ 39 h 9908"/>
              <a:gd name="connsiteX6" fmla="*/ 474 w 10000"/>
              <a:gd name="connsiteY6" fmla="*/ 889 h 9908"/>
              <a:gd name="connsiteX7" fmla="*/ 203 w 10000"/>
              <a:gd name="connsiteY7" fmla="*/ 39 h 9908"/>
              <a:gd name="connsiteX8" fmla="*/ 5 w 10000"/>
              <a:gd name="connsiteY8" fmla="*/ 36 h 9908"/>
              <a:gd name="connsiteX9" fmla="*/ 5 w 10000"/>
              <a:gd name="connsiteY9" fmla="*/ 9908 h 9908"/>
              <a:gd name="connsiteX10" fmla="*/ 9972 w 10000"/>
              <a:gd name="connsiteY10" fmla="*/ 9908 h 9908"/>
              <a:gd name="connsiteX0" fmla="*/ 9972 w 9995"/>
              <a:gd name="connsiteY0" fmla="*/ 10000 h 10000"/>
              <a:gd name="connsiteX1" fmla="*/ 9985 w 9995"/>
              <a:gd name="connsiteY1" fmla="*/ 0 h 10000"/>
              <a:gd name="connsiteX2" fmla="*/ 5598 w 9995"/>
              <a:gd name="connsiteY2" fmla="*/ 39 h 10000"/>
              <a:gd name="connsiteX3" fmla="*/ 2783 w 9995"/>
              <a:gd name="connsiteY3" fmla="*/ 39 h 10000"/>
              <a:gd name="connsiteX4" fmla="*/ 965 w 9995"/>
              <a:gd name="connsiteY4" fmla="*/ 39 h 10000"/>
              <a:gd name="connsiteX5" fmla="*/ 746 w 9995"/>
              <a:gd name="connsiteY5" fmla="*/ 39 h 10000"/>
              <a:gd name="connsiteX6" fmla="*/ 474 w 9995"/>
              <a:gd name="connsiteY6" fmla="*/ 897 h 10000"/>
              <a:gd name="connsiteX7" fmla="*/ 203 w 9995"/>
              <a:gd name="connsiteY7" fmla="*/ 39 h 10000"/>
              <a:gd name="connsiteX8" fmla="*/ 5 w 9995"/>
              <a:gd name="connsiteY8" fmla="*/ 36 h 10000"/>
              <a:gd name="connsiteX9" fmla="*/ 5 w 9995"/>
              <a:gd name="connsiteY9" fmla="*/ 10000 h 10000"/>
              <a:gd name="connsiteX10" fmla="*/ 9972 w 9995"/>
              <a:gd name="connsiteY10" fmla="*/ 10000 h 10000"/>
              <a:gd name="connsiteX0" fmla="*/ 9978 w 10000"/>
              <a:gd name="connsiteY0" fmla="*/ 7583 h 10000"/>
              <a:gd name="connsiteX1" fmla="*/ 9990 w 10000"/>
              <a:gd name="connsiteY1" fmla="*/ 0 h 10000"/>
              <a:gd name="connsiteX2" fmla="*/ 5601 w 10000"/>
              <a:gd name="connsiteY2" fmla="*/ 39 h 10000"/>
              <a:gd name="connsiteX3" fmla="*/ 2784 w 10000"/>
              <a:gd name="connsiteY3" fmla="*/ 39 h 10000"/>
              <a:gd name="connsiteX4" fmla="*/ 965 w 10000"/>
              <a:gd name="connsiteY4" fmla="*/ 39 h 10000"/>
              <a:gd name="connsiteX5" fmla="*/ 746 w 10000"/>
              <a:gd name="connsiteY5" fmla="*/ 39 h 10000"/>
              <a:gd name="connsiteX6" fmla="*/ 474 w 10000"/>
              <a:gd name="connsiteY6" fmla="*/ 897 h 10000"/>
              <a:gd name="connsiteX7" fmla="*/ 203 w 10000"/>
              <a:gd name="connsiteY7" fmla="*/ 39 h 10000"/>
              <a:gd name="connsiteX8" fmla="*/ 5 w 10000"/>
              <a:gd name="connsiteY8" fmla="*/ 36 h 10000"/>
              <a:gd name="connsiteX9" fmla="*/ 5 w 10000"/>
              <a:gd name="connsiteY9" fmla="*/ 10000 h 10000"/>
              <a:gd name="connsiteX10" fmla="*/ 9978 w 10000"/>
              <a:gd name="connsiteY10" fmla="*/ 7583 h 10000"/>
              <a:gd name="connsiteX0" fmla="*/ 9978 w 10000"/>
              <a:gd name="connsiteY0" fmla="*/ 8775 h 10000"/>
              <a:gd name="connsiteX1" fmla="*/ 9990 w 10000"/>
              <a:gd name="connsiteY1" fmla="*/ 0 h 10000"/>
              <a:gd name="connsiteX2" fmla="*/ 5601 w 10000"/>
              <a:gd name="connsiteY2" fmla="*/ 39 h 10000"/>
              <a:gd name="connsiteX3" fmla="*/ 2784 w 10000"/>
              <a:gd name="connsiteY3" fmla="*/ 39 h 10000"/>
              <a:gd name="connsiteX4" fmla="*/ 965 w 10000"/>
              <a:gd name="connsiteY4" fmla="*/ 39 h 10000"/>
              <a:gd name="connsiteX5" fmla="*/ 746 w 10000"/>
              <a:gd name="connsiteY5" fmla="*/ 39 h 10000"/>
              <a:gd name="connsiteX6" fmla="*/ 474 w 10000"/>
              <a:gd name="connsiteY6" fmla="*/ 897 h 10000"/>
              <a:gd name="connsiteX7" fmla="*/ 203 w 10000"/>
              <a:gd name="connsiteY7" fmla="*/ 39 h 10000"/>
              <a:gd name="connsiteX8" fmla="*/ 5 w 10000"/>
              <a:gd name="connsiteY8" fmla="*/ 36 h 10000"/>
              <a:gd name="connsiteX9" fmla="*/ 5 w 10000"/>
              <a:gd name="connsiteY9" fmla="*/ 10000 h 10000"/>
              <a:gd name="connsiteX10" fmla="*/ 9978 w 10000"/>
              <a:gd name="connsiteY10" fmla="*/ 8775 h 10000"/>
              <a:gd name="connsiteX0" fmla="*/ 9978 w 10000"/>
              <a:gd name="connsiteY0" fmla="*/ 8775 h 8775"/>
              <a:gd name="connsiteX1" fmla="*/ 9990 w 10000"/>
              <a:gd name="connsiteY1" fmla="*/ 0 h 8775"/>
              <a:gd name="connsiteX2" fmla="*/ 5601 w 10000"/>
              <a:gd name="connsiteY2" fmla="*/ 39 h 8775"/>
              <a:gd name="connsiteX3" fmla="*/ 2784 w 10000"/>
              <a:gd name="connsiteY3" fmla="*/ 39 h 8775"/>
              <a:gd name="connsiteX4" fmla="*/ 965 w 10000"/>
              <a:gd name="connsiteY4" fmla="*/ 39 h 8775"/>
              <a:gd name="connsiteX5" fmla="*/ 746 w 10000"/>
              <a:gd name="connsiteY5" fmla="*/ 39 h 8775"/>
              <a:gd name="connsiteX6" fmla="*/ 474 w 10000"/>
              <a:gd name="connsiteY6" fmla="*/ 897 h 8775"/>
              <a:gd name="connsiteX7" fmla="*/ 203 w 10000"/>
              <a:gd name="connsiteY7" fmla="*/ 39 h 8775"/>
              <a:gd name="connsiteX8" fmla="*/ 5 w 10000"/>
              <a:gd name="connsiteY8" fmla="*/ 36 h 8775"/>
              <a:gd name="connsiteX9" fmla="*/ 5 w 10000"/>
              <a:gd name="connsiteY9" fmla="*/ 8775 h 8775"/>
              <a:gd name="connsiteX10" fmla="*/ 9978 w 10000"/>
              <a:gd name="connsiteY10" fmla="*/ 8775 h 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8775">
                <a:moveTo>
                  <a:pt x="9978" y="8775"/>
                </a:moveTo>
                <a:cubicBezTo>
                  <a:pt x="9980" y="6504"/>
                  <a:pt x="10000" y="2080"/>
                  <a:pt x="9990" y="0"/>
                </a:cubicBezTo>
                <a:cubicBezTo>
                  <a:pt x="9868" y="9"/>
                  <a:pt x="6801" y="33"/>
                  <a:pt x="5601" y="39"/>
                </a:cubicBezTo>
                <a:lnTo>
                  <a:pt x="2784" y="39"/>
                </a:lnTo>
                <a:lnTo>
                  <a:pt x="965" y="39"/>
                </a:lnTo>
                <a:lnTo>
                  <a:pt x="746" y="39"/>
                </a:lnTo>
                <a:cubicBezTo>
                  <a:pt x="534" y="39"/>
                  <a:pt x="482" y="779"/>
                  <a:pt x="474" y="897"/>
                </a:cubicBezTo>
                <a:cubicBezTo>
                  <a:pt x="471" y="795"/>
                  <a:pt x="414" y="39"/>
                  <a:pt x="203" y="39"/>
                </a:cubicBezTo>
                <a:lnTo>
                  <a:pt x="5" y="36"/>
                </a:lnTo>
                <a:cubicBezTo>
                  <a:pt x="0" y="3288"/>
                  <a:pt x="11" y="5505"/>
                  <a:pt x="5" y="8775"/>
                </a:cubicBezTo>
                <a:lnTo>
                  <a:pt x="9978" y="8775"/>
                </a:lnTo>
                <a:close/>
              </a:path>
            </a:pathLst>
          </a:custGeom>
          <a:solidFill>
            <a:srgbClr val="E4E8E6"/>
          </a:solidFill>
          <a:ln w="9525">
            <a:noFill/>
            <a:round/>
            <a:headEnd/>
            <a:tailEnd/>
          </a:ln>
          <a:effectLst>
            <a:outerShdw blurRad="50800" dist="25400" dir="162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62">
              <a:solidFill>
                <a:srgbClr val="000000"/>
              </a:solidFill>
              <a:cs typeface="Arial" charset="0"/>
              <a:sym typeface="Calibri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5307354"/>
            <a:ext cx="9144000" cy="1362097"/>
          </a:xfrm>
          <a:prstGeom prst="rect">
            <a:avLst/>
          </a:prstGeom>
        </p:spPr>
        <p:txBody>
          <a:bodyPr vert="horz" lIns="826470" tIns="33059" rIns="66118" bIns="33059" rtlCol="0" anchor="t" anchorCtr="0">
            <a:noAutofit/>
          </a:bodyPr>
          <a:lstStyle>
            <a:lvl1pPr algn="l" defTabSz="844029" rtl="0" eaLnBrk="1" latinLnBrk="0" hangingPunct="1">
              <a:spcBef>
                <a:spcPct val="0"/>
              </a:spcBef>
              <a:buNone/>
              <a:defRPr lang="en-US" sz="3692" b="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66565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roon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" y="0"/>
            <a:ext cx="363122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384301"/>
            <a:ext cx="4572000" cy="765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572000" y="2252663"/>
            <a:ext cx="2503861" cy="2998012"/>
          </a:xfrm>
        </p:spPr>
        <p:txBody>
          <a:bodyPr/>
          <a:lstStyle>
            <a:lvl1pPr marL="182563" marR="0" indent="-1825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494692" y="6353176"/>
            <a:ext cx="2104292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noProof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Transform the powe</a:t>
            </a:r>
            <a:r>
              <a:rPr lang="en-US" sz="1100" baseline="0" noProof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 of digital</a:t>
            </a:r>
            <a:endParaRPr lang="en-US" sz="1100" noProof="0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0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7"/>
          <p:cNvSpPr>
            <a:spLocks/>
          </p:cNvSpPr>
          <p:nvPr userDrawn="1"/>
        </p:nvSpPr>
        <p:spPr bwMode="auto">
          <a:xfrm>
            <a:off x="-9925" y="0"/>
            <a:ext cx="9153926" cy="2111388"/>
          </a:xfrm>
          <a:custGeom>
            <a:avLst/>
            <a:gdLst>
              <a:gd name="connsiteX0" fmla="*/ 10000 w 10000"/>
              <a:gd name="connsiteY0" fmla="*/ 6563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10000 w 10000"/>
              <a:gd name="connsiteY16" fmla="*/ 6563 h 16563"/>
              <a:gd name="connsiteX0" fmla="*/ 9930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30 w 10000"/>
              <a:gd name="connsiteY16" fmla="*/ 0 h 16563"/>
              <a:gd name="connsiteX0" fmla="*/ 9993 w 10016"/>
              <a:gd name="connsiteY0" fmla="*/ 0 h 16563"/>
              <a:gd name="connsiteX1" fmla="*/ 7 w 10016"/>
              <a:gd name="connsiteY1" fmla="*/ 0 h 16563"/>
              <a:gd name="connsiteX2" fmla="*/ 0 w 10016"/>
              <a:gd name="connsiteY2" fmla="*/ 14916 h 16563"/>
              <a:gd name="connsiteX3" fmla="*/ 0 w 10016"/>
              <a:gd name="connsiteY3" fmla="*/ 14916 h 16563"/>
              <a:gd name="connsiteX4" fmla="*/ 0 w 10016"/>
              <a:gd name="connsiteY4" fmla="*/ 15092 h 16563"/>
              <a:gd name="connsiteX5" fmla="*/ 388 w 10016"/>
              <a:gd name="connsiteY5" fmla="*/ 15092 h 16563"/>
              <a:gd name="connsiteX6" fmla="*/ 626 w 10016"/>
              <a:gd name="connsiteY6" fmla="*/ 16563 h 16563"/>
              <a:gd name="connsiteX7" fmla="*/ 865 w 10016"/>
              <a:gd name="connsiteY7" fmla="*/ 15092 h 16563"/>
              <a:gd name="connsiteX8" fmla="*/ 1057 w 10016"/>
              <a:gd name="connsiteY8" fmla="*/ 15092 h 16563"/>
              <a:gd name="connsiteX9" fmla="*/ 2653 w 10016"/>
              <a:gd name="connsiteY9" fmla="*/ 15092 h 16563"/>
              <a:gd name="connsiteX10" fmla="*/ 5124 w 10016"/>
              <a:gd name="connsiteY10" fmla="*/ 15092 h 16563"/>
              <a:gd name="connsiteX11" fmla="*/ 7681 w 10016"/>
              <a:gd name="connsiteY11" fmla="*/ 15092 h 16563"/>
              <a:gd name="connsiteX12" fmla="*/ 9536 w 10016"/>
              <a:gd name="connsiteY12" fmla="*/ 15092 h 16563"/>
              <a:gd name="connsiteX13" fmla="*/ 9997 w 10016"/>
              <a:gd name="connsiteY13" fmla="*/ 15092 h 16563"/>
              <a:gd name="connsiteX14" fmla="*/ 10000 w 10016"/>
              <a:gd name="connsiteY14" fmla="*/ 14916 h 16563"/>
              <a:gd name="connsiteX15" fmla="*/ 10000 w 10016"/>
              <a:gd name="connsiteY15" fmla="*/ 14916 h 16563"/>
              <a:gd name="connsiteX16" fmla="*/ 9993 w 10016"/>
              <a:gd name="connsiteY16" fmla="*/ 0 h 16563"/>
              <a:gd name="connsiteX0" fmla="*/ 9993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93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8962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10000 w 10000"/>
              <a:gd name="connsiteY14" fmla="*/ 14916 h 16563"/>
              <a:gd name="connsiteX15" fmla="*/ 8962 w 10000"/>
              <a:gd name="connsiteY15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8962 w 10000"/>
              <a:gd name="connsiteY14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9739 w 10000"/>
              <a:gd name="connsiteY13" fmla="*/ 14471 h 16563"/>
              <a:gd name="connsiteX14" fmla="*/ 8962 w 10000"/>
              <a:gd name="connsiteY14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8968"/>
              <a:gd name="connsiteY0" fmla="*/ 0 h 16563"/>
              <a:gd name="connsiteX1" fmla="*/ 7 w 8968"/>
              <a:gd name="connsiteY1" fmla="*/ 0 h 16563"/>
              <a:gd name="connsiteX2" fmla="*/ 0 w 8968"/>
              <a:gd name="connsiteY2" fmla="*/ 14916 h 16563"/>
              <a:gd name="connsiteX3" fmla="*/ 0 w 8968"/>
              <a:gd name="connsiteY3" fmla="*/ 14916 h 16563"/>
              <a:gd name="connsiteX4" fmla="*/ 0 w 8968"/>
              <a:gd name="connsiteY4" fmla="*/ 15092 h 16563"/>
              <a:gd name="connsiteX5" fmla="*/ 388 w 8968"/>
              <a:gd name="connsiteY5" fmla="*/ 15092 h 16563"/>
              <a:gd name="connsiteX6" fmla="*/ 626 w 8968"/>
              <a:gd name="connsiteY6" fmla="*/ 16563 h 16563"/>
              <a:gd name="connsiteX7" fmla="*/ 865 w 8968"/>
              <a:gd name="connsiteY7" fmla="*/ 15092 h 16563"/>
              <a:gd name="connsiteX8" fmla="*/ 1057 w 8968"/>
              <a:gd name="connsiteY8" fmla="*/ 15092 h 16563"/>
              <a:gd name="connsiteX9" fmla="*/ 2653 w 8968"/>
              <a:gd name="connsiteY9" fmla="*/ 15092 h 16563"/>
              <a:gd name="connsiteX10" fmla="*/ 5124 w 8968"/>
              <a:gd name="connsiteY10" fmla="*/ 15092 h 16563"/>
              <a:gd name="connsiteX11" fmla="*/ 7681 w 8968"/>
              <a:gd name="connsiteY11" fmla="*/ 15092 h 16563"/>
              <a:gd name="connsiteX12" fmla="*/ 8962 w 8968"/>
              <a:gd name="connsiteY12" fmla="*/ 15036 h 16563"/>
              <a:gd name="connsiteX13" fmla="*/ 8962 w 8968"/>
              <a:gd name="connsiteY13" fmla="*/ 0 h 16563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9998"/>
              <a:gd name="connsiteY0" fmla="*/ 0 h 10000"/>
              <a:gd name="connsiteX1" fmla="*/ 8 w 9998"/>
              <a:gd name="connsiteY1" fmla="*/ 0 h 10000"/>
              <a:gd name="connsiteX2" fmla="*/ 0 w 9998"/>
              <a:gd name="connsiteY2" fmla="*/ 9006 h 10000"/>
              <a:gd name="connsiteX3" fmla="*/ 0 w 9998"/>
              <a:gd name="connsiteY3" fmla="*/ 9006 h 10000"/>
              <a:gd name="connsiteX4" fmla="*/ 0 w 9998"/>
              <a:gd name="connsiteY4" fmla="*/ 9112 h 10000"/>
              <a:gd name="connsiteX5" fmla="*/ 433 w 9998"/>
              <a:gd name="connsiteY5" fmla="*/ 9112 h 10000"/>
              <a:gd name="connsiteX6" fmla="*/ 698 w 9998"/>
              <a:gd name="connsiteY6" fmla="*/ 10000 h 10000"/>
              <a:gd name="connsiteX7" fmla="*/ 965 w 9998"/>
              <a:gd name="connsiteY7" fmla="*/ 9112 h 10000"/>
              <a:gd name="connsiteX8" fmla="*/ 1179 w 9998"/>
              <a:gd name="connsiteY8" fmla="*/ 9112 h 10000"/>
              <a:gd name="connsiteX9" fmla="*/ 2958 w 9998"/>
              <a:gd name="connsiteY9" fmla="*/ 9112 h 10000"/>
              <a:gd name="connsiteX10" fmla="*/ 5714 w 9998"/>
              <a:gd name="connsiteY10" fmla="*/ 9112 h 10000"/>
              <a:gd name="connsiteX11" fmla="*/ 8565 w 9998"/>
              <a:gd name="connsiteY11" fmla="*/ 9112 h 10000"/>
              <a:gd name="connsiteX12" fmla="*/ 9993 w 9998"/>
              <a:gd name="connsiteY12" fmla="*/ 9078 h 10000"/>
              <a:gd name="connsiteX13" fmla="*/ 9993 w 9998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67 w 10000"/>
              <a:gd name="connsiteY11" fmla="*/ 9112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21 w 10000"/>
              <a:gd name="connsiteY11" fmla="*/ 9078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9995 w 10000"/>
              <a:gd name="connsiteY11" fmla="*/ 9078 h 10000"/>
              <a:gd name="connsiteX12" fmla="*/ 9995 w 10000"/>
              <a:gd name="connsiteY12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9995 w 10000"/>
              <a:gd name="connsiteY10" fmla="*/ 9078 h 10000"/>
              <a:gd name="connsiteX11" fmla="*/ 9995 w 10000"/>
              <a:gd name="connsiteY11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7 w 10000"/>
              <a:gd name="connsiteY3" fmla="*/ 7032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10067 w 10072"/>
              <a:gd name="connsiteY0" fmla="*/ 0 h 10525"/>
              <a:gd name="connsiteX1" fmla="*/ 80 w 10072"/>
              <a:gd name="connsiteY1" fmla="*/ 0 h 10525"/>
              <a:gd name="connsiteX2" fmla="*/ 72 w 10072"/>
              <a:gd name="connsiteY2" fmla="*/ 9006 h 10525"/>
              <a:gd name="connsiteX3" fmla="*/ 72 w 10072"/>
              <a:gd name="connsiteY3" fmla="*/ 9112 h 10525"/>
              <a:gd name="connsiteX4" fmla="*/ 505 w 10072"/>
              <a:gd name="connsiteY4" fmla="*/ 9112 h 10525"/>
              <a:gd name="connsiteX5" fmla="*/ 770 w 10072"/>
              <a:gd name="connsiteY5" fmla="*/ 10000 h 10525"/>
              <a:gd name="connsiteX6" fmla="*/ 1037 w 10072"/>
              <a:gd name="connsiteY6" fmla="*/ 9112 h 10525"/>
              <a:gd name="connsiteX7" fmla="*/ 1251 w 10072"/>
              <a:gd name="connsiteY7" fmla="*/ 9112 h 10525"/>
              <a:gd name="connsiteX8" fmla="*/ 10067 w 10072"/>
              <a:gd name="connsiteY8" fmla="*/ 9078 h 10525"/>
              <a:gd name="connsiteX9" fmla="*/ 10067 w 10072"/>
              <a:gd name="connsiteY9" fmla="*/ 0 h 10525"/>
              <a:gd name="connsiteX0" fmla="*/ 10067 w 10072"/>
              <a:gd name="connsiteY0" fmla="*/ 0 h 10000"/>
              <a:gd name="connsiteX1" fmla="*/ 80 w 10072"/>
              <a:gd name="connsiteY1" fmla="*/ 0 h 10000"/>
              <a:gd name="connsiteX2" fmla="*/ 79 w 10072"/>
              <a:gd name="connsiteY2" fmla="*/ 7714 h 10000"/>
              <a:gd name="connsiteX3" fmla="*/ 72 w 10072"/>
              <a:gd name="connsiteY3" fmla="*/ 9112 h 10000"/>
              <a:gd name="connsiteX4" fmla="*/ 505 w 10072"/>
              <a:gd name="connsiteY4" fmla="*/ 9112 h 10000"/>
              <a:gd name="connsiteX5" fmla="*/ 770 w 10072"/>
              <a:gd name="connsiteY5" fmla="*/ 10000 h 10000"/>
              <a:gd name="connsiteX6" fmla="*/ 1037 w 10072"/>
              <a:gd name="connsiteY6" fmla="*/ 9112 h 10000"/>
              <a:gd name="connsiteX7" fmla="*/ 1251 w 10072"/>
              <a:gd name="connsiteY7" fmla="*/ 9112 h 10000"/>
              <a:gd name="connsiteX8" fmla="*/ 10067 w 10072"/>
              <a:gd name="connsiteY8" fmla="*/ 9078 h 10000"/>
              <a:gd name="connsiteX9" fmla="*/ 10067 w 10072"/>
              <a:gd name="connsiteY9" fmla="*/ 0 h 10000"/>
              <a:gd name="connsiteX0" fmla="*/ 11653 w 11658"/>
              <a:gd name="connsiteY0" fmla="*/ 0 h 10000"/>
              <a:gd name="connsiteX1" fmla="*/ 1666 w 11658"/>
              <a:gd name="connsiteY1" fmla="*/ 0 h 10000"/>
              <a:gd name="connsiteX2" fmla="*/ 1658 w 11658"/>
              <a:gd name="connsiteY2" fmla="*/ 9112 h 10000"/>
              <a:gd name="connsiteX3" fmla="*/ 2091 w 11658"/>
              <a:gd name="connsiteY3" fmla="*/ 9112 h 10000"/>
              <a:gd name="connsiteX4" fmla="*/ 2356 w 11658"/>
              <a:gd name="connsiteY4" fmla="*/ 10000 h 10000"/>
              <a:gd name="connsiteX5" fmla="*/ 2623 w 11658"/>
              <a:gd name="connsiteY5" fmla="*/ 9112 h 10000"/>
              <a:gd name="connsiteX6" fmla="*/ 2837 w 11658"/>
              <a:gd name="connsiteY6" fmla="*/ 9112 h 10000"/>
              <a:gd name="connsiteX7" fmla="*/ 11653 w 11658"/>
              <a:gd name="connsiteY7" fmla="*/ 9078 h 10000"/>
              <a:gd name="connsiteX8" fmla="*/ 11653 w 11658"/>
              <a:gd name="connsiteY8" fmla="*/ 0 h 10000"/>
              <a:gd name="connsiteX0" fmla="*/ 10066 w 10071"/>
              <a:gd name="connsiteY0" fmla="*/ 0 h 10000"/>
              <a:gd name="connsiteX1" fmla="*/ 79 w 10071"/>
              <a:gd name="connsiteY1" fmla="*/ 0 h 10000"/>
              <a:gd name="connsiteX2" fmla="*/ 71 w 10071"/>
              <a:gd name="connsiteY2" fmla="*/ 9112 h 10000"/>
              <a:gd name="connsiteX3" fmla="*/ 504 w 10071"/>
              <a:gd name="connsiteY3" fmla="*/ 9112 h 10000"/>
              <a:gd name="connsiteX4" fmla="*/ 769 w 10071"/>
              <a:gd name="connsiteY4" fmla="*/ 10000 h 10000"/>
              <a:gd name="connsiteX5" fmla="*/ 1036 w 10071"/>
              <a:gd name="connsiteY5" fmla="*/ 9112 h 10000"/>
              <a:gd name="connsiteX6" fmla="*/ 1250 w 10071"/>
              <a:gd name="connsiteY6" fmla="*/ 9112 h 10000"/>
              <a:gd name="connsiteX7" fmla="*/ 10066 w 10071"/>
              <a:gd name="connsiteY7" fmla="*/ 9078 h 10000"/>
              <a:gd name="connsiteX8" fmla="*/ 10066 w 10071"/>
              <a:gd name="connsiteY8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112 h 10000"/>
              <a:gd name="connsiteX3" fmla="*/ 433 w 10000"/>
              <a:gd name="connsiteY3" fmla="*/ 9112 h 10000"/>
              <a:gd name="connsiteX4" fmla="*/ 698 w 10000"/>
              <a:gd name="connsiteY4" fmla="*/ 10000 h 10000"/>
              <a:gd name="connsiteX5" fmla="*/ 965 w 10000"/>
              <a:gd name="connsiteY5" fmla="*/ 9112 h 10000"/>
              <a:gd name="connsiteX6" fmla="*/ 1179 w 10000"/>
              <a:gd name="connsiteY6" fmla="*/ 9112 h 10000"/>
              <a:gd name="connsiteX7" fmla="*/ 9995 w 10000"/>
              <a:gd name="connsiteY7" fmla="*/ 9078 h 10000"/>
              <a:gd name="connsiteX8" fmla="*/ 9995 w 10000"/>
              <a:gd name="connsiteY8" fmla="*/ 0 h 10000"/>
              <a:gd name="connsiteX0" fmla="*/ 9993 w 9998"/>
              <a:gd name="connsiteY0" fmla="*/ 0 h 10000"/>
              <a:gd name="connsiteX1" fmla="*/ 6 w 9998"/>
              <a:gd name="connsiteY1" fmla="*/ 0 h 10000"/>
              <a:gd name="connsiteX2" fmla="*/ 234 w 9998"/>
              <a:gd name="connsiteY2" fmla="*/ 9078 h 10000"/>
              <a:gd name="connsiteX3" fmla="*/ 431 w 9998"/>
              <a:gd name="connsiteY3" fmla="*/ 9112 h 10000"/>
              <a:gd name="connsiteX4" fmla="*/ 696 w 9998"/>
              <a:gd name="connsiteY4" fmla="*/ 10000 h 10000"/>
              <a:gd name="connsiteX5" fmla="*/ 963 w 9998"/>
              <a:gd name="connsiteY5" fmla="*/ 9112 h 10000"/>
              <a:gd name="connsiteX6" fmla="*/ 1177 w 9998"/>
              <a:gd name="connsiteY6" fmla="*/ 9112 h 10000"/>
              <a:gd name="connsiteX7" fmla="*/ 9993 w 9998"/>
              <a:gd name="connsiteY7" fmla="*/ 9078 h 10000"/>
              <a:gd name="connsiteX8" fmla="*/ 9993 w 9998"/>
              <a:gd name="connsiteY8" fmla="*/ 0 h 10000"/>
              <a:gd name="connsiteX0" fmla="*/ 9767 w 9772"/>
              <a:gd name="connsiteY0" fmla="*/ 0 h 10000"/>
              <a:gd name="connsiteX1" fmla="*/ 6 w 9772"/>
              <a:gd name="connsiteY1" fmla="*/ 0 h 10000"/>
              <a:gd name="connsiteX2" fmla="*/ 6 w 9772"/>
              <a:gd name="connsiteY2" fmla="*/ 9078 h 10000"/>
              <a:gd name="connsiteX3" fmla="*/ 203 w 9772"/>
              <a:gd name="connsiteY3" fmla="*/ 9112 h 10000"/>
              <a:gd name="connsiteX4" fmla="*/ 468 w 9772"/>
              <a:gd name="connsiteY4" fmla="*/ 10000 h 10000"/>
              <a:gd name="connsiteX5" fmla="*/ 735 w 9772"/>
              <a:gd name="connsiteY5" fmla="*/ 9112 h 10000"/>
              <a:gd name="connsiteX6" fmla="*/ 949 w 9772"/>
              <a:gd name="connsiteY6" fmla="*/ 9112 h 10000"/>
              <a:gd name="connsiteX7" fmla="*/ 9767 w 9772"/>
              <a:gd name="connsiteY7" fmla="*/ 9078 h 10000"/>
              <a:gd name="connsiteX8" fmla="*/ 9767 w 9772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72" h="10000">
                <a:moveTo>
                  <a:pt x="9767" y="0"/>
                </a:moveTo>
                <a:lnTo>
                  <a:pt x="6" y="0"/>
                </a:lnTo>
                <a:cubicBezTo>
                  <a:pt x="0" y="1538"/>
                  <a:pt x="9" y="7424"/>
                  <a:pt x="6" y="9078"/>
                </a:cubicBezTo>
                <a:lnTo>
                  <a:pt x="203" y="9112"/>
                </a:lnTo>
                <a:cubicBezTo>
                  <a:pt x="409" y="9112"/>
                  <a:pt x="465" y="9894"/>
                  <a:pt x="468" y="10000"/>
                </a:cubicBezTo>
                <a:cubicBezTo>
                  <a:pt x="476" y="9876"/>
                  <a:pt x="527" y="9112"/>
                  <a:pt x="735" y="9112"/>
                </a:cubicBezTo>
                <a:lnTo>
                  <a:pt x="949" y="9112"/>
                </a:lnTo>
                <a:lnTo>
                  <a:pt x="9767" y="9078"/>
                </a:lnTo>
                <a:cubicBezTo>
                  <a:pt x="9764" y="8126"/>
                  <a:pt x="9772" y="442"/>
                  <a:pt x="9767" y="0"/>
                </a:cubicBezTo>
                <a:close/>
              </a:path>
            </a:pathLst>
          </a:custGeom>
          <a:solidFill>
            <a:srgbClr val="E4E8E6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62">
              <a:solidFill>
                <a:srgbClr val="000000"/>
              </a:solidFill>
              <a:cs typeface="Arial" charset="0"/>
              <a:sym typeface="Calibri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442680"/>
            <a:ext cx="9144000" cy="1143240"/>
          </a:xfrm>
          <a:prstGeom prst="rect">
            <a:avLst/>
          </a:prstGeom>
        </p:spPr>
        <p:txBody>
          <a:bodyPr lIns="330588" tIns="33059" rIns="33059" bIns="33059" anchor="b" anchorCtr="0"/>
          <a:lstStyle>
            <a:lvl1pPr algn="l">
              <a:defRPr cap="all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569683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57" name="think-cell Slide" r:id="rId10" imgW="0" imgH="0" progId="TCLayout.ActiveDocument.1">
                  <p:embed/>
                </p:oleObj>
              </mc:Choice>
              <mc:Fallback>
                <p:oleObj name="think-cell Slide" r:id="rId10" imgW="0" imgH="0" progId="TCLayout.ActiveDocument.1">
                  <p:embed/>
                  <p:pic>
                    <p:nvPicPr>
                      <p:cNvPr id="0" name="AutoShape 2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C swoosh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/>
          <a:stretch>
            <a:fillRect/>
          </a:stretch>
        </p:blipFill>
        <p:spPr>
          <a:xfrm>
            <a:off x="0" y="1356696"/>
            <a:ext cx="9144000" cy="5168649"/>
          </a:xfrm>
          <a:prstGeom prst="rect">
            <a:avLst/>
          </a:prstGeom>
        </p:spPr>
      </p:pic>
      <p:sp>
        <p:nvSpPr>
          <p:cNvPr id="6" name="Rectangle 5"/>
          <p:cNvSpPr/>
          <p:nvPr>
            <p:custDataLst>
              <p:tags r:id="rId4"/>
            </p:custDataLst>
          </p:nvPr>
        </p:nvSpPr>
        <p:spPr>
          <a:xfrm>
            <a:off x="8726366" y="5842001"/>
            <a:ext cx="218342" cy="20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7214089" y="5972176"/>
            <a:ext cx="1929911" cy="2333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bIns="39600" anchor="ctr"/>
          <a:lstStyle/>
          <a:p>
            <a:pPr>
              <a:defRPr/>
            </a:pPr>
            <a:r>
              <a:rPr lang="en-US" sz="920" dirty="0" smtClean="0">
                <a:solidFill>
                  <a:srgbClr val="FFFFFF"/>
                </a:solidFill>
                <a:cs typeface="Arial" charset="0"/>
              </a:rPr>
              <a:t>Transform to the power of digital</a:t>
            </a:r>
            <a:endParaRPr lang="en-US" sz="92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1187625" y="1553432"/>
            <a:ext cx="6600728" cy="360040"/>
          </a:xfrm>
        </p:spPr>
        <p:txBody>
          <a:bodyPr>
            <a:noAutofit/>
          </a:bodyPr>
          <a:lstStyle>
            <a:lvl1pPr algn="l"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>
          <a:xfrm>
            <a:off x="1187625" y="2131443"/>
            <a:ext cx="6600728" cy="28803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342901" y="6148665"/>
            <a:ext cx="3842238" cy="52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roon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" y="0"/>
            <a:ext cx="363122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494692" y="6353176"/>
            <a:ext cx="2104292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572000" y="2590800"/>
            <a:ext cx="4419600" cy="304800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 fontAlgn="auto">
              <a:lnSpc>
                <a:spcPct val="150000"/>
              </a:lnSpc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8h30 – 08h45 : Introduction et tour de table</a:t>
            </a:r>
          </a:p>
          <a:p>
            <a:pPr marL="285750" indent="-285750" algn="l" fontAlgn="auto">
              <a:lnSpc>
                <a:spcPct val="150000"/>
              </a:lnSpc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08h45 – 09h15 : Du bitcoin à la Blockchain</a:t>
            </a:r>
          </a:p>
          <a:p>
            <a:pPr marL="285750" indent="-285750" algn="l" fontAlgn="auto">
              <a:lnSpc>
                <a:spcPct val="150000"/>
              </a:lnSpc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09h15 – 09h45 : Définition de la Blockchain</a:t>
            </a:r>
          </a:p>
          <a:p>
            <a:pPr marL="285750" indent="-285750" algn="l" fontAlgn="auto">
              <a:lnSpc>
                <a:spcPct val="150000"/>
              </a:lnSpc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09h45 – 10h00 : Quizz</a:t>
            </a:r>
          </a:p>
          <a:p>
            <a:pPr marL="285750" indent="-285750" algn="l" fontAlgn="auto">
              <a:lnSpc>
                <a:spcPct val="150000"/>
              </a:lnSpc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10h00 – 10h15 : Pause</a:t>
            </a:r>
          </a:p>
          <a:p>
            <a:pPr marL="285750" indent="-285750" algn="l" fontAlgn="auto">
              <a:lnSpc>
                <a:spcPct val="150000"/>
              </a:lnSpc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10h15 – 11h15 : De nombreux cas d’applications</a:t>
            </a:r>
          </a:p>
          <a:p>
            <a:pPr marL="285750" indent="-285750" algn="l" fontAlgn="auto">
              <a:lnSpc>
                <a:spcPct val="150000"/>
              </a:lnSpc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fr-F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11h15 – 11h30 :  Echanges et partages de convictions</a:t>
            </a:r>
          </a:p>
          <a:p>
            <a:pPr marL="285750" indent="-285750" algn="l" fontAlgn="auto">
              <a:lnSpc>
                <a:spcPct val="150000"/>
              </a:lnSpc>
              <a:spcAft>
                <a:spcPts val="300"/>
              </a:spcAft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sz="1400" b="1" dirty="0" err="1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495800" y="1447800"/>
            <a:ext cx="4495800" cy="91440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Aft>
                <a:spcPts val="300"/>
              </a:spcAft>
            </a:pPr>
            <a:r>
              <a:rPr lang="en-US" sz="2400" b="1" dirty="0" smtClean="0">
                <a:solidFill>
                  <a:schemeClr val="tx2"/>
                </a:solidFill>
                <a:cs typeface="+mn-cs"/>
              </a:rPr>
              <a:t>Agenda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255713"/>
            <a:ext cx="3273669" cy="434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273669" y="1032038"/>
            <a:ext cx="5112086" cy="395288"/>
          </a:xfrm>
        </p:spPr>
        <p:txBody>
          <a:bodyPr/>
          <a:lstStyle>
            <a:lvl1pPr marL="0" indent="0" algn="l">
              <a:buNone/>
              <a:defRPr lang="en-US" sz="160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5713"/>
            <a:ext cx="3273669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73567" y="1384300"/>
            <a:ext cx="5114294" cy="4586288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877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8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67"/>
          <p:cNvSpPr>
            <a:spLocks/>
          </p:cNvSpPr>
          <p:nvPr userDrawn="1"/>
        </p:nvSpPr>
        <p:spPr bwMode="auto">
          <a:xfrm>
            <a:off x="-5349" y="0"/>
            <a:ext cx="9165046" cy="6093466"/>
          </a:xfrm>
          <a:custGeom>
            <a:avLst/>
            <a:gdLst>
              <a:gd name="connsiteX0" fmla="*/ 10000 w 10000"/>
              <a:gd name="connsiteY0" fmla="*/ 6563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10000 w 10000"/>
              <a:gd name="connsiteY16" fmla="*/ 6563 h 16563"/>
              <a:gd name="connsiteX0" fmla="*/ 9930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30 w 10000"/>
              <a:gd name="connsiteY16" fmla="*/ 0 h 16563"/>
              <a:gd name="connsiteX0" fmla="*/ 9993 w 10016"/>
              <a:gd name="connsiteY0" fmla="*/ 0 h 16563"/>
              <a:gd name="connsiteX1" fmla="*/ 7 w 10016"/>
              <a:gd name="connsiteY1" fmla="*/ 0 h 16563"/>
              <a:gd name="connsiteX2" fmla="*/ 0 w 10016"/>
              <a:gd name="connsiteY2" fmla="*/ 14916 h 16563"/>
              <a:gd name="connsiteX3" fmla="*/ 0 w 10016"/>
              <a:gd name="connsiteY3" fmla="*/ 14916 h 16563"/>
              <a:gd name="connsiteX4" fmla="*/ 0 w 10016"/>
              <a:gd name="connsiteY4" fmla="*/ 15092 h 16563"/>
              <a:gd name="connsiteX5" fmla="*/ 388 w 10016"/>
              <a:gd name="connsiteY5" fmla="*/ 15092 h 16563"/>
              <a:gd name="connsiteX6" fmla="*/ 626 w 10016"/>
              <a:gd name="connsiteY6" fmla="*/ 16563 h 16563"/>
              <a:gd name="connsiteX7" fmla="*/ 865 w 10016"/>
              <a:gd name="connsiteY7" fmla="*/ 15092 h 16563"/>
              <a:gd name="connsiteX8" fmla="*/ 1057 w 10016"/>
              <a:gd name="connsiteY8" fmla="*/ 15092 h 16563"/>
              <a:gd name="connsiteX9" fmla="*/ 2653 w 10016"/>
              <a:gd name="connsiteY9" fmla="*/ 15092 h 16563"/>
              <a:gd name="connsiteX10" fmla="*/ 5124 w 10016"/>
              <a:gd name="connsiteY10" fmla="*/ 15092 h 16563"/>
              <a:gd name="connsiteX11" fmla="*/ 7681 w 10016"/>
              <a:gd name="connsiteY11" fmla="*/ 15092 h 16563"/>
              <a:gd name="connsiteX12" fmla="*/ 9536 w 10016"/>
              <a:gd name="connsiteY12" fmla="*/ 15092 h 16563"/>
              <a:gd name="connsiteX13" fmla="*/ 9997 w 10016"/>
              <a:gd name="connsiteY13" fmla="*/ 15092 h 16563"/>
              <a:gd name="connsiteX14" fmla="*/ 10000 w 10016"/>
              <a:gd name="connsiteY14" fmla="*/ 14916 h 16563"/>
              <a:gd name="connsiteX15" fmla="*/ 10000 w 10016"/>
              <a:gd name="connsiteY15" fmla="*/ 14916 h 16563"/>
              <a:gd name="connsiteX16" fmla="*/ 9993 w 10016"/>
              <a:gd name="connsiteY16" fmla="*/ 0 h 16563"/>
              <a:gd name="connsiteX0" fmla="*/ 9993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93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8962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10000 w 10000"/>
              <a:gd name="connsiteY14" fmla="*/ 14916 h 16563"/>
              <a:gd name="connsiteX15" fmla="*/ 8962 w 10000"/>
              <a:gd name="connsiteY15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8962 w 10000"/>
              <a:gd name="connsiteY14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9739 w 10000"/>
              <a:gd name="connsiteY13" fmla="*/ 14471 h 16563"/>
              <a:gd name="connsiteX14" fmla="*/ 8962 w 10000"/>
              <a:gd name="connsiteY14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8968"/>
              <a:gd name="connsiteY0" fmla="*/ 0 h 16563"/>
              <a:gd name="connsiteX1" fmla="*/ 7 w 8968"/>
              <a:gd name="connsiteY1" fmla="*/ 0 h 16563"/>
              <a:gd name="connsiteX2" fmla="*/ 0 w 8968"/>
              <a:gd name="connsiteY2" fmla="*/ 14916 h 16563"/>
              <a:gd name="connsiteX3" fmla="*/ 0 w 8968"/>
              <a:gd name="connsiteY3" fmla="*/ 14916 h 16563"/>
              <a:gd name="connsiteX4" fmla="*/ 0 w 8968"/>
              <a:gd name="connsiteY4" fmla="*/ 15092 h 16563"/>
              <a:gd name="connsiteX5" fmla="*/ 388 w 8968"/>
              <a:gd name="connsiteY5" fmla="*/ 15092 h 16563"/>
              <a:gd name="connsiteX6" fmla="*/ 626 w 8968"/>
              <a:gd name="connsiteY6" fmla="*/ 16563 h 16563"/>
              <a:gd name="connsiteX7" fmla="*/ 865 w 8968"/>
              <a:gd name="connsiteY7" fmla="*/ 15092 h 16563"/>
              <a:gd name="connsiteX8" fmla="*/ 1057 w 8968"/>
              <a:gd name="connsiteY8" fmla="*/ 15092 h 16563"/>
              <a:gd name="connsiteX9" fmla="*/ 2653 w 8968"/>
              <a:gd name="connsiteY9" fmla="*/ 15092 h 16563"/>
              <a:gd name="connsiteX10" fmla="*/ 5124 w 8968"/>
              <a:gd name="connsiteY10" fmla="*/ 15092 h 16563"/>
              <a:gd name="connsiteX11" fmla="*/ 7681 w 8968"/>
              <a:gd name="connsiteY11" fmla="*/ 15092 h 16563"/>
              <a:gd name="connsiteX12" fmla="*/ 8962 w 8968"/>
              <a:gd name="connsiteY12" fmla="*/ 15036 h 16563"/>
              <a:gd name="connsiteX13" fmla="*/ 8962 w 8968"/>
              <a:gd name="connsiteY13" fmla="*/ 0 h 16563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9998"/>
              <a:gd name="connsiteY0" fmla="*/ 0 h 10000"/>
              <a:gd name="connsiteX1" fmla="*/ 8 w 9998"/>
              <a:gd name="connsiteY1" fmla="*/ 0 h 10000"/>
              <a:gd name="connsiteX2" fmla="*/ 0 w 9998"/>
              <a:gd name="connsiteY2" fmla="*/ 9006 h 10000"/>
              <a:gd name="connsiteX3" fmla="*/ 0 w 9998"/>
              <a:gd name="connsiteY3" fmla="*/ 9006 h 10000"/>
              <a:gd name="connsiteX4" fmla="*/ 0 w 9998"/>
              <a:gd name="connsiteY4" fmla="*/ 9112 h 10000"/>
              <a:gd name="connsiteX5" fmla="*/ 433 w 9998"/>
              <a:gd name="connsiteY5" fmla="*/ 9112 h 10000"/>
              <a:gd name="connsiteX6" fmla="*/ 698 w 9998"/>
              <a:gd name="connsiteY6" fmla="*/ 10000 h 10000"/>
              <a:gd name="connsiteX7" fmla="*/ 965 w 9998"/>
              <a:gd name="connsiteY7" fmla="*/ 9112 h 10000"/>
              <a:gd name="connsiteX8" fmla="*/ 1179 w 9998"/>
              <a:gd name="connsiteY8" fmla="*/ 9112 h 10000"/>
              <a:gd name="connsiteX9" fmla="*/ 2958 w 9998"/>
              <a:gd name="connsiteY9" fmla="*/ 9112 h 10000"/>
              <a:gd name="connsiteX10" fmla="*/ 5714 w 9998"/>
              <a:gd name="connsiteY10" fmla="*/ 9112 h 10000"/>
              <a:gd name="connsiteX11" fmla="*/ 8565 w 9998"/>
              <a:gd name="connsiteY11" fmla="*/ 9112 h 10000"/>
              <a:gd name="connsiteX12" fmla="*/ 9993 w 9998"/>
              <a:gd name="connsiteY12" fmla="*/ 9078 h 10000"/>
              <a:gd name="connsiteX13" fmla="*/ 9993 w 9998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67 w 10000"/>
              <a:gd name="connsiteY11" fmla="*/ 9112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21 w 10000"/>
              <a:gd name="connsiteY11" fmla="*/ 9078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9995 w 10000"/>
              <a:gd name="connsiteY11" fmla="*/ 9078 h 10000"/>
              <a:gd name="connsiteX12" fmla="*/ 9995 w 10000"/>
              <a:gd name="connsiteY12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9995 w 10000"/>
              <a:gd name="connsiteY10" fmla="*/ 9078 h 10000"/>
              <a:gd name="connsiteX11" fmla="*/ 9995 w 10000"/>
              <a:gd name="connsiteY11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7 w 10000"/>
              <a:gd name="connsiteY3" fmla="*/ 7032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10067 w 10072"/>
              <a:gd name="connsiteY0" fmla="*/ 0 h 10525"/>
              <a:gd name="connsiteX1" fmla="*/ 80 w 10072"/>
              <a:gd name="connsiteY1" fmla="*/ 0 h 10525"/>
              <a:gd name="connsiteX2" fmla="*/ 72 w 10072"/>
              <a:gd name="connsiteY2" fmla="*/ 9006 h 10525"/>
              <a:gd name="connsiteX3" fmla="*/ 72 w 10072"/>
              <a:gd name="connsiteY3" fmla="*/ 9112 h 10525"/>
              <a:gd name="connsiteX4" fmla="*/ 505 w 10072"/>
              <a:gd name="connsiteY4" fmla="*/ 9112 h 10525"/>
              <a:gd name="connsiteX5" fmla="*/ 770 w 10072"/>
              <a:gd name="connsiteY5" fmla="*/ 10000 h 10525"/>
              <a:gd name="connsiteX6" fmla="*/ 1037 w 10072"/>
              <a:gd name="connsiteY6" fmla="*/ 9112 h 10525"/>
              <a:gd name="connsiteX7" fmla="*/ 1251 w 10072"/>
              <a:gd name="connsiteY7" fmla="*/ 9112 h 10525"/>
              <a:gd name="connsiteX8" fmla="*/ 10067 w 10072"/>
              <a:gd name="connsiteY8" fmla="*/ 9078 h 10525"/>
              <a:gd name="connsiteX9" fmla="*/ 10067 w 10072"/>
              <a:gd name="connsiteY9" fmla="*/ 0 h 10525"/>
              <a:gd name="connsiteX0" fmla="*/ 10067 w 10072"/>
              <a:gd name="connsiteY0" fmla="*/ 0 h 10000"/>
              <a:gd name="connsiteX1" fmla="*/ 80 w 10072"/>
              <a:gd name="connsiteY1" fmla="*/ 0 h 10000"/>
              <a:gd name="connsiteX2" fmla="*/ 79 w 10072"/>
              <a:gd name="connsiteY2" fmla="*/ 7714 h 10000"/>
              <a:gd name="connsiteX3" fmla="*/ 72 w 10072"/>
              <a:gd name="connsiteY3" fmla="*/ 9112 h 10000"/>
              <a:gd name="connsiteX4" fmla="*/ 505 w 10072"/>
              <a:gd name="connsiteY4" fmla="*/ 9112 h 10000"/>
              <a:gd name="connsiteX5" fmla="*/ 770 w 10072"/>
              <a:gd name="connsiteY5" fmla="*/ 10000 h 10000"/>
              <a:gd name="connsiteX6" fmla="*/ 1037 w 10072"/>
              <a:gd name="connsiteY6" fmla="*/ 9112 h 10000"/>
              <a:gd name="connsiteX7" fmla="*/ 1251 w 10072"/>
              <a:gd name="connsiteY7" fmla="*/ 9112 h 10000"/>
              <a:gd name="connsiteX8" fmla="*/ 10067 w 10072"/>
              <a:gd name="connsiteY8" fmla="*/ 9078 h 10000"/>
              <a:gd name="connsiteX9" fmla="*/ 10067 w 10072"/>
              <a:gd name="connsiteY9" fmla="*/ 0 h 10000"/>
              <a:gd name="connsiteX0" fmla="*/ 11653 w 11658"/>
              <a:gd name="connsiteY0" fmla="*/ 0 h 10000"/>
              <a:gd name="connsiteX1" fmla="*/ 1666 w 11658"/>
              <a:gd name="connsiteY1" fmla="*/ 0 h 10000"/>
              <a:gd name="connsiteX2" fmla="*/ 1658 w 11658"/>
              <a:gd name="connsiteY2" fmla="*/ 9112 h 10000"/>
              <a:gd name="connsiteX3" fmla="*/ 2091 w 11658"/>
              <a:gd name="connsiteY3" fmla="*/ 9112 h 10000"/>
              <a:gd name="connsiteX4" fmla="*/ 2356 w 11658"/>
              <a:gd name="connsiteY4" fmla="*/ 10000 h 10000"/>
              <a:gd name="connsiteX5" fmla="*/ 2623 w 11658"/>
              <a:gd name="connsiteY5" fmla="*/ 9112 h 10000"/>
              <a:gd name="connsiteX6" fmla="*/ 2837 w 11658"/>
              <a:gd name="connsiteY6" fmla="*/ 9112 h 10000"/>
              <a:gd name="connsiteX7" fmla="*/ 11653 w 11658"/>
              <a:gd name="connsiteY7" fmla="*/ 9078 h 10000"/>
              <a:gd name="connsiteX8" fmla="*/ 11653 w 11658"/>
              <a:gd name="connsiteY8" fmla="*/ 0 h 10000"/>
              <a:gd name="connsiteX0" fmla="*/ 10066 w 10071"/>
              <a:gd name="connsiteY0" fmla="*/ 0 h 10000"/>
              <a:gd name="connsiteX1" fmla="*/ 79 w 10071"/>
              <a:gd name="connsiteY1" fmla="*/ 0 h 10000"/>
              <a:gd name="connsiteX2" fmla="*/ 71 w 10071"/>
              <a:gd name="connsiteY2" fmla="*/ 9112 h 10000"/>
              <a:gd name="connsiteX3" fmla="*/ 504 w 10071"/>
              <a:gd name="connsiteY3" fmla="*/ 9112 h 10000"/>
              <a:gd name="connsiteX4" fmla="*/ 769 w 10071"/>
              <a:gd name="connsiteY4" fmla="*/ 10000 h 10000"/>
              <a:gd name="connsiteX5" fmla="*/ 1036 w 10071"/>
              <a:gd name="connsiteY5" fmla="*/ 9112 h 10000"/>
              <a:gd name="connsiteX6" fmla="*/ 1250 w 10071"/>
              <a:gd name="connsiteY6" fmla="*/ 9112 h 10000"/>
              <a:gd name="connsiteX7" fmla="*/ 10066 w 10071"/>
              <a:gd name="connsiteY7" fmla="*/ 9078 h 10000"/>
              <a:gd name="connsiteX8" fmla="*/ 10066 w 10071"/>
              <a:gd name="connsiteY8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112 h 10000"/>
              <a:gd name="connsiteX3" fmla="*/ 433 w 10000"/>
              <a:gd name="connsiteY3" fmla="*/ 9112 h 10000"/>
              <a:gd name="connsiteX4" fmla="*/ 698 w 10000"/>
              <a:gd name="connsiteY4" fmla="*/ 10000 h 10000"/>
              <a:gd name="connsiteX5" fmla="*/ 965 w 10000"/>
              <a:gd name="connsiteY5" fmla="*/ 9112 h 10000"/>
              <a:gd name="connsiteX6" fmla="*/ 1179 w 10000"/>
              <a:gd name="connsiteY6" fmla="*/ 9112 h 10000"/>
              <a:gd name="connsiteX7" fmla="*/ 9995 w 10000"/>
              <a:gd name="connsiteY7" fmla="*/ 9078 h 10000"/>
              <a:gd name="connsiteX8" fmla="*/ 9995 w 10000"/>
              <a:gd name="connsiteY8" fmla="*/ 0 h 10000"/>
              <a:gd name="connsiteX0" fmla="*/ 9993 w 9998"/>
              <a:gd name="connsiteY0" fmla="*/ 0 h 10000"/>
              <a:gd name="connsiteX1" fmla="*/ 6 w 9998"/>
              <a:gd name="connsiteY1" fmla="*/ 0 h 10000"/>
              <a:gd name="connsiteX2" fmla="*/ 234 w 9998"/>
              <a:gd name="connsiteY2" fmla="*/ 9078 h 10000"/>
              <a:gd name="connsiteX3" fmla="*/ 431 w 9998"/>
              <a:gd name="connsiteY3" fmla="*/ 9112 h 10000"/>
              <a:gd name="connsiteX4" fmla="*/ 696 w 9998"/>
              <a:gd name="connsiteY4" fmla="*/ 10000 h 10000"/>
              <a:gd name="connsiteX5" fmla="*/ 963 w 9998"/>
              <a:gd name="connsiteY5" fmla="*/ 9112 h 10000"/>
              <a:gd name="connsiteX6" fmla="*/ 1177 w 9998"/>
              <a:gd name="connsiteY6" fmla="*/ 9112 h 10000"/>
              <a:gd name="connsiteX7" fmla="*/ 9993 w 9998"/>
              <a:gd name="connsiteY7" fmla="*/ 9078 h 10000"/>
              <a:gd name="connsiteX8" fmla="*/ 9993 w 9998"/>
              <a:gd name="connsiteY8" fmla="*/ 0 h 10000"/>
              <a:gd name="connsiteX0" fmla="*/ 9767 w 9772"/>
              <a:gd name="connsiteY0" fmla="*/ 0 h 10000"/>
              <a:gd name="connsiteX1" fmla="*/ 6 w 9772"/>
              <a:gd name="connsiteY1" fmla="*/ 0 h 10000"/>
              <a:gd name="connsiteX2" fmla="*/ 6 w 9772"/>
              <a:gd name="connsiteY2" fmla="*/ 9078 h 10000"/>
              <a:gd name="connsiteX3" fmla="*/ 203 w 9772"/>
              <a:gd name="connsiteY3" fmla="*/ 9112 h 10000"/>
              <a:gd name="connsiteX4" fmla="*/ 468 w 9772"/>
              <a:gd name="connsiteY4" fmla="*/ 10000 h 10000"/>
              <a:gd name="connsiteX5" fmla="*/ 735 w 9772"/>
              <a:gd name="connsiteY5" fmla="*/ 9112 h 10000"/>
              <a:gd name="connsiteX6" fmla="*/ 949 w 9772"/>
              <a:gd name="connsiteY6" fmla="*/ 9112 h 10000"/>
              <a:gd name="connsiteX7" fmla="*/ 9767 w 9772"/>
              <a:gd name="connsiteY7" fmla="*/ 9078 h 10000"/>
              <a:gd name="connsiteX8" fmla="*/ 9767 w 9772"/>
              <a:gd name="connsiteY8" fmla="*/ 0 h 10000"/>
              <a:gd name="connsiteX0" fmla="*/ 9990 w 9995"/>
              <a:gd name="connsiteY0" fmla="*/ 18860 h 28860"/>
              <a:gd name="connsiteX1" fmla="*/ 6 w 9995"/>
              <a:gd name="connsiteY1" fmla="*/ 0 h 28860"/>
              <a:gd name="connsiteX2" fmla="*/ 1 w 9995"/>
              <a:gd name="connsiteY2" fmla="*/ 27938 h 28860"/>
              <a:gd name="connsiteX3" fmla="*/ 203 w 9995"/>
              <a:gd name="connsiteY3" fmla="*/ 27972 h 28860"/>
              <a:gd name="connsiteX4" fmla="*/ 474 w 9995"/>
              <a:gd name="connsiteY4" fmla="*/ 28860 h 28860"/>
              <a:gd name="connsiteX5" fmla="*/ 747 w 9995"/>
              <a:gd name="connsiteY5" fmla="*/ 27972 h 28860"/>
              <a:gd name="connsiteX6" fmla="*/ 966 w 9995"/>
              <a:gd name="connsiteY6" fmla="*/ 27972 h 28860"/>
              <a:gd name="connsiteX7" fmla="*/ 9990 w 9995"/>
              <a:gd name="connsiteY7" fmla="*/ 27938 h 28860"/>
              <a:gd name="connsiteX8" fmla="*/ 9990 w 9995"/>
              <a:gd name="connsiteY8" fmla="*/ 18860 h 28860"/>
              <a:gd name="connsiteX0" fmla="*/ 10000 w 10005"/>
              <a:gd name="connsiteY0" fmla="*/ 0 h 10000"/>
              <a:gd name="connsiteX1" fmla="*/ 6 w 10005"/>
              <a:gd name="connsiteY1" fmla="*/ 0 h 10000"/>
              <a:gd name="connsiteX2" fmla="*/ 1 w 10005"/>
              <a:gd name="connsiteY2" fmla="*/ 9681 h 10000"/>
              <a:gd name="connsiteX3" fmla="*/ 203 w 10005"/>
              <a:gd name="connsiteY3" fmla="*/ 9692 h 10000"/>
              <a:gd name="connsiteX4" fmla="*/ 474 w 10005"/>
              <a:gd name="connsiteY4" fmla="*/ 10000 h 10000"/>
              <a:gd name="connsiteX5" fmla="*/ 747 w 10005"/>
              <a:gd name="connsiteY5" fmla="*/ 9692 h 10000"/>
              <a:gd name="connsiteX6" fmla="*/ 966 w 10005"/>
              <a:gd name="connsiteY6" fmla="*/ 9692 h 10000"/>
              <a:gd name="connsiteX7" fmla="*/ 9995 w 10005"/>
              <a:gd name="connsiteY7" fmla="*/ 9681 h 10000"/>
              <a:gd name="connsiteX8" fmla="*/ 10000 w 10005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5" h="10000">
                <a:moveTo>
                  <a:pt x="10000" y="0"/>
                </a:moveTo>
                <a:lnTo>
                  <a:pt x="6" y="0"/>
                </a:lnTo>
                <a:cubicBezTo>
                  <a:pt x="0" y="533"/>
                  <a:pt x="4" y="9107"/>
                  <a:pt x="1" y="9681"/>
                </a:cubicBezTo>
                <a:lnTo>
                  <a:pt x="203" y="9692"/>
                </a:lnTo>
                <a:cubicBezTo>
                  <a:pt x="414" y="9692"/>
                  <a:pt x="471" y="9963"/>
                  <a:pt x="474" y="10000"/>
                </a:cubicBezTo>
                <a:cubicBezTo>
                  <a:pt x="482" y="9957"/>
                  <a:pt x="534" y="9692"/>
                  <a:pt x="747" y="9692"/>
                </a:cubicBezTo>
                <a:lnTo>
                  <a:pt x="966" y="9692"/>
                </a:lnTo>
                <a:lnTo>
                  <a:pt x="9995" y="9681"/>
                </a:lnTo>
                <a:cubicBezTo>
                  <a:pt x="9992" y="9351"/>
                  <a:pt x="10005" y="153"/>
                  <a:pt x="10000" y="0"/>
                </a:cubicBez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de-DE" sz="1662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" name="Group 204"/>
          <p:cNvGrpSpPr/>
          <p:nvPr userDrawn="1"/>
        </p:nvGrpSpPr>
        <p:grpSpPr>
          <a:xfrm>
            <a:off x="-25512" y="1470026"/>
            <a:ext cx="9169513" cy="4445001"/>
            <a:chOff x="-27638" y="1470025"/>
            <a:chExt cx="9933639" cy="4445001"/>
          </a:xfrm>
        </p:grpSpPr>
        <p:grpSp>
          <p:nvGrpSpPr>
            <p:cNvPr id="4" name="Group 167"/>
            <p:cNvGrpSpPr/>
            <p:nvPr userDrawn="1"/>
          </p:nvGrpSpPr>
          <p:grpSpPr>
            <a:xfrm>
              <a:off x="0" y="1500852"/>
              <a:ext cx="9906001" cy="4400551"/>
              <a:chOff x="0" y="1500852"/>
              <a:chExt cx="9906001" cy="4400551"/>
            </a:xfrm>
          </p:grpSpPr>
          <p:sp>
            <p:nvSpPr>
              <p:cNvPr id="8" name="Freeform 120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" name="Freeform 121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" name="Freeform 122"/>
              <p:cNvSpPr>
                <a:spLocks/>
              </p:cNvSpPr>
              <p:nvPr userDrawn="1"/>
            </p:nvSpPr>
            <p:spPr bwMode="auto">
              <a:xfrm>
                <a:off x="6716713" y="4609177"/>
                <a:ext cx="2489200" cy="757238"/>
              </a:xfrm>
              <a:custGeom>
                <a:avLst/>
                <a:gdLst/>
                <a:ahLst/>
                <a:cxnLst>
                  <a:cxn ang="0">
                    <a:pos x="1240" y="0"/>
                  </a:cxn>
                  <a:cxn ang="0">
                    <a:pos x="846" y="50"/>
                  </a:cxn>
                  <a:cxn ang="0">
                    <a:pos x="827" y="240"/>
                  </a:cxn>
                  <a:cxn ang="0">
                    <a:pos x="0" y="161"/>
                  </a:cxn>
                  <a:cxn ang="0">
                    <a:pos x="1568" y="477"/>
                  </a:cxn>
                  <a:cxn ang="0">
                    <a:pos x="1240" y="0"/>
                  </a:cxn>
                </a:cxnLst>
                <a:rect l="0" t="0" r="r" b="b"/>
                <a:pathLst>
                  <a:path w="1568" h="477">
                    <a:moveTo>
                      <a:pt x="1240" y="0"/>
                    </a:moveTo>
                    <a:lnTo>
                      <a:pt x="846" y="50"/>
                    </a:lnTo>
                    <a:lnTo>
                      <a:pt x="827" y="240"/>
                    </a:lnTo>
                    <a:lnTo>
                      <a:pt x="0" y="161"/>
                    </a:lnTo>
                    <a:lnTo>
                      <a:pt x="1568" y="477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" name="Freeform 124"/>
              <p:cNvSpPr>
                <a:spLocks/>
              </p:cNvSpPr>
              <p:nvPr userDrawn="1"/>
            </p:nvSpPr>
            <p:spPr bwMode="auto">
              <a:xfrm>
                <a:off x="9183688" y="4486940"/>
                <a:ext cx="446088" cy="57150"/>
              </a:xfrm>
              <a:custGeom>
                <a:avLst/>
                <a:gdLst/>
                <a:ahLst/>
                <a:cxnLst>
                  <a:cxn ang="0">
                    <a:pos x="281" y="0"/>
                  </a:cxn>
                  <a:cxn ang="0">
                    <a:pos x="0" y="10"/>
                  </a:cxn>
                  <a:cxn ang="0">
                    <a:pos x="2" y="36"/>
                  </a:cxn>
                  <a:cxn ang="0">
                    <a:pos x="281" y="0"/>
                  </a:cxn>
                </a:cxnLst>
                <a:rect l="0" t="0" r="r" b="b"/>
                <a:pathLst>
                  <a:path w="281" h="36">
                    <a:moveTo>
                      <a:pt x="281" y="0"/>
                    </a:moveTo>
                    <a:lnTo>
                      <a:pt x="0" y="10"/>
                    </a:lnTo>
                    <a:lnTo>
                      <a:pt x="2" y="36"/>
                    </a:lnTo>
                    <a:lnTo>
                      <a:pt x="2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" name="Freeform 126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" name="Freeform 127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7" name="Freeform 128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9" name="Freeform 129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0" name="Freeform 130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1" name="Freeform 131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" name="Freeform 132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close/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3" name="Freeform 133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4" name="Freeform 134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5" name="Freeform 135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6" name="Freeform 136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1758950" cy="1770063"/>
              </a:xfrm>
              <a:custGeom>
                <a:avLst/>
                <a:gdLst/>
                <a:ahLst/>
                <a:cxnLst>
                  <a:cxn ang="0">
                    <a:pos x="307" y="729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532" y="444"/>
                  </a:cxn>
                  <a:cxn ang="0">
                    <a:pos x="528" y="448"/>
                  </a:cxn>
                  <a:cxn ang="0">
                    <a:pos x="882" y="1084"/>
                  </a:cxn>
                  <a:cxn ang="0">
                    <a:pos x="884" y="1086"/>
                  </a:cxn>
                  <a:cxn ang="0">
                    <a:pos x="1066" y="935"/>
                  </a:cxn>
                  <a:cxn ang="0">
                    <a:pos x="1108" y="7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</a:cxnLst>
                <a:rect l="0" t="0" r="r" b="b"/>
                <a:pathLst>
                  <a:path w="1108" h="1115">
                    <a:moveTo>
                      <a:pt x="307" y="729"/>
                    </a:moveTo>
                    <a:lnTo>
                      <a:pt x="0" y="1115"/>
                    </a:lnTo>
                    <a:lnTo>
                      <a:pt x="307" y="729"/>
                    </a:lnTo>
                    <a:lnTo>
                      <a:pt x="307" y="729"/>
                    </a:lnTo>
                    <a:lnTo>
                      <a:pt x="307" y="729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532" y="444"/>
                    </a:lnTo>
                    <a:lnTo>
                      <a:pt x="528" y="448"/>
                    </a:lnTo>
                    <a:lnTo>
                      <a:pt x="882" y="1084"/>
                    </a:lnTo>
                    <a:lnTo>
                      <a:pt x="884" y="1086"/>
                    </a:lnTo>
                    <a:lnTo>
                      <a:pt x="1066" y="935"/>
                    </a:lnTo>
                    <a:lnTo>
                      <a:pt x="1108" y="715"/>
                    </a:lnTo>
                    <a:lnTo>
                      <a:pt x="281" y="0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281" y="0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CFB4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Freeform 138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Freeform 139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9" name="Freeform 140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close/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0" name="Freeform 141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1" name="Freeform 142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2" name="Freeform 143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3" name="Rectangle 144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solidFill>
                <a:srgbClr val="0E00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4" name="Rectangle 145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5" name="Freeform 146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close/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close/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6" name="Freeform 147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7" name="Freeform 148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8" name="Freeform 149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Freeform 150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4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Freeform 151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1" name="Freeform 152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58EA2"/>
                  </a:gs>
                  <a:gs pos="100000">
                    <a:srgbClr val="8D516F">
                      <a:alpha val="69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2" name="Freeform 153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154"/>
              <p:cNvSpPr>
                <a:spLocks noEditPoints="1"/>
              </p:cNvSpPr>
              <p:nvPr userDrawn="1"/>
            </p:nvSpPr>
            <p:spPr bwMode="auto">
              <a:xfrm>
                <a:off x="2714625" y="2440652"/>
                <a:ext cx="1209675" cy="2341563"/>
              </a:xfrm>
              <a:custGeom>
                <a:avLst/>
                <a:gdLst/>
                <a:ahLst/>
                <a:cxnLst>
                  <a:cxn ang="0">
                    <a:pos x="105" y="1475"/>
                  </a:cxn>
                  <a:cxn ang="0">
                    <a:pos x="105" y="1475"/>
                  </a:cxn>
                  <a:cxn ang="0">
                    <a:pos x="762" y="0"/>
                  </a:cxn>
                  <a:cxn ang="0">
                    <a:pos x="0" y="634"/>
                  </a:cxn>
                  <a:cxn ang="0">
                    <a:pos x="50" y="1030"/>
                  </a:cxn>
                  <a:cxn ang="0">
                    <a:pos x="245" y="1158"/>
                  </a:cxn>
                  <a:cxn ang="0">
                    <a:pos x="762" y="0"/>
                  </a:cxn>
                </a:cxnLst>
                <a:rect l="0" t="0" r="r" b="b"/>
                <a:pathLst>
                  <a:path w="762" h="1475">
                    <a:moveTo>
                      <a:pt x="105" y="1475"/>
                    </a:moveTo>
                    <a:lnTo>
                      <a:pt x="105" y="1475"/>
                    </a:lnTo>
                    <a:close/>
                    <a:moveTo>
                      <a:pt x="762" y="0"/>
                    </a:moveTo>
                    <a:lnTo>
                      <a:pt x="0" y="634"/>
                    </a:lnTo>
                    <a:lnTo>
                      <a:pt x="50" y="1030"/>
                    </a:lnTo>
                    <a:lnTo>
                      <a:pt x="245" y="1158"/>
                    </a:lnTo>
                    <a:lnTo>
                      <a:pt x="7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23855">
                      <a:alpha val="92000"/>
                    </a:srgbClr>
                  </a:gs>
                  <a:gs pos="100000">
                    <a:srgbClr val="8D516F">
                      <a:alpha val="80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" name="Freeform 156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tx2">
                  <a:alpha val="3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" name="Freeform 157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" name="Freeform 158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65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" name="Freeform 159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" name="Freeform 160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77445E">
                      <a:alpha val="90000"/>
                    </a:srgbClr>
                  </a:gs>
                  <a:gs pos="65000">
                    <a:schemeClr val="accent2">
                      <a:alpha val="40000"/>
                    </a:scheme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" name="Freeform 161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" name="Freeform 162"/>
              <p:cNvSpPr>
                <a:spLocks/>
              </p:cNvSpPr>
              <p:nvPr userDrawn="1"/>
            </p:nvSpPr>
            <p:spPr bwMode="auto">
              <a:xfrm>
                <a:off x="3925888" y="2450177"/>
                <a:ext cx="1768475" cy="2184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4" y="358"/>
                  </a:cxn>
                  <a:cxn ang="0">
                    <a:pos x="712" y="1376"/>
                  </a:cxn>
                  <a:cxn ang="0">
                    <a:pos x="1114" y="1111"/>
                  </a:cxn>
                  <a:cxn ang="0">
                    <a:pos x="0" y="0"/>
                  </a:cxn>
                </a:cxnLst>
                <a:rect l="0" t="0" r="r" b="b"/>
                <a:pathLst>
                  <a:path w="1114" h="1376">
                    <a:moveTo>
                      <a:pt x="0" y="0"/>
                    </a:moveTo>
                    <a:lnTo>
                      <a:pt x="184" y="358"/>
                    </a:lnTo>
                    <a:lnTo>
                      <a:pt x="712" y="1376"/>
                    </a:lnTo>
                    <a:lnTo>
                      <a:pt x="1114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" name="Freeform 164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" name="Freeform 165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" name="Freeform 166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05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" name="Freeform 167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" name="Freeform 170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56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" name="Freeform 171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" name="Freeform 172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8D516F">
                      <a:alpha val="75000"/>
                    </a:srgbClr>
                  </a:gs>
                </a:gsLst>
                <a:lin ang="13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" name="Freeform 173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9" name="Freeform 174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close/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81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0" name="Freeform 175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1" name="Freeform 176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2" name="Freeform 177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3" name="Freeform 178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514" y="0"/>
                  </a:cxn>
                  <a:cxn ang="0">
                    <a:pos x="0" y="75"/>
                  </a:cxn>
                  <a:cxn ang="0">
                    <a:pos x="134" y="0"/>
                  </a:cxn>
                  <a:cxn ang="0">
                    <a:pos x="57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514" y="0"/>
                    </a:lnTo>
                    <a:lnTo>
                      <a:pt x="0" y="75"/>
                    </a:lnTo>
                    <a:lnTo>
                      <a:pt x="134" y="0"/>
                    </a:lnTo>
                    <a:lnTo>
                      <a:pt x="57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4" name="Freeform 180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5" name="Freeform 181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6" name="Freeform 182"/>
              <p:cNvSpPr>
                <a:spLocks/>
              </p:cNvSpPr>
              <p:nvPr userDrawn="1"/>
            </p:nvSpPr>
            <p:spPr bwMode="auto">
              <a:xfrm>
                <a:off x="8197850" y="1500852"/>
                <a:ext cx="873125" cy="292100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0" y="184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447" y="0"/>
                  </a:cxn>
                </a:cxnLst>
                <a:rect l="0" t="0" r="r" b="b"/>
                <a:pathLst>
                  <a:path w="550" h="184">
                    <a:moveTo>
                      <a:pt x="447" y="0"/>
                    </a:moveTo>
                    <a:lnTo>
                      <a:pt x="0" y="184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4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7" name="Freeform 184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8" name="Freeform 185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9" name="Freeform 186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" name="Freeform 187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1" name="Freeform 188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/>
                  </a:gs>
                  <a:gs pos="100000">
                    <a:srgbClr val="65394F"/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" name="Freeform 189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3" name="Freeform 190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85000"/>
                    </a:srgbClr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4" name="Freeform 191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5" name="Freeform 192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6" name="Freeform 193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</a:path>
                </a:pathLst>
              </a:custGeom>
              <a:gradFill>
                <a:gsLst>
                  <a:gs pos="0">
                    <a:srgbClr val="65394F">
                      <a:alpha val="58000"/>
                    </a:srgbClr>
                  </a:gs>
                  <a:gs pos="42000">
                    <a:srgbClr val="8D516F">
                      <a:alpha val="45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7" name="Freeform 194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75000"/>
                    </a:srgbClr>
                  </a:gs>
                  <a:gs pos="100000">
                    <a:srgbClr val="65394F">
                      <a:alpha val="76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8" name="Freeform 195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9" name="Freeform 196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0" name="Freeform 197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1" name="Freeform 200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26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2" name="Freeform 201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3" name="Freeform 202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487363" cy="1770063"/>
              </a:xfrm>
              <a:custGeom>
                <a:avLst/>
                <a:gdLst/>
                <a:ahLst/>
                <a:cxnLst>
                  <a:cxn ang="0">
                    <a:pos x="0" y="1115"/>
                  </a:cxn>
                  <a:cxn ang="0">
                    <a:pos x="0" y="11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281" y="0"/>
                  </a:cxn>
                </a:cxnLst>
                <a:rect l="0" t="0" r="r" b="b"/>
                <a:pathLst>
                  <a:path w="307" h="1115">
                    <a:moveTo>
                      <a:pt x="0" y="1115"/>
                    </a:moveTo>
                    <a:lnTo>
                      <a:pt x="0" y="1115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0" y="1115"/>
                    </a:lnTo>
                    <a:lnTo>
                      <a:pt x="307" y="72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>
                  <a:alpha val="9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4" name="Freeform 204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6182">
                      <a:alpha val="59000"/>
                    </a:srgbClr>
                  </a:gs>
                  <a:gs pos="100000">
                    <a:srgbClr val="B58EA2">
                      <a:alpha val="53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5" name="Freeform 205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6" name="Freeform 206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7" name="Freeform 207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8" name="Freeform 208"/>
              <p:cNvSpPr>
                <a:spLocks noEditPoints="1"/>
              </p:cNvSpPr>
              <p:nvPr userDrawn="1"/>
            </p:nvSpPr>
            <p:spPr bwMode="auto">
              <a:xfrm>
                <a:off x="1368425" y="2046952"/>
                <a:ext cx="392113" cy="1157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6" y="729"/>
                  </a:cxn>
                  <a:cxn ang="0">
                    <a:pos x="247" y="4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47" h="729">
                    <a:moveTo>
                      <a:pt x="0" y="0"/>
                    </a:moveTo>
                    <a:lnTo>
                      <a:pt x="0" y="0"/>
                    </a:lnTo>
                    <a:lnTo>
                      <a:pt x="26" y="729"/>
                    </a:lnTo>
                    <a:lnTo>
                      <a:pt x="247" y="4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9" name="Freeform 210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0">
                    <a:schemeClr val="tx2">
                      <a:alpha val="57000"/>
                    </a:scheme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0" name="Freeform 211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1" name="Freeform 212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2" name="Freeform 213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3" name="Freeform 214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" name="Freeform 215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5" name="Freeform 216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3000"/>
                    </a:srgbClr>
                  </a:gs>
                  <a:gs pos="48000">
                    <a:srgbClr val="77445E">
                      <a:alpha val="63000"/>
                    </a:srgbClr>
                  </a:gs>
                  <a:gs pos="100000">
                    <a:srgbClr val="65394F">
                      <a:alpha val="69000"/>
                    </a:srgbClr>
                  </a:gs>
                </a:gsLst>
                <a:lin ang="13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6" name="Freeform 217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7" name="Freeform 218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3000"/>
                    </a:srgbClr>
                  </a:gs>
                  <a:gs pos="100000">
                    <a:srgbClr val="723855"/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8" name="Freeform 219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9" name="Freeform 220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8000"/>
                    </a:srgbClr>
                  </a:gs>
                  <a:gs pos="100000">
                    <a:srgbClr val="602A43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0" name="Freeform 221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1" name="Freeform 222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77000"/>
                    </a:srgbClr>
                  </a:gs>
                  <a:gs pos="100000">
                    <a:srgbClr val="9D6182">
                      <a:alpha val="75000"/>
                    </a:srgbClr>
                  </a:gs>
                </a:gsLst>
                <a:lin ang="14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2" name="Freeform 223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3" name="Freeform 224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4" name="Freeform 225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5" name="Rectangle 226"/>
              <p:cNvSpPr>
                <a:spLocks noChangeArrowheads="1"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prstGeom prst="rect">
                <a:avLst/>
              </a:prstGeom>
              <a:solidFill>
                <a:srgbClr val="2500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6" name="Freeform 227"/>
              <p:cNvSpPr>
                <a:spLocks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7" name="Freeform 228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8" name="Freeform 229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9" name="Freeform 230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0" name="Freeform 231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1" name="Freeform 232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2" name="Freeform 233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3" name="Freeform 234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9000"/>
                    </a:srgbClr>
                  </a:gs>
                  <a:gs pos="100000">
                    <a:srgbClr val="65394F">
                      <a:alpha val="92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4" name="Freeform 235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5" name="Freeform 236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32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6" name="Freeform 237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7" name="Freeform 238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18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8" name="Freeform 239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9" name="Freeform 240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0" name="Freeform 241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1" name="Freeform 242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chemeClr val="accent2">
                      <a:alpha val="31000"/>
                    </a:scheme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2" name="Freeform 243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3" name="Freeform 244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4" name="Freeform 245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5" name="Freeform 246"/>
              <p:cNvSpPr>
                <a:spLocks noEditPoints="1"/>
              </p:cNvSpPr>
              <p:nvPr userDrawn="1"/>
            </p:nvSpPr>
            <p:spPr bwMode="auto">
              <a:xfrm>
                <a:off x="9431338" y="1843752"/>
                <a:ext cx="474663" cy="1322388"/>
              </a:xfrm>
              <a:custGeom>
                <a:avLst/>
                <a:gdLst/>
                <a:ahLst/>
                <a:cxnLst>
                  <a:cxn ang="0">
                    <a:pos x="299" y="67"/>
                  </a:cxn>
                  <a:cxn ang="0">
                    <a:pos x="113" y="524"/>
                  </a:cxn>
                  <a:cxn ang="0">
                    <a:pos x="299" y="833"/>
                  </a:cxn>
                  <a:cxn ang="0">
                    <a:pos x="299" y="67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299" y="0"/>
                  </a:cxn>
                </a:cxnLst>
                <a:rect l="0" t="0" r="r" b="b"/>
                <a:pathLst>
                  <a:path w="299" h="833">
                    <a:moveTo>
                      <a:pt x="299" y="67"/>
                    </a:moveTo>
                    <a:lnTo>
                      <a:pt x="113" y="524"/>
                    </a:lnTo>
                    <a:lnTo>
                      <a:pt x="299" y="833"/>
                    </a:lnTo>
                    <a:lnTo>
                      <a:pt x="299" y="67"/>
                    </a:lnTo>
                    <a:close/>
                    <a:moveTo>
                      <a:pt x="299" y="0"/>
                    </a:moveTo>
                    <a:lnTo>
                      <a:pt x="0" y="336"/>
                    </a:ln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6" name="Freeform 248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close/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7" name="Freeform 249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8" name="Freeform 250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9" name="Freeform 251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0" name="Freeform 252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763588" cy="1060450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481" y="668"/>
                  </a:cxn>
                  <a:cxn ang="0">
                    <a:pos x="481" y="497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0" y="206"/>
                  </a:cxn>
                  <a:cxn ang="0">
                    <a:pos x="182" y="0"/>
                  </a:cxn>
                  <a:cxn ang="0">
                    <a:pos x="182" y="0"/>
                  </a:cxn>
                </a:cxnLst>
                <a:rect l="0" t="0" r="r" b="b"/>
                <a:pathLst>
                  <a:path w="481" h="668">
                    <a:moveTo>
                      <a:pt x="182" y="0"/>
                    </a:moveTo>
                    <a:lnTo>
                      <a:pt x="0" y="206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481" y="668"/>
                    </a:lnTo>
                    <a:lnTo>
                      <a:pt x="481" y="497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0" y="206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1" name="Freeform 254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2" name="Freeform 255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3" name="Freeform 256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4" name="Freeform 257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5" name="Freeform 258"/>
              <p:cNvSpPr>
                <a:spLocks/>
              </p:cNvSpPr>
              <p:nvPr userDrawn="1"/>
            </p:nvSpPr>
            <p:spPr bwMode="auto">
              <a:xfrm>
                <a:off x="9431338" y="1843752"/>
                <a:ext cx="474663" cy="831850"/>
              </a:xfrm>
              <a:custGeom>
                <a:avLst/>
                <a:gdLst/>
                <a:ahLst/>
                <a:cxnLst>
                  <a:cxn ang="0">
                    <a:pos x="299" y="0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113" y="524"/>
                  </a:cxn>
                  <a:cxn ang="0">
                    <a:pos x="299" y="67"/>
                  </a:cxn>
                  <a:cxn ang="0">
                    <a:pos x="299" y="0"/>
                  </a:cxn>
                </a:cxnLst>
                <a:rect l="0" t="0" r="r" b="b"/>
                <a:pathLst>
                  <a:path w="299" h="524">
                    <a:moveTo>
                      <a:pt x="299" y="0"/>
                    </a:moveTo>
                    <a:lnTo>
                      <a:pt x="299" y="0"/>
                    </a:lnTo>
                    <a:lnTo>
                      <a:pt x="0" y="336"/>
                    </a:lnTo>
                    <a:lnTo>
                      <a:pt x="113" y="524"/>
                    </a:lnTo>
                    <a:lnTo>
                      <a:pt x="299" y="67"/>
                    </a:lnTo>
                    <a:lnTo>
                      <a:pt x="2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6" name="Freeform 260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468313" cy="3270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182" y="0"/>
                  </a:cxn>
                </a:cxnLst>
                <a:rect l="0" t="0" r="r" b="b"/>
                <a:pathLst>
                  <a:path w="295" h="206">
                    <a:moveTo>
                      <a:pt x="182" y="0"/>
                    </a:moveTo>
                    <a:lnTo>
                      <a:pt x="0" y="206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7" name="Freeform 262"/>
              <p:cNvSpPr>
                <a:spLocks/>
              </p:cNvSpPr>
              <p:nvPr userDrawn="1"/>
            </p:nvSpPr>
            <p:spPr bwMode="auto">
              <a:xfrm>
                <a:off x="9070975" y="1758027"/>
                <a:ext cx="835025" cy="387350"/>
              </a:xfrm>
              <a:custGeom>
                <a:avLst/>
                <a:gdLst/>
                <a:ahLst/>
                <a:cxnLst>
                  <a:cxn ang="0">
                    <a:pos x="52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40" y="244"/>
                  </a:cxn>
                  <a:cxn ang="0">
                    <a:pos x="526" y="26"/>
                  </a:cxn>
                  <a:cxn ang="0">
                    <a:pos x="526" y="0"/>
                  </a:cxn>
                </a:cxnLst>
                <a:rect l="0" t="0" r="r" b="b"/>
                <a:pathLst>
                  <a:path w="526" h="244">
                    <a:moveTo>
                      <a:pt x="526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0" y="244"/>
                    </a:lnTo>
                    <a:lnTo>
                      <a:pt x="526" y="26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8" name="Freeform 264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close/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9" name="Freeform 265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0" name="Freeform 266"/>
              <p:cNvSpPr>
                <a:spLocks/>
              </p:cNvSpPr>
              <p:nvPr userDrawn="1"/>
            </p:nvSpPr>
            <p:spPr bwMode="auto">
              <a:xfrm>
                <a:off x="7856538" y="1792952"/>
                <a:ext cx="976313" cy="1160463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215" y="0"/>
                  </a:cxn>
                  <a:cxn ang="0">
                    <a:pos x="0" y="731"/>
                  </a:cxn>
                  <a:cxn ang="0">
                    <a:pos x="615" y="384"/>
                  </a:cxn>
                  <a:cxn ang="0">
                    <a:pos x="215" y="0"/>
                  </a:cxn>
                </a:cxnLst>
                <a:rect l="0" t="0" r="r" b="b"/>
                <a:pathLst>
                  <a:path w="615" h="731">
                    <a:moveTo>
                      <a:pt x="215" y="0"/>
                    </a:moveTo>
                    <a:lnTo>
                      <a:pt x="215" y="0"/>
                    </a:lnTo>
                    <a:lnTo>
                      <a:pt x="0" y="731"/>
                    </a:lnTo>
                    <a:lnTo>
                      <a:pt x="615" y="384"/>
                    </a:lnTo>
                    <a:lnTo>
                      <a:pt x="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1" name="Freeform 268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1095375" cy="6286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400" y="396"/>
                  </a:cxn>
                  <a:cxn ang="0">
                    <a:pos x="690" y="234"/>
                  </a:cxn>
                  <a:cxn ang="0">
                    <a:pos x="550" y="0"/>
                  </a:cxn>
                </a:cxnLst>
                <a:rect l="0" t="0" r="r" b="b"/>
                <a:pathLst>
                  <a:path w="690" h="396">
                    <a:moveTo>
                      <a:pt x="550" y="0"/>
                    </a:moveTo>
                    <a:lnTo>
                      <a:pt x="0" y="12"/>
                    </a:lnTo>
                    <a:lnTo>
                      <a:pt x="400" y="396"/>
                    </a:lnTo>
                    <a:lnTo>
                      <a:pt x="690" y="234"/>
                    </a:lnTo>
                    <a:lnTo>
                      <a:pt x="550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2" name="Freeform 270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3" name="Freeform 271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4" name="Freeform 272"/>
              <p:cNvSpPr>
                <a:spLocks noEditPoints="1"/>
              </p:cNvSpPr>
              <p:nvPr userDrawn="1"/>
            </p:nvSpPr>
            <p:spPr bwMode="auto">
              <a:xfrm>
                <a:off x="8453438" y="1812002"/>
                <a:ext cx="1452563" cy="1671638"/>
              </a:xfrm>
              <a:custGeom>
                <a:avLst/>
                <a:gdLst/>
                <a:ahLst/>
                <a:cxnLst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915" y="0"/>
                  </a:cxn>
                  <a:cxn ang="0">
                    <a:pos x="557" y="255"/>
                  </a:cxn>
                  <a:cxn ang="0">
                    <a:pos x="616" y="356"/>
                  </a:cxn>
                  <a:cxn ang="0">
                    <a:pos x="915" y="20"/>
                  </a:cxn>
                  <a:cxn ang="0">
                    <a:pos x="915" y="0"/>
                  </a:cxn>
                </a:cxnLst>
                <a:rect l="0" t="0" r="r" b="b"/>
                <a:pathLst>
                  <a:path w="915" h="1053">
                    <a:moveTo>
                      <a:pt x="0" y="1053"/>
                    </a:moveTo>
                    <a:lnTo>
                      <a:pt x="0" y="1053"/>
                    </a:lnTo>
                    <a:lnTo>
                      <a:pt x="0" y="1053"/>
                    </a:lnTo>
                    <a:lnTo>
                      <a:pt x="0" y="1053"/>
                    </a:lnTo>
                    <a:close/>
                    <a:moveTo>
                      <a:pt x="915" y="0"/>
                    </a:moveTo>
                    <a:lnTo>
                      <a:pt x="557" y="255"/>
                    </a:lnTo>
                    <a:lnTo>
                      <a:pt x="616" y="356"/>
                    </a:lnTo>
                    <a:lnTo>
                      <a:pt x="915" y="20"/>
                    </a:lnTo>
                    <a:lnTo>
                      <a:pt x="9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5" name="Freeform 274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6" name="Freeform 275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7" name="Freeform 276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8" name="Freeform 277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9" name="Freeform 278"/>
              <p:cNvSpPr>
                <a:spLocks/>
              </p:cNvSpPr>
              <p:nvPr userDrawn="1"/>
            </p:nvSpPr>
            <p:spPr bwMode="auto">
              <a:xfrm>
                <a:off x="7737475" y="2504152"/>
                <a:ext cx="1404938" cy="979488"/>
              </a:xfrm>
              <a:custGeom>
                <a:avLst/>
                <a:gdLst/>
                <a:ahLst/>
                <a:cxnLst>
                  <a:cxn ang="0">
                    <a:pos x="755" y="0"/>
                  </a:cxn>
                  <a:cxn ang="0">
                    <a:pos x="0" y="538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885" y="126"/>
                  </a:cxn>
                  <a:cxn ang="0">
                    <a:pos x="755" y="0"/>
                  </a:cxn>
                </a:cxnLst>
                <a:rect l="0" t="0" r="r" b="b"/>
                <a:pathLst>
                  <a:path w="885" h="617">
                    <a:moveTo>
                      <a:pt x="755" y="0"/>
                    </a:moveTo>
                    <a:lnTo>
                      <a:pt x="0" y="538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885" y="126"/>
                    </a:lnTo>
                    <a:lnTo>
                      <a:pt x="755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723855">
                      <a:alpha val="49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0" name="Freeform 280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1" name="Freeform 281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2" name="Freeform 282"/>
              <p:cNvSpPr>
                <a:spLocks/>
              </p:cNvSpPr>
              <p:nvPr userDrawn="1"/>
            </p:nvSpPr>
            <p:spPr bwMode="auto">
              <a:xfrm>
                <a:off x="8936038" y="2216815"/>
                <a:ext cx="495300" cy="487363"/>
              </a:xfrm>
              <a:custGeom>
                <a:avLst/>
                <a:gdLst/>
                <a:ahLst/>
                <a:cxnLst>
                  <a:cxn ang="0">
                    <a:pos x="253" y="0"/>
                  </a:cxn>
                  <a:cxn ang="0">
                    <a:pos x="0" y="181"/>
                  </a:cxn>
                  <a:cxn ang="0">
                    <a:pos x="130" y="307"/>
                  </a:cxn>
                  <a:cxn ang="0">
                    <a:pos x="312" y="101"/>
                  </a:cxn>
                  <a:cxn ang="0">
                    <a:pos x="253" y="0"/>
                  </a:cxn>
                </a:cxnLst>
                <a:rect l="0" t="0" r="r" b="b"/>
                <a:pathLst>
                  <a:path w="312" h="307">
                    <a:moveTo>
                      <a:pt x="253" y="0"/>
                    </a:moveTo>
                    <a:lnTo>
                      <a:pt x="0" y="181"/>
                    </a:lnTo>
                    <a:lnTo>
                      <a:pt x="130" y="307"/>
                    </a:lnTo>
                    <a:lnTo>
                      <a:pt x="312" y="101"/>
                    </a:lnTo>
                    <a:lnTo>
                      <a:pt x="253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3" name="Freeform 284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4" name="Freeform 285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5" name="Freeform 286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134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134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6" name="Freeform 288"/>
              <p:cNvSpPr>
                <a:spLocks/>
              </p:cNvSpPr>
              <p:nvPr userDrawn="1"/>
            </p:nvSpPr>
            <p:spPr bwMode="auto">
              <a:xfrm>
                <a:off x="9293225" y="1799302"/>
                <a:ext cx="612775" cy="417513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0" y="218"/>
                  </a:cxn>
                  <a:cxn ang="0">
                    <a:pos x="28" y="263"/>
                  </a:cxn>
                  <a:cxn ang="0">
                    <a:pos x="386" y="8"/>
                  </a:cxn>
                  <a:cxn ang="0">
                    <a:pos x="386" y="0"/>
                  </a:cxn>
                </a:cxnLst>
                <a:rect l="0" t="0" r="r" b="b"/>
                <a:pathLst>
                  <a:path w="386" h="263">
                    <a:moveTo>
                      <a:pt x="386" y="0"/>
                    </a:moveTo>
                    <a:lnTo>
                      <a:pt x="0" y="218"/>
                    </a:lnTo>
                    <a:lnTo>
                      <a:pt x="28" y="263"/>
                    </a:lnTo>
                    <a:lnTo>
                      <a:pt x="386" y="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7" name="Freeform 290"/>
              <p:cNvSpPr>
                <a:spLocks/>
              </p:cNvSpPr>
              <p:nvPr userDrawn="1"/>
            </p:nvSpPr>
            <p:spPr bwMode="auto">
              <a:xfrm>
                <a:off x="7737475" y="2402552"/>
                <a:ext cx="1198563" cy="955675"/>
              </a:xfrm>
              <a:custGeom>
                <a:avLst/>
                <a:gdLst/>
                <a:ahLst/>
                <a:cxnLst>
                  <a:cxn ang="0">
                    <a:pos x="690" y="0"/>
                  </a:cxn>
                  <a:cxn ang="0">
                    <a:pos x="75" y="347"/>
                  </a:cxn>
                  <a:cxn ang="0">
                    <a:pos x="0" y="602"/>
                  </a:cxn>
                  <a:cxn ang="0">
                    <a:pos x="755" y="64"/>
                  </a:cxn>
                  <a:cxn ang="0">
                    <a:pos x="690" y="0"/>
                  </a:cxn>
                </a:cxnLst>
                <a:rect l="0" t="0" r="r" b="b"/>
                <a:pathLst>
                  <a:path w="755" h="602">
                    <a:moveTo>
                      <a:pt x="690" y="0"/>
                    </a:moveTo>
                    <a:lnTo>
                      <a:pt x="75" y="347"/>
                    </a:lnTo>
                    <a:lnTo>
                      <a:pt x="0" y="602"/>
                    </a:lnTo>
                    <a:lnTo>
                      <a:pt x="755" y="64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8" name="Freeform 292"/>
              <p:cNvSpPr>
                <a:spLocks/>
              </p:cNvSpPr>
              <p:nvPr userDrawn="1"/>
            </p:nvSpPr>
            <p:spPr bwMode="auto">
              <a:xfrm>
                <a:off x="8832850" y="2145377"/>
                <a:ext cx="504825" cy="358775"/>
              </a:xfrm>
              <a:custGeom>
                <a:avLst/>
                <a:gdLst/>
                <a:ahLst/>
                <a:cxnLst>
                  <a:cxn ang="0">
                    <a:pos x="290" y="0"/>
                  </a:cxn>
                  <a:cxn ang="0">
                    <a:pos x="0" y="162"/>
                  </a:cxn>
                  <a:cxn ang="0">
                    <a:pos x="65" y="226"/>
                  </a:cxn>
                  <a:cxn ang="0">
                    <a:pos x="318" y="45"/>
                  </a:cxn>
                  <a:cxn ang="0">
                    <a:pos x="290" y="0"/>
                  </a:cxn>
                </a:cxnLst>
                <a:rect l="0" t="0" r="r" b="b"/>
                <a:pathLst>
                  <a:path w="318" h="226">
                    <a:moveTo>
                      <a:pt x="290" y="0"/>
                    </a:moveTo>
                    <a:lnTo>
                      <a:pt x="0" y="162"/>
                    </a:lnTo>
                    <a:lnTo>
                      <a:pt x="65" y="226"/>
                    </a:lnTo>
                    <a:lnTo>
                      <a:pt x="318" y="45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9" name="Freeform 294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0" name="Freeform 295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1" name="Freeform 296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2" name="Freeform 297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3" name="Freeform 298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4" name="Freeform 299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5" name="Freeform 300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6" name="Freeform 301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7" name="Freeform 302"/>
              <p:cNvSpPr>
                <a:spLocks/>
              </p:cNvSpPr>
              <p:nvPr userDrawn="1"/>
            </p:nvSpPr>
            <p:spPr bwMode="auto">
              <a:xfrm>
                <a:off x="8907463" y="1500852"/>
                <a:ext cx="998538" cy="273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03" y="172"/>
                  </a:cxn>
                  <a:cxn ang="0">
                    <a:pos x="629" y="162"/>
                  </a:cxn>
                  <a:cxn ang="0">
                    <a:pos x="629" y="148"/>
                  </a:cxn>
                  <a:cxn ang="0">
                    <a:pos x="0" y="0"/>
                  </a:cxn>
                </a:cxnLst>
                <a:rect l="0" t="0" r="r" b="b"/>
                <a:pathLst>
                  <a:path w="629" h="172">
                    <a:moveTo>
                      <a:pt x="0" y="0"/>
                    </a:moveTo>
                    <a:lnTo>
                      <a:pt x="0" y="0"/>
                    </a:lnTo>
                    <a:lnTo>
                      <a:pt x="103" y="172"/>
                    </a:lnTo>
                    <a:lnTo>
                      <a:pt x="629" y="162"/>
                    </a:lnTo>
                    <a:lnTo>
                      <a:pt x="629" y="1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18790" name="Line 6"/>
            <p:cNvSpPr>
              <a:spLocks noChangeShapeType="1"/>
            </p:cNvSpPr>
            <p:nvPr userDrawn="1"/>
          </p:nvSpPr>
          <p:spPr bwMode="auto">
            <a:xfrm flipH="1">
              <a:off x="9436893" y="1844781"/>
              <a:ext cx="469105" cy="5340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1" name="Freeform 7"/>
            <p:cNvSpPr>
              <a:spLocks/>
            </p:cNvSpPr>
            <p:nvPr userDrawn="1"/>
          </p:nvSpPr>
          <p:spPr bwMode="auto">
            <a:xfrm>
              <a:off x="6707187" y="1517650"/>
              <a:ext cx="3189288" cy="3371850"/>
            </a:xfrm>
            <a:custGeom>
              <a:avLst/>
              <a:gdLst>
                <a:gd name="connsiteX0" fmla="*/ 0 w 10000"/>
                <a:gd name="connsiteY0" fmla="*/ 10000 h 10000"/>
                <a:gd name="connsiteX1" fmla="*/ 683 w 10000"/>
                <a:gd name="connsiteY1" fmla="*/ 5766 h 10000"/>
                <a:gd name="connsiteX2" fmla="*/ 4440 w 10000"/>
                <a:gd name="connsiteY2" fmla="*/ 0 h 10000"/>
                <a:gd name="connsiteX3" fmla="*/ 10000 w 10000"/>
                <a:gd name="connsiteY3" fmla="*/ 6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228" y="8589"/>
                    <a:pt x="455" y="7177"/>
                    <a:pt x="683" y="5766"/>
                  </a:cubicBezTo>
                  <a:lnTo>
                    <a:pt x="4440" y="0"/>
                  </a:lnTo>
                  <a:lnTo>
                    <a:pt x="10000" y="69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2" name="Freeform 8"/>
            <p:cNvSpPr>
              <a:spLocks/>
            </p:cNvSpPr>
            <p:nvPr userDrawn="1"/>
          </p:nvSpPr>
          <p:spPr bwMode="auto">
            <a:xfrm>
              <a:off x="8123237" y="1517649"/>
              <a:ext cx="1314476" cy="1950064"/>
            </a:xfrm>
            <a:custGeom>
              <a:avLst/>
              <a:gdLst>
                <a:gd name="connsiteX0" fmla="*/ 3807 w 10000"/>
                <a:gd name="connsiteY0" fmla="*/ 9977 h 9977"/>
                <a:gd name="connsiteX1" fmla="*/ 10000 w 10000"/>
                <a:gd name="connsiteY1" fmla="*/ 5214 h 9977"/>
                <a:gd name="connsiteX2" fmla="*/ 0 w 10000"/>
                <a:gd name="connsiteY2" fmla="*/ 0 h 9977"/>
                <a:gd name="connsiteX0" fmla="*/ 3807 w 10000"/>
                <a:gd name="connsiteY0" fmla="*/ 10000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309 w 10000"/>
                <a:gd name="connsiteY0" fmla="*/ 9348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677 w 10000"/>
                <a:gd name="connsiteY0" fmla="*/ 10753 h 10753"/>
                <a:gd name="connsiteX1" fmla="*/ 10000 w 10000"/>
                <a:gd name="connsiteY1" fmla="*/ 5226 h 10753"/>
                <a:gd name="connsiteX2" fmla="*/ 0 w 10000"/>
                <a:gd name="connsiteY2" fmla="*/ 0 h 10753"/>
                <a:gd name="connsiteX0" fmla="*/ 2677 w 10602"/>
                <a:gd name="connsiteY0" fmla="*/ 10753 h 10753"/>
                <a:gd name="connsiteX1" fmla="*/ 10602 w 10602"/>
                <a:gd name="connsiteY1" fmla="*/ 4781 h 10753"/>
                <a:gd name="connsiteX2" fmla="*/ 0 w 10602"/>
                <a:gd name="connsiteY2" fmla="*/ 0 h 1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2" h="10753">
                  <a:moveTo>
                    <a:pt x="2677" y="10753"/>
                  </a:moveTo>
                  <a:lnTo>
                    <a:pt x="10602" y="4781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3" name="Line 9"/>
            <p:cNvSpPr>
              <a:spLocks noChangeShapeType="1"/>
            </p:cNvSpPr>
            <p:nvPr userDrawn="1"/>
          </p:nvSpPr>
          <p:spPr bwMode="auto">
            <a:xfrm>
              <a:off x="6958012" y="3476625"/>
              <a:ext cx="2193925" cy="18557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4" name="Freeform 10"/>
            <p:cNvSpPr>
              <a:spLocks/>
            </p:cNvSpPr>
            <p:nvPr userDrawn="1"/>
          </p:nvSpPr>
          <p:spPr bwMode="auto">
            <a:xfrm>
              <a:off x="979755" y="2067452"/>
              <a:ext cx="8463254" cy="3291094"/>
            </a:xfrm>
            <a:custGeom>
              <a:avLst/>
              <a:gdLst>
                <a:gd name="connsiteX0" fmla="*/ 467 w 10000"/>
                <a:gd name="connsiteY0" fmla="*/ 0 h 9881"/>
                <a:gd name="connsiteX1" fmla="*/ 2027 w 10000"/>
                <a:gd name="connsiteY1" fmla="*/ 3291 h 9881"/>
                <a:gd name="connsiteX2" fmla="*/ 3508 w 10000"/>
                <a:gd name="connsiteY2" fmla="*/ 1076 h 9881"/>
                <a:gd name="connsiteX3" fmla="*/ 7135 w 10000"/>
                <a:gd name="connsiteY3" fmla="*/ 4066 h 9881"/>
                <a:gd name="connsiteX4" fmla="*/ 10000 w 10000"/>
                <a:gd name="connsiteY4" fmla="*/ 1130 h 9881"/>
                <a:gd name="connsiteX5" fmla="*/ 9749 w 10000"/>
                <a:gd name="connsiteY5" fmla="*/ 9453 h 9881"/>
                <a:gd name="connsiteX6" fmla="*/ 8972 w 10000"/>
                <a:gd name="connsiteY6" fmla="*/ 3628 h 9881"/>
                <a:gd name="connsiteX7" fmla="*/ 6836 w 10000"/>
                <a:gd name="connsiteY7" fmla="*/ 8168 h 9881"/>
                <a:gd name="connsiteX8" fmla="*/ 3508 w 10000"/>
                <a:gd name="connsiteY8" fmla="*/ 1076 h 9881"/>
                <a:gd name="connsiteX9" fmla="*/ 5359 w 10000"/>
                <a:gd name="connsiteY9" fmla="*/ 9881 h 9881"/>
                <a:gd name="connsiteX10" fmla="*/ 5359 w 10000"/>
                <a:gd name="connsiteY10" fmla="*/ 9881 h 9881"/>
                <a:gd name="connsiteX11" fmla="*/ 2030 w 10000"/>
                <a:gd name="connsiteY11" fmla="*/ 3255 h 9881"/>
                <a:gd name="connsiteX12" fmla="*/ 0 w 10000"/>
                <a:gd name="connsiteY12" fmla="*/ 9271 h 9881"/>
                <a:gd name="connsiteX13" fmla="*/ 3508 w 10000"/>
                <a:gd name="connsiteY13" fmla="*/ 1076 h 9881"/>
                <a:gd name="connsiteX0" fmla="*/ 467 w 10000"/>
                <a:gd name="connsiteY0" fmla="*/ 0 h 10000"/>
                <a:gd name="connsiteX1" fmla="*/ 2027 w 10000"/>
                <a:gd name="connsiteY1" fmla="*/ 3331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2 w 10000"/>
                <a:gd name="connsiteY11" fmla="*/ 3221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44 w 10000"/>
                <a:gd name="connsiteY11" fmla="*/ 3274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1 w 9994"/>
                <a:gd name="connsiteY0" fmla="*/ 0 h 10000"/>
                <a:gd name="connsiteX1" fmla="*/ 2039 w 9994"/>
                <a:gd name="connsiteY1" fmla="*/ 3257 h 10000"/>
                <a:gd name="connsiteX2" fmla="*/ 3502 w 9994"/>
                <a:gd name="connsiteY2" fmla="*/ 1089 h 10000"/>
                <a:gd name="connsiteX3" fmla="*/ 7129 w 9994"/>
                <a:gd name="connsiteY3" fmla="*/ 4115 h 10000"/>
                <a:gd name="connsiteX4" fmla="*/ 9994 w 9994"/>
                <a:gd name="connsiteY4" fmla="*/ 1144 h 10000"/>
                <a:gd name="connsiteX5" fmla="*/ 9743 w 9994"/>
                <a:gd name="connsiteY5" fmla="*/ 9567 h 10000"/>
                <a:gd name="connsiteX6" fmla="*/ 8966 w 9994"/>
                <a:gd name="connsiteY6" fmla="*/ 3672 h 10000"/>
                <a:gd name="connsiteX7" fmla="*/ 6830 w 9994"/>
                <a:gd name="connsiteY7" fmla="*/ 8266 h 10000"/>
                <a:gd name="connsiteX8" fmla="*/ 3502 w 9994"/>
                <a:gd name="connsiteY8" fmla="*/ 1089 h 10000"/>
                <a:gd name="connsiteX9" fmla="*/ 5353 w 9994"/>
                <a:gd name="connsiteY9" fmla="*/ 10000 h 10000"/>
                <a:gd name="connsiteX10" fmla="*/ 5353 w 9994"/>
                <a:gd name="connsiteY10" fmla="*/ 10000 h 10000"/>
                <a:gd name="connsiteX11" fmla="*/ 2038 w 9994"/>
                <a:gd name="connsiteY11" fmla="*/ 3274 h 10000"/>
                <a:gd name="connsiteX12" fmla="*/ 0 w 9994"/>
                <a:gd name="connsiteY12" fmla="*/ 9312 h 10000"/>
                <a:gd name="connsiteX13" fmla="*/ 3502 w 9994"/>
                <a:gd name="connsiteY13" fmla="*/ 1089 h 10000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9 w 10000"/>
                <a:gd name="connsiteY11" fmla="*/ 3291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43 w 10000"/>
                <a:gd name="connsiteY7" fmla="*/ 823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280"/>
                <a:gd name="connsiteX1" fmla="*/ 2036 w 10000"/>
                <a:gd name="connsiteY1" fmla="*/ 3258 h 10280"/>
                <a:gd name="connsiteX2" fmla="*/ 3504 w 10000"/>
                <a:gd name="connsiteY2" fmla="*/ 1106 h 10280"/>
                <a:gd name="connsiteX3" fmla="*/ 7133 w 10000"/>
                <a:gd name="connsiteY3" fmla="*/ 4132 h 10280"/>
                <a:gd name="connsiteX4" fmla="*/ 10000 w 10000"/>
                <a:gd name="connsiteY4" fmla="*/ 1161 h 10280"/>
                <a:gd name="connsiteX5" fmla="*/ 9749 w 10000"/>
                <a:gd name="connsiteY5" fmla="*/ 9584 h 10280"/>
                <a:gd name="connsiteX6" fmla="*/ 8971 w 10000"/>
                <a:gd name="connsiteY6" fmla="*/ 3689 h 10280"/>
                <a:gd name="connsiteX7" fmla="*/ 6838 w 10000"/>
                <a:gd name="connsiteY7" fmla="*/ 8194 h 10280"/>
                <a:gd name="connsiteX8" fmla="*/ 3504 w 10000"/>
                <a:gd name="connsiteY8" fmla="*/ 1106 h 10280"/>
                <a:gd name="connsiteX9" fmla="*/ 5356 w 10000"/>
                <a:gd name="connsiteY9" fmla="*/ 10017 h 10280"/>
                <a:gd name="connsiteX10" fmla="*/ 5431 w 10000"/>
                <a:gd name="connsiteY10" fmla="*/ 10280 h 10280"/>
                <a:gd name="connsiteX11" fmla="*/ 2032 w 10000"/>
                <a:gd name="connsiteY11" fmla="*/ 3324 h 10280"/>
                <a:gd name="connsiteX12" fmla="*/ 0 w 10000"/>
                <a:gd name="connsiteY12" fmla="*/ 9329 h 10280"/>
                <a:gd name="connsiteX13" fmla="*/ 3504 w 10000"/>
                <a:gd name="connsiteY13" fmla="*/ 1106 h 10280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9584"/>
                <a:gd name="connsiteX1" fmla="*/ 2036 w 10000"/>
                <a:gd name="connsiteY1" fmla="*/ 3258 h 9584"/>
                <a:gd name="connsiteX2" fmla="*/ 3504 w 10000"/>
                <a:gd name="connsiteY2" fmla="*/ 1106 h 9584"/>
                <a:gd name="connsiteX3" fmla="*/ 7133 w 10000"/>
                <a:gd name="connsiteY3" fmla="*/ 4132 h 9584"/>
                <a:gd name="connsiteX4" fmla="*/ 10000 w 10000"/>
                <a:gd name="connsiteY4" fmla="*/ 1161 h 9584"/>
                <a:gd name="connsiteX5" fmla="*/ 9749 w 10000"/>
                <a:gd name="connsiteY5" fmla="*/ 9584 h 9584"/>
                <a:gd name="connsiteX6" fmla="*/ 8971 w 10000"/>
                <a:gd name="connsiteY6" fmla="*/ 3689 h 9584"/>
                <a:gd name="connsiteX7" fmla="*/ 6838 w 10000"/>
                <a:gd name="connsiteY7" fmla="*/ 8194 h 9584"/>
                <a:gd name="connsiteX8" fmla="*/ 3504 w 10000"/>
                <a:gd name="connsiteY8" fmla="*/ 1106 h 9584"/>
                <a:gd name="connsiteX9" fmla="*/ 5297 w 10000"/>
                <a:gd name="connsiteY9" fmla="*/ 9538 h 9584"/>
                <a:gd name="connsiteX10" fmla="*/ 2032 w 10000"/>
                <a:gd name="connsiteY10" fmla="*/ 3324 h 9584"/>
                <a:gd name="connsiteX11" fmla="*/ 0 w 10000"/>
                <a:gd name="connsiteY11" fmla="*/ 9329 h 9584"/>
                <a:gd name="connsiteX12" fmla="*/ 3504 w 10000"/>
                <a:gd name="connsiteY12" fmla="*/ 1106 h 9584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10 w 10000"/>
                <a:gd name="connsiteY12" fmla="*/ 114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97 w 10000"/>
                <a:gd name="connsiteY6" fmla="*/ 3793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68 w 10000"/>
                <a:gd name="connsiteY6" fmla="*/ 38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9952"/>
                <a:gd name="connsiteX1" fmla="*/ 2036 w 10000"/>
                <a:gd name="connsiteY1" fmla="*/ 3399 h 9952"/>
                <a:gd name="connsiteX2" fmla="*/ 3504 w 10000"/>
                <a:gd name="connsiteY2" fmla="*/ 1154 h 9952"/>
                <a:gd name="connsiteX3" fmla="*/ 7133 w 10000"/>
                <a:gd name="connsiteY3" fmla="*/ 4311 h 9952"/>
                <a:gd name="connsiteX4" fmla="*/ 10000 w 10000"/>
                <a:gd name="connsiteY4" fmla="*/ 1211 h 9952"/>
                <a:gd name="connsiteX5" fmla="*/ 9786 w 10000"/>
                <a:gd name="connsiteY5" fmla="*/ 9909 h 9952"/>
                <a:gd name="connsiteX6" fmla="*/ 8915 w 10000"/>
                <a:gd name="connsiteY6" fmla="*/ 4284 h 9952"/>
                <a:gd name="connsiteX7" fmla="*/ 6838 w 10000"/>
                <a:gd name="connsiteY7" fmla="*/ 8550 h 9952"/>
                <a:gd name="connsiteX8" fmla="*/ 3525 w 10000"/>
                <a:gd name="connsiteY8" fmla="*/ 1183 h 9952"/>
                <a:gd name="connsiteX9" fmla="*/ 5297 w 10000"/>
                <a:gd name="connsiteY9" fmla="*/ 9952 h 9952"/>
                <a:gd name="connsiteX10" fmla="*/ 2032 w 10000"/>
                <a:gd name="connsiteY10" fmla="*/ 3468 h 9952"/>
                <a:gd name="connsiteX11" fmla="*/ 0 w 10000"/>
                <a:gd name="connsiteY11" fmla="*/ 9734 h 9952"/>
                <a:gd name="connsiteX12" fmla="*/ 3504 w 10000"/>
                <a:gd name="connsiteY12" fmla="*/ 1151 h 9952"/>
                <a:gd name="connsiteX0" fmla="*/ 487 w 10103"/>
                <a:gd name="connsiteY0" fmla="*/ 0 h 10000"/>
                <a:gd name="connsiteX1" fmla="*/ 2036 w 10103"/>
                <a:gd name="connsiteY1" fmla="*/ 3415 h 10000"/>
                <a:gd name="connsiteX2" fmla="*/ 3504 w 10103"/>
                <a:gd name="connsiteY2" fmla="*/ 1160 h 10000"/>
                <a:gd name="connsiteX3" fmla="*/ 7133 w 10103"/>
                <a:gd name="connsiteY3" fmla="*/ 4332 h 10000"/>
                <a:gd name="connsiteX4" fmla="*/ 10103 w 10103"/>
                <a:gd name="connsiteY4" fmla="*/ 970 h 10000"/>
                <a:gd name="connsiteX5" fmla="*/ 9786 w 10103"/>
                <a:gd name="connsiteY5" fmla="*/ 9957 h 10000"/>
                <a:gd name="connsiteX6" fmla="*/ 8915 w 10103"/>
                <a:gd name="connsiteY6" fmla="*/ 4305 h 10000"/>
                <a:gd name="connsiteX7" fmla="*/ 6838 w 10103"/>
                <a:gd name="connsiteY7" fmla="*/ 8591 h 10000"/>
                <a:gd name="connsiteX8" fmla="*/ 3525 w 10103"/>
                <a:gd name="connsiteY8" fmla="*/ 1189 h 10000"/>
                <a:gd name="connsiteX9" fmla="*/ 5297 w 10103"/>
                <a:gd name="connsiteY9" fmla="*/ 10000 h 10000"/>
                <a:gd name="connsiteX10" fmla="*/ 2032 w 10103"/>
                <a:gd name="connsiteY10" fmla="*/ 3485 h 10000"/>
                <a:gd name="connsiteX11" fmla="*/ 0 w 10103"/>
                <a:gd name="connsiteY11" fmla="*/ 9781 h 10000"/>
                <a:gd name="connsiteX12" fmla="*/ 3504 w 10103"/>
                <a:gd name="connsiteY12" fmla="*/ 1157 h 10000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03" h="10072">
                  <a:moveTo>
                    <a:pt x="487" y="0"/>
                  </a:moveTo>
                  <a:lnTo>
                    <a:pt x="2036" y="3415"/>
                  </a:lnTo>
                  <a:lnTo>
                    <a:pt x="3504" y="1160"/>
                  </a:lnTo>
                  <a:lnTo>
                    <a:pt x="7133" y="4332"/>
                  </a:lnTo>
                  <a:lnTo>
                    <a:pt x="10103" y="970"/>
                  </a:lnTo>
                  <a:cubicBezTo>
                    <a:pt x="10019" y="3914"/>
                    <a:pt x="9884" y="7128"/>
                    <a:pt x="9800" y="10072"/>
                  </a:cubicBezTo>
                  <a:cubicBezTo>
                    <a:pt x="9521" y="8106"/>
                    <a:pt x="8989" y="4756"/>
                    <a:pt x="8915" y="4305"/>
                  </a:cubicBezTo>
                  <a:lnTo>
                    <a:pt x="6838" y="8591"/>
                  </a:lnTo>
                  <a:lnTo>
                    <a:pt x="3525" y="1189"/>
                  </a:lnTo>
                  <a:cubicBezTo>
                    <a:pt x="3636" y="1697"/>
                    <a:pt x="5175" y="9512"/>
                    <a:pt x="5297" y="10000"/>
                  </a:cubicBezTo>
                  <a:cubicBezTo>
                    <a:pt x="5259" y="9913"/>
                    <a:pt x="2743" y="4942"/>
                    <a:pt x="2032" y="3485"/>
                  </a:cubicBezTo>
                  <a:lnTo>
                    <a:pt x="0" y="9781"/>
                  </a:lnTo>
                  <a:lnTo>
                    <a:pt x="3504" y="115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5" name="Freeform 11"/>
            <p:cNvSpPr>
              <a:spLocks/>
            </p:cNvSpPr>
            <p:nvPr userDrawn="1"/>
          </p:nvSpPr>
          <p:spPr bwMode="auto">
            <a:xfrm>
              <a:off x="1374775" y="2047876"/>
              <a:ext cx="7793037" cy="3284538"/>
            </a:xfrm>
            <a:custGeom>
              <a:avLst/>
              <a:gdLst>
                <a:gd name="connsiteX0" fmla="*/ 0 w 10000"/>
                <a:gd name="connsiteY0" fmla="*/ 0 h 10000"/>
                <a:gd name="connsiteX1" fmla="*/ 1942 w 10000"/>
                <a:gd name="connsiteY1" fmla="*/ 8391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087 w 10000"/>
                <a:gd name="connsiteY5" fmla="*/ 3984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81 w 10000"/>
                <a:gd name="connsiteY5" fmla="*/ 3872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32 w 10000"/>
                <a:gd name="connsiteY5" fmla="*/ 39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0 w 10000"/>
                <a:gd name="connsiteY5" fmla="*/ 43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7 w 10000"/>
                <a:gd name="connsiteY5" fmla="*/ 43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82 w 10000"/>
                <a:gd name="connsiteY5" fmla="*/ 4248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03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42 w 10000"/>
                <a:gd name="connsiteY1" fmla="*/ 8411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51 w 10000"/>
                <a:gd name="connsiteY1" fmla="*/ 8400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6 w 10000"/>
                <a:gd name="connsiteY1" fmla="*/ 840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35 w 10000"/>
                <a:gd name="connsiteY1" fmla="*/ 836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9 w 10000"/>
                <a:gd name="connsiteY1" fmla="*/ 8327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929" y="8327"/>
                  </a:lnTo>
                  <a:lnTo>
                    <a:pt x="3266" y="1183"/>
                  </a:lnTo>
                  <a:lnTo>
                    <a:pt x="5550" y="6643"/>
                  </a:lnTo>
                  <a:cubicBezTo>
                    <a:pt x="5670" y="5614"/>
                    <a:pt x="5775" y="5035"/>
                    <a:pt x="5895" y="4006"/>
                  </a:cubicBezTo>
                  <a:lnTo>
                    <a:pt x="8195" y="3986"/>
                  </a:lnTo>
                  <a:lnTo>
                    <a:pt x="9069" y="4348"/>
                  </a:lnTo>
                  <a:lnTo>
                    <a:pt x="5535" y="6646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6" name="Line 12"/>
            <p:cNvSpPr>
              <a:spLocks noChangeShapeType="1"/>
            </p:cNvSpPr>
            <p:nvPr userDrawn="1"/>
          </p:nvSpPr>
          <p:spPr bwMode="auto">
            <a:xfrm flipH="1" flipV="1">
              <a:off x="5965824" y="3363913"/>
              <a:ext cx="739775" cy="149860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7" name="Line 13"/>
            <p:cNvSpPr>
              <a:spLocks noChangeShapeType="1"/>
            </p:cNvSpPr>
            <p:nvPr userDrawn="1"/>
          </p:nvSpPr>
          <p:spPr bwMode="auto">
            <a:xfrm flipH="1" flipV="1">
              <a:off x="2873375" y="4785677"/>
              <a:ext cx="2534444" cy="53022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8" name="Freeform 14"/>
            <p:cNvSpPr>
              <a:spLocks/>
            </p:cNvSpPr>
            <p:nvPr userDrawn="1"/>
          </p:nvSpPr>
          <p:spPr bwMode="auto">
            <a:xfrm>
              <a:off x="9442445" y="2384680"/>
              <a:ext cx="458797" cy="774168"/>
            </a:xfrm>
            <a:custGeom>
              <a:avLst/>
              <a:gdLst>
                <a:gd name="connsiteX0" fmla="*/ 8512 w 8512"/>
                <a:gd name="connsiteY0" fmla="*/ 10921 h 10921"/>
                <a:gd name="connsiteX1" fmla="*/ 0 w 8512"/>
                <a:gd name="connsiteY1" fmla="*/ 0 h 10921"/>
                <a:gd name="connsiteX2" fmla="*/ 8512 w 8512"/>
                <a:gd name="connsiteY2" fmla="*/ 2461 h 10921"/>
                <a:gd name="connsiteX0" fmla="*/ 9948 w 10000"/>
                <a:gd name="connsiteY0" fmla="*/ 7966 h 7966"/>
                <a:gd name="connsiteX1" fmla="*/ 0 w 10000"/>
                <a:gd name="connsiteY1" fmla="*/ 0 h 7966"/>
                <a:gd name="connsiteX2" fmla="*/ 10000 w 10000"/>
                <a:gd name="connsiteY2" fmla="*/ 2253 h 7966"/>
                <a:gd name="connsiteX0" fmla="*/ 10105 w 10105"/>
                <a:gd name="connsiteY0" fmla="*/ 10155 h 10155"/>
                <a:gd name="connsiteX1" fmla="*/ 0 w 10105"/>
                <a:gd name="connsiteY1" fmla="*/ 0 h 10155"/>
                <a:gd name="connsiteX2" fmla="*/ 10000 w 10105"/>
                <a:gd name="connsiteY2" fmla="*/ 2828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5" h="10155">
                  <a:moveTo>
                    <a:pt x="10105" y="10155"/>
                  </a:moveTo>
                  <a:lnTo>
                    <a:pt x="0" y="0"/>
                  </a:lnTo>
                  <a:lnTo>
                    <a:pt x="10000" y="2828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9" name="Line 15"/>
            <p:cNvSpPr>
              <a:spLocks noChangeShapeType="1"/>
            </p:cNvSpPr>
            <p:nvPr userDrawn="1"/>
          </p:nvSpPr>
          <p:spPr bwMode="auto">
            <a:xfrm flipV="1">
              <a:off x="9151937" y="4446588"/>
              <a:ext cx="744538" cy="90805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0" name="Line 16"/>
            <p:cNvSpPr>
              <a:spLocks noChangeShapeType="1"/>
            </p:cNvSpPr>
            <p:nvPr userDrawn="1"/>
          </p:nvSpPr>
          <p:spPr bwMode="auto">
            <a:xfrm flipH="1" flipV="1">
              <a:off x="8453438" y="3474243"/>
              <a:ext cx="1452562" cy="2643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1" name="Line 17"/>
            <p:cNvSpPr>
              <a:spLocks noChangeShapeType="1"/>
            </p:cNvSpPr>
            <p:nvPr userDrawn="1"/>
          </p:nvSpPr>
          <p:spPr bwMode="auto">
            <a:xfrm flipV="1">
              <a:off x="6705600" y="4073524"/>
              <a:ext cx="3190875" cy="79613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2" name="Freeform 18"/>
            <p:cNvSpPr>
              <a:spLocks/>
            </p:cNvSpPr>
            <p:nvPr userDrawn="1"/>
          </p:nvSpPr>
          <p:spPr bwMode="auto">
            <a:xfrm>
              <a:off x="347662" y="3211751"/>
              <a:ext cx="5618163" cy="1596787"/>
            </a:xfrm>
            <a:custGeom>
              <a:avLst/>
              <a:gdLst>
                <a:gd name="connsiteX0" fmla="*/ 10000 w 10000"/>
                <a:gd name="connsiteY0" fmla="*/ 563 h 5851"/>
                <a:gd name="connsiteX1" fmla="*/ 4496 w 10000"/>
                <a:gd name="connsiteY1" fmla="*/ 5851 h 5851"/>
                <a:gd name="connsiteX2" fmla="*/ 4134 w 10000"/>
                <a:gd name="connsiteY2" fmla="*/ 0 h 5851"/>
                <a:gd name="connsiteX3" fmla="*/ 0 w 10000"/>
                <a:gd name="connsiteY3" fmla="*/ 3771 h 5851"/>
                <a:gd name="connsiteX0" fmla="*/ 10000 w 10000"/>
                <a:gd name="connsiteY0" fmla="*/ 951 h 9989"/>
                <a:gd name="connsiteX1" fmla="*/ 4496 w 10000"/>
                <a:gd name="connsiteY1" fmla="*/ 9989 h 9989"/>
                <a:gd name="connsiteX2" fmla="*/ 4162 w 10000"/>
                <a:gd name="connsiteY2" fmla="*/ 0 h 9989"/>
                <a:gd name="connsiteX3" fmla="*/ 0 w 10000"/>
                <a:gd name="connsiteY3" fmla="*/ 6434 h 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9989">
                  <a:moveTo>
                    <a:pt x="10000" y="951"/>
                  </a:moveTo>
                  <a:lnTo>
                    <a:pt x="4496" y="9989"/>
                  </a:lnTo>
                  <a:cubicBezTo>
                    <a:pt x="4375" y="6656"/>
                    <a:pt x="4283" y="3333"/>
                    <a:pt x="4162" y="0"/>
                  </a:cubicBezTo>
                  <a:lnTo>
                    <a:pt x="0" y="643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3" name="Oval 19"/>
            <p:cNvSpPr>
              <a:spLocks noChangeArrowheads="1"/>
            </p:cNvSpPr>
            <p:nvPr userDrawn="1"/>
          </p:nvSpPr>
          <p:spPr bwMode="auto">
            <a:xfrm>
              <a:off x="6866734" y="3409950"/>
              <a:ext cx="133200" cy="1333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4" name="Oval 20"/>
            <p:cNvSpPr>
              <a:spLocks noChangeArrowheads="1"/>
            </p:cNvSpPr>
            <p:nvPr userDrawn="1"/>
          </p:nvSpPr>
          <p:spPr bwMode="auto">
            <a:xfrm>
              <a:off x="8075612" y="1470025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5" name="Oval 21"/>
            <p:cNvSpPr>
              <a:spLocks noChangeArrowheads="1"/>
            </p:cNvSpPr>
            <p:nvPr userDrawn="1"/>
          </p:nvSpPr>
          <p:spPr bwMode="auto">
            <a:xfrm>
              <a:off x="6656387" y="4826002"/>
              <a:ext cx="98425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6" name="Oval 22"/>
            <p:cNvSpPr>
              <a:spLocks noChangeArrowheads="1"/>
            </p:cNvSpPr>
            <p:nvPr userDrawn="1"/>
          </p:nvSpPr>
          <p:spPr bwMode="auto">
            <a:xfrm>
              <a:off x="9394034" y="2331543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7" name="Freeform 23"/>
            <p:cNvSpPr>
              <a:spLocks/>
            </p:cNvSpPr>
            <p:nvPr userDrawn="1"/>
          </p:nvSpPr>
          <p:spPr bwMode="auto">
            <a:xfrm>
              <a:off x="5338724" y="5262629"/>
              <a:ext cx="150813" cy="1512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29" y="3"/>
                </a:cxn>
                <a:cxn ang="0">
                  <a:pos x="44" y="19"/>
                </a:cxn>
                <a:cxn ang="0">
                  <a:pos x="19" y="44"/>
                </a:cxn>
                <a:cxn ang="0">
                  <a:pos x="4" y="28"/>
                </a:cxn>
              </a:cxnLst>
              <a:rect l="0" t="0" r="r" b="b"/>
              <a:pathLst>
                <a:path w="48" h="47">
                  <a:moveTo>
                    <a:pt x="4" y="28"/>
                  </a:moveTo>
                  <a:cubicBezTo>
                    <a:pt x="0" y="13"/>
                    <a:pt x="14" y="0"/>
                    <a:pt x="29" y="3"/>
                  </a:cubicBezTo>
                  <a:cubicBezTo>
                    <a:pt x="36" y="5"/>
                    <a:pt x="43" y="11"/>
                    <a:pt x="44" y="19"/>
                  </a:cubicBezTo>
                  <a:cubicBezTo>
                    <a:pt x="48" y="34"/>
                    <a:pt x="34" y="47"/>
                    <a:pt x="19" y="44"/>
                  </a:cubicBezTo>
                  <a:cubicBezTo>
                    <a:pt x="12" y="42"/>
                    <a:pt x="5" y="36"/>
                    <a:pt x="4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8" name="Freeform 24"/>
            <p:cNvSpPr>
              <a:spLocks/>
            </p:cNvSpPr>
            <p:nvPr userDrawn="1"/>
          </p:nvSpPr>
          <p:spPr bwMode="auto">
            <a:xfrm>
              <a:off x="1304925" y="2009775"/>
              <a:ext cx="112713" cy="115888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22" y="3"/>
                </a:cxn>
                <a:cxn ang="0">
                  <a:pos x="33" y="14"/>
                </a:cxn>
                <a:cxn ang="0">
                  <a:pos x="13" y="33"/>
                </a:cxn>
                <a:cxn ang="0">
                  <a:pos x="3" y="23"/>
                </a:cxn>
              </a:cxnLst>
              <a:rect l="0" t="0" r="r" b="b"/>
              <a:pathLst>
                <a:path w="36" h="37">
                  <a:moveTo>
                    <a:pt x="3" y="23"/>
                  </a:moveTo>
                  <a:cubicBezTo>
                    <a:pt x="0" y="11"/>
                    <a:pt x="10" y="0"/>
                    <a:pt x="22" y="3"/>
                  </a:cubicBezTo>
                  <a:cubicBezTo>
                    <a:pt x="27" y="5"/>
                    <a:pt x="31" y="9"/>
                    <a:pt x="33" y="14"/>
                  </a:cubicBezTo>
                  <a:cubicBezTo>
                    <a:pt x="36" y="26"/>
                    <a:pt x="25" y="37"/>
                    <a:pt x="13" y="33"/>
                  </a:cubicBezTo>
                  <a:cubicBezTo>
                    <a:pt x="8" y="32"/>
                    <a:pt x="4" y="28"/>
                    <a:pt x="3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9" name="Oval 25"/>
            <p:cNvSpPr>
              <a:spLocks noChangeArrowheads="1"/>
            </p:cNvSpPr>
            <p:nvPr userDrawn="1"/>
          </p:nvSpPr>
          <p:spPr bwMode="auto">
            <a:xfrm>
              <a:off x="2622550" y="3143250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0" name="Freeform 26"/>
            <p:cNvSpPr>
              <a:spLocks/>
            </p:cNvSpPr>
            <p:nvPr userDrawn="1"/>
          </p:nvSpPr>
          <p:spPr bwMode="auto">
            <a:xfrm>
              <a:off x="928686" y="5207795"/>
              <a:ext cx="115200" cy="115200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19" y="1"/>
                </a:cxn>
                <a:cxn ang="0">
                  <a:pos x="32" y="14"/>
                </a:cxn>
                <a:cxn ang="0">
                  <a:pos x="14" y="31"/>
                </a:cxn>
                <a:cxn ang="0">
                  <a:pos x="2" y="19"/>
                </a:cxn>
              </a:cxnLst>
              <a:rect l="0" t="0" r="r" b="b"/>
              <a:pathLst>
                <a:path w="34" h="33">
                  <a:moveTo>
                    <a:pt x="2" y="19"/>
                  </a:moveTo>
                  <a:cubicBezTo>
                    <a:pt x="0" y="8"/>
                    <a:pt x="9" y="0"/>
                    <a:pt x="19" y="1"/>
                  </a:cubicBezTo>
                  <a:cubicBezTo>
                    <a:pt x="26" y="2"/>
                    <a:pt x="31" y="7"/>
                    <a:pt x="32" y="14"/>
                  </a:cubicBezTo>
                  <a:cubicBezTo>
                    <a:pt x="34" y="24"/>
                    <a:pt x="25" y="33"/>
                    <a:pt x="14" y="31"/>
                  </a:cubicBezTo>
                  <a:cubicBezTo>
                    <a:pt x="8" y="30"/>
                    <a:pt x="3" y="25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1" name="Oval 27"/>
            <p:cNvSpPr>
              <a:spLocks noChangeArrowheads="1"/>
            </p:cNvSpPr>
            <p:nvPr userDrawn="1"/>
          </p:nvSpPr>
          <p:spPr bwMode="auto">
            <a:xfrm>
              <a:off x="306387" y="4192588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2" name="Oval 28"/>
            <p:cNvSpPr>
              <a:spLocks noChangeArrowheads="1"/>
            </p:cNvSpPr>
            <p:nvPr userDrawn="1"/>
          </p:nvSpPr>
          <p:spPr bwMode="auto">
            <a:xfrm>
              <a:off x="8418190" y="3438880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3" name="Oval 29"/>
            <p:cNvSpPr>
              <a:spLocks noChangeArrowheads="1"/>
            </p:cNvSpPr>
            <p:nvPr userDrawn="1"/>
          </p:nvSpPr>
          <p:spPr bwMode="auto">
            <a:xfrm>
              <a:off x="5916612" y="3313113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4" name="Oval 30"/>
            <p:cNvSpPr>
              <a:spLocks noChangeArrowheads="1"/>
            </p:cNvSpPr>
            <p:nvPr userDrawn="1"/>
          </p:nvSpPr>
          <p:spPr bwMode="auto">
            <a:xfrm>
              <a:off x="5650757" y="4177208"/>
              <a:ext cx="97200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5" name="Oval 31"/>
            <p:cNvSpPr>
              <a:spLocks noChangeArrowheads="1"/>
            </p:cNvSpPr>
            <p:nvPr userDrawn="1"/>
          </p:nvSpPr>
          <p:spPr bwMode="auto">
            <a:xfrm>
              <a:off x="3881437" y="2411413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6" name="Oval 32"/>
            <p:cNvSpPr>
              <a:spLocks noChangeArrowheads="1"/>
            </p:cNvSpPr>
            <p:nvPr userDrawn="1"/>
          </p:nvSpPr>
          <p:spPr bwMode="auto">
            <a:xfrm>
              <a:off x="9106692" y="5260976"/>
              <a:ext cx="128588" cy="1285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7" name="Oval 33"/>
            <p:cNvSpPr>
              <a:spLocks noChangeArrowheads="1"/>
            </p:cNvSpPr>
            <p:nvPr userDrawn="1"/>
          </p:nvSpPr>
          <p:spPr bwMode="auto">
            <a:xfrm>
              <a:off x="2843211" y="4761708"/>
              <a:ext cx="68400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8" name="Line 34"/>
            <p:cNvSpPr>
              <a:spLocks noChangeShapeType="1"/>
            </p:cNvSpPr>
            <p:nvPr userDrawn="1"/>
          </p:nvSpPr>
          <p:spPr bwMode="auto">
            <a:xfrm flipV="1">
              <a:off x="976313" y="4783930"/>
              <a:ext cx="1895475" cy="4548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9" name="Line 35"/>
            <p:cNvSpPr>
              <a:spLocks noChangeShapeType="1"/>
            </p:cNvSpPr>
            <p:nvPr userDrawn="1"/>
          </p:nvSpPr>
          <p:spPr bwMode="auto">
            <a:xfrm>
              <a:off x="4835525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0" name="Line 36"/>
            <p:cNvSpPr>
              <a:spLocks noChangeShapeType="1"/>
            </p:cNvSpPr>
            <p:nvPr userDrawn="1"/>
          </p:nvSpPr>
          <p:spPr bwMode="auto">
            <a:xfrm>
              <a:off x="339248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1" name="Freeform 37"/>
            <p:cNvSpPr>
              <a:spLocks/>
            </p:cNvSpPr>
            <p:nvPr userDrawn="1"/>
          </p:nvSpPr>
          <p:spPr bwMode="auto">
            <a:xfrm>
              <a:off x="1731962" y="4784672"/>
              <a:ext cx="1660525" cy="1128766"/>
            </a:xfrm>
            <a:custGeom>
              <a:avLst/>
              <a:gdLst>
                <a:gd name="connsiteX0" fmla="*/ 0 w 10000"/>
                <a:gd name="connsiteY0" fmla="*/ 10216 h 10216"/>
                <a:gd name="connsiteX1" fmla="*/ 6874 w 10000"/>
                <a:gd name="connsiteY1" fmla="*/ 0 h 10216"/>
                <a:gd name="connsiteX2" fmla="*/ 10000 w 10000"/>
                <a:gd name="connsiteY2" fmla="*/ 10216 h 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216">
                  <a:moveTo>
                    <a:pt x="0" y="10216"/>
                  </a:moveTo>
                  <a:lnTo>
                    <a:pt x="6874" y="0"/>
                  </a:lnTo>
                  <a:lnTo>
                    <a:pt x="10000" y="10216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2" name="Line 38"/>
            <p:cNvSpPr>
              <a:spLocks noChangeShapeType="1"/>
            </p:cNvSpPr>
            <p:nvPr userDrawn="1"/>
          </p:nvSpPr>
          <p:spPr bwMode="auto">
            <a:xfrm>
              <a:off x="1731962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3" name="Line 39"/>
            <p:cNvSpPr>
              <a:spLocks noChangeShapeType="1"/>
            </p:cNvSpPr>
            <p:nvPr userDrawn="1"/>
          </p:nvSpPr>
          <p:spPr bwMode="auto">
            <a:xfrm>
              <a:off x="135413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4" name="Freeform 40"/>
            <p:cNvSpPr>
              <a:spLocks/>
            </p:cNvSpPr>
            <p:nvPr userDrawn="1"/>
          </p:nvSpPr>
          <p:spPr bwMode="auto">
            <a:xfrm>
              <a:off x="-27638" y="2057399"/>
              <a:ext cx="1385135" cy="2157416"/>
            </a:xfrm>
            <a:custGeom>
              <a:avLst/>
              <a:gdLst>
                <a:gd name="connsiteX0" fmla="*/ 114 w 10000"/>
                <a:gd name="connsiteY0" fmla="*/ 9569 h 10000"/>
                <a:gd name="connsiteX1" fmla="*/ 2650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4938 h 10000"/>
                <a:gd name="connsiteX0" fmla="*/ 114 w 10000"/>
                <a:gd name="connsiteY0" fmla="*/ 9569 h 9898"/>
                <a:gd name="connsiteX1" fmla="*/ 2622 w 10000"/>
                <a:gd name="connsiteY1" fmla="*/ 9898 h 9898"/>
                <a:gd name="connsiteX2" fmla="*/ 10000 w 10000"/>
                <a:gd name="connsiteY2" fmla="*/ 0 h 9898"/>
                <a:gd name="connsiteX3" fmla="*/ 0 w 10000"/>
                <a:gd name="connsiteY3" fmla="*/ 4938 h 9898"/>
                <a:gd name="connsiteX0" fmla="*/ 201 w 10087"/>
                <a:gd name="connsiteY0" fmla="*/ 9668 h 10000"/>
                <a:gd name="connsiteX1" fmla="*/ 2709 w 10087"/>
                <a:gd name="connsiteY1" fmla="*/ 10000 h 10000"/>
                <a:gd name="connsiteX2" fmla="*/ 10087 w 10087"/>
                <a:gd name="connsiteY2" fmla="*/ 0 h 10000"/>
                <a:gd name="connsiteX3" fmla="*/ 0 w 10087"/>
                <a:gd name="connsiteY3" fmla="*/ 4989 h 10000"/>
                <a:gd name="connsiteX0" fmla="*/ 201 w 10087"/>
                <a:gd name="connsiteY0" fmla="*/ 9668 h 9971"/>
                <a:gd name="connsiteX1" fmla="*/ 2802 w 10087"/>
                <a:gd name="connsiteY1" fmla="*/ 9971 h 9971"/>
                <a:gd name="connsiteX2" fmla="*/ 10087 w 10087"/>
                <a:gd name="connsiteY2" fmla="*/ 0 h 9971"/>
                <a:gd name="connsiteX3" fmla="*/ 0 w 10087"/>
                <a:gd name="connsiteY3" fmla="*/ 4989 h 9971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00 w 10000"/>
                <a:gd name="connsiteY1" fmla="*/ 969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0000"/>
                <a:gd name="connsiteX1" fmla="*/ 200 w 10000"/>
                <a:gd name="connsiteY1" fmla="*/ 9362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34 w 10000"/>
                <a:gd name="connsiteY1" fmla="*/ 967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33" y="9681"/>
                  </a:moveTo>
                  <a:cubicBezTo>
                    <a:pt x="239" y="9681"/>
                    <a:pt x="228" y="9675"/>
                    <a:pt x="234" y="9675"/>
                  </a:cubicBezTo>
                  <a:lnTo>
                    <a:pt x="2778" y="10000"/>
                  </a:lnTo>
                  <a:lnTo>
                    <a:pt x="10000" y="0"/>
                  </a:lnTo>
                  <a:lnTo>
                    <a:pt x="0" y="500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5" name="Freeform 41"/>
            <p:cNvSpPr>
              <a:spLocks/>
            </p:cNvSpPr>
            <p:nvPr userDrawn="1"/>
          </p:nvSpPr>
          <p:spPr bwMode="auto">
            <a:xfrm>
              <a:off x="-11113" y="4022726"/>
              <a:ext cx="5720328" cy="1232220"/>
            </a:xfrm>
            <a:custGeom>
              <a:avLst/>
              <a:gdLst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63 w 10000"/>
                <a:gd name="connsiteY3" fmla="*/ 6298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32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200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0 w 10000"/>
                <a:gd name="connsiteY3" fmla="*/ 628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080 w 10040"/>
                <a:gd name="connsiteY3" fmla="*/ 6285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101 w 10040"/>
                <a:gd name="connsiteY3" fmla="*/ 6198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9914"/>
                <a:gd name="connsiteX1" fmla="*/ 1746 w 10040"/>
                <a:gd name="connsiteY1" fmla="*/ 9914 h 9914"/>
                <a:gd name="connsiteX2" fmla="*/ 635 w 10040"/>
                <a:gd name="connsiteY2" fmla="*/ 1743 h 9914"/>
                <a:gd name="connsiteX3" fmla="*/ 5101 w 10040"/>
                <a:gd name="connsiteY3" fmla="*/ 6198 h 9914"/>
                <a:gd name="connsiteX4" fmla="*/ 10040 w 10040"/>
                <a:gd name="connsiteY4" fmla="*/ 1627 h 9914"/>
                <a:gd name="connsiteX5" fmla="*/ 0 w 10040"/>
                <a:gd name="connsiteY5" fmla="*/ 0 h 9914"/>
                <a:gd name="connsiteX0" fmla="*/ 0 w 10000"/>
                <a:gd name="connsiteY0" fmla="*/ 4954 h 9961"/>
                <a:gd name="connsiteX1" fmla="*/ 1744 w 10000"/>
                <a:gd name="connsiteY1" fmla="*/ 9961 h 9961"/>
                <a:gd name="connsiteX2" fmla="*/ 632 w 10000"/>
                <a:gd name="connsiteY2" fmla="*/ 1758 h 9961"/>
                <a:gd name="connsiteX3" fmla="*/ 5081 w 10000"/>
                <a:gd name="connsiteY3" fmla="*/ 6252 h 9961"/>
                <a:gd name="connsiteX4" fmla="*/ 10000 w 10000"/>
                <a:gd name="connsiteY4" fmla="*/ 1641 h 9961"/>
                <a:gd name="connsiteX5" fmla="*/ 0 w 10000"/>
                <a:gd name="connsiteY5" fmla="*/ 0 h 9961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5081 w 10000"/>
                <a:gd name="connsiteY3" fmla="*/ 6276 h 10000"/>
                <a:gd name="connsiteX4" fmla="*/ 10000 w 10000"/>
                <a:gd name="connsiteY4" fmla="*/ 1647 h 10000"/>
                <a:gd name="connsiteX5" fmla="*/ 0 w 10000"/>
                <a:gd name="connsiteY5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636 w 10000"/>
                <a:gd name="connsiteY3" fmla="*/ 3948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47 w 10000"/>
                <a:gd name="connsiteY3" fmla="*/ 3840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4973"/>
                  </a:moveTo>
                  <a:lnTo>
                    <a:pt x="1744" y="10000"/>
                  </a:lnTo>
                  <a:lnTo>
                    <a:pt x="646" y="1733"/>
                  </a:lnTo>
                  <a:cubicBezTo>
                    <a:pt x="1196" y="2303"/>
                    <a:pt x="1785" y="2965"/>
                    <a:pt x="2564" y="3859"/>
                  </a:cubicBezTo>
                  <a:cubicBezTo>
                    <a:pt x="2715" y="4015"/>
                    <a:pt x="3904" y="5054"/>
                    <a:pt x="5081" y="6276"/>
                  </a:cubicBezTo>
                  <a:lnTo>
                    <a:pt x="10000" y="1647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6" name="Freeform 42"/>
            <p:cNvSpPr>
              <a:spLocks/>
            </p:cNvSpPr>
            <p:nvPr userDrawn="1"/>
          </p:nvSpPr>
          <p:spPr bwMode="auto">
            <a:xfrm>
              <a:off x="-11113" y="4230362"/>
              <a:ext cx="5701526" cy="1683076"/>
            </a:xfrm>
            <a:custGeom>
              <a:avLst/>
              <a:gdLst>
                <a:gd name="connsiteX0" fmla="*/ 8507 w 10007"/>
                <a:gd name="connsiteY0" fmla="*/ 10078 h 10078"/>
                <a:gd name="connsiteX1" fmla="*/ 9615 w 10007"/>
                <a:gd name="connsiteY1" fmla="*/ 7483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40 w 10007"/>
                <a:gd name="connsiteY3" fmla="*/ 97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21 w 10007"/>
                <a:gd name="connsiteY3" fmla="*/ 102 h 10078"/>
                <a:gd name="connsiteX4" fmla="*/ 0 w 10007"/>
                <a:gd name="connsiteY4" fmla="*/ 2987 h 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" h="10078">
                  <a:moveTo>
                    <a:pt x="8507" y="10078"/>
                  </a:moveTo>
                  <a:lnTo>
                    <a:pt x="9508" y="6557"/>
                  </a:lnTo>
                  <a:cubicBezTo>
                    <a:pt x="9675" y="4353"/>
                    <a:pt x="9837" y="2363"/>
                    <a:pt x="10007" y="0"/>
                  </a:cubicBezTo>
                  <a:lnTo>
                    <a:pt x="621" y="102"/>
                  </a:lnTo>
                  <a:lnTo>
                    <a:pt x="0" y="298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7" name="Freeform 43"/>
            <p:cNvSpPr>
              <a:spLocks/>
            </p:cNvSpPr>
            <p:nvPr userDrawn="1"/>
          </p:nvSpPr>
          <p:spPr bwMode="auto">
            <a:xfrm>
              <a:off x="-54" y="5157238"/>
              <a:ext cx="1354191" cy="756200"/>
            </a:xfrm>
            <a:custGeom>
              <a:avLst/>
              <a:gdLst>
                <a:gd name="connsiteX0" fmla="*/ 0 w 10000"/>
                <a:gd name="connsiteY0" fmla="*/ 0 h 10000"/>
                <a:gd name="connsiteX1" fmla="*/ 7132 w 10000"/>
                <a:gd name="connsiteY1" fmla="*/ 935 h 10000"/>
                <a:gd name="connsiteX2" fmla="*/ 10000 w 10000"/>
                <a:gd name="connsiteY2" fmla="*/ 10000 h 10000"/>
                <a:gd name="connsiteX0" fmla="*/ 0 w 9919"/>
                <a:gd name="connsiteY0" fmla="*/ 0 h 10244"/>
                <a:gd name="connsiteX1" fmla="*/ 7051 w 9919"/>
                <a:gd name="connsiteY1" fmla="*/ 1179 h 10244"/>
                <a:gd name="connsiteX2" fmla="*/ 9919 w 9919"/>
                <a:gd name="connsiteY2" fmla="*/ 10244 h 10244"/>
                <a:gd name="connsiteX0" fmla="*/ 0 w 10000"/>
                <a:gd name="connsiteY0" fmla="*/ 0 h 10000"/>
                <a:gd name="connsiteX1" fmla="*/ 7109 w 10000"/>
                <a:gd name="connsiteY1" fmla="*/ 1151 h 10000"/>
                <a:gd name="connsiteX2" fmla="*/ 10000 w 10000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7109" y="1151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4" name="Oval 19"/>
            <p:cNvSpPr>
              <a:spLocks noChangeAspect="1" noChangeArrowheads="1"/>
            </p:cNvSpPr>
            <p:nvPr userDrawn="1"/>
          </p:nvSpPr>
          <p:spPr bwMode="auto">
            <a:xfrm>
              <a:off x="7706047" y="3313553"/>
              <a:ext cx="72000" cy="72081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6566123" y="454410"/>
            <a:ext cx="2577877" cy="4048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0" rIns="332308" bIns="0" rtlCol="0" anchor="ctr"/>
          <a:lstStyle/>
          <a:p>
            <a:pPr algn="r"/>
            <a:r>
              <a:rPr lang="en-US" sz="1292" dirty="0" smtClean="0">
                <a:solidFill>
                  <a:srgbClr val="000000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</a:rPr>
              <a:t>Leader in Digital Transformation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7" cstate="print"/>
          <a:srcRect t="7561" b="11951"/>
          <a:stretch>
            <a:fillRect/>
          </a:stretch>
        </p:blipFill>
        <p:spPr bwMode="auto">
          <a:xfrm>
            <a:off x="176137" y="6277869"/>
            <a:ext cx="3127057" cy="350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17989" y="4071521"/>
            <a:ext cx="6180923" cy="2773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90000" tIns="36000" rIns="90000" bIns="36000">
            <a:spAutoFit/>
          </a:bodyPr>
          <a:lstStyle>
            <a:lvl1pPr marL="0" indent="0" algn="l">
              <a:spcAft>
                <a:spcPts val="0"/>
              </a:spcAft>
              <a:buNone/>
              <a:defRPr lang="fr-FR" sz="1477" b="0" i="0" kern="1200" noProof="0" dirty="0" smtClean="0">
                <a:solidFill>
                  <a:schemeClr val="tx1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  <a:lvl2pPr marL="422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12" name="Title 11"/>
          <p:cNvSpPr>
            <a:spLocks noGrp="1"/>
          </p:cNvSpPr>
          <p:nvPr userDrawn="1">
            <p:ph type="title" hasCustomPrompt="1"/>
          </p:nvPr>
        </p:nvSpPr>
        <p:spPr>
          <a:xfrm>
            <a:off x="317989" y="3333053"/>
            <a:ext cx="6180923" cy="600018"/>
          </a:xfrm>
          <a:solidFill>
            <a:schemeClr val="bg1">
              <a:alpha val="80000"/>
            </a:schemeClr>
          </a:solidFill>
        </p:spPr>
        <p:txBody>
          <a:bodyPr wrap="square" tIns="72000" bIns="72000" anchor="b" anchorCtr="0">
            <a:spAutoFit/>
          </a:bodyPr>
          <a:lstStyle>
            <a:lvl1pPr>
              <a:defRPr sz="2954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628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0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8516" y="1494766"/>
            <a:ext cx="8845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084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1087" y="116572"/>
            <a:ext cx="8463888" cy="7097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667" b="1">
                <a:solidFill>
                  <a:srgbClr val="00915A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41087" y="1138286"/>
            <a:ext cx="8463888" cy="41395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358073" indent="-358073">
              <a:lnSpc>
                <a:spcPct val="200000"/>
              </a:lnSpc>
              <a:buClr>
                <a:schemeClr val="tx2"/>
              </a:buClr>
              <a:buSzPct val="100000"/>
              <a:buFont typeface="+mj-lt"/>
              <a:buAutoNum type="arabicPeriod"/>
              <a:tabLst>
                <a:tab pos="2650361" algn="l"/>
              </a:tabLst>
              <a:defRPr sz="1524" b="1" baseline="0">
                <a:solidFill>
                  <a:schemeClr val="tx1"/>
                </a:solidFill>
              </a:defRPr>
            </a:lvl1pPr>
            <a:lvl2pPr marL="450327" indent="0">
              <a:buNone/>
              <a:defRPr sz="2000" b="1"/>
            </a:lvl2pPr>
            <a:lvl3pPr marL="900653" indent="0">
              <a:buNone/>
              <a:defRPr sz="1810" b="1"/>
            </a:lvl3pPr>
            <a:lvl4pPr marL="1350981" indent="0">
              <a:buNone/>
              <a:defRPr sz="1619" b="1"/>
            </a:lvl4pPr>
            <a:lvl5pPr marL="1801307" indent="0">
              <a:buNone/>
              <a:defRPr sz="1619" b="1"/>
            </a:lvl5pPr>
            <a:lvl6pPr marL="2251633" indent="0">
              <a:buNone/>
              <a:defRPr sz="1619" b="1"/>
            </a:lvl6pPr>
            <a:lvl7pPr marL="2701961" indent="0">
              <a:buNone/>
              <a:defRPr sz="1619" b="1"/>
            </a:lvl7pPr>
            <a:lvl8pPr marL="3152289" indent="0">
              <a:buNone/>
              <a:defRPr sz="1619" b="1"/>
            </a:lvl8pPr>
            <a:lvl9pPr marL="3602617" indent="0">
              <a:buNone/>
              <a:defRPr sz="1619" b="1"/>
            </a:lvl9pPr>
          </a:lstStyle>
          <a:p>
            <a:pPr lvl="0"/>
            <a:r>
              <a:rPr lang="en-GB" noProof="0" dirty="0" smtClean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04179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3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29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3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298516" y="2111956"/>
            <a:ext cx="8845484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298605" y="1495447"/>
            <a:ext cx="8860286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95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3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45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255713"/>
            <a:ext cx="3273669" cy="434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273669" y="1032038"/>
            <a:ext cx="5112086" cy="395288"/>
          </a:xfrm>
        </p:spPr>
        <p:txBody>
          <a:bodyPr/>
          <a:lstStyle>
            <a:lvl1pPr marL="0" indent="0" algn="l">
              <a:buNone/>
              <a:defRPr lang="en-US" sz="160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850" y="1382234"/>
            <a:ext cx="8313058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90131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685"/>
          <a:stretch>
            <a:fillRect/>
          </a:stretch>
        </p:blipFill>
        <p:spPr bwMode="auto">
          <a:xfrm>
            <a:off x="0" y="2317751"/>
            <a:ext cx="5553808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5721952" y="1881963"/>
            <a:ext cx="2263492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8" name="Picture 8" descr="Grey_Shadow_Bar.jpg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0" y="909161"/>
            <a:ext cx="9144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24411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8" name="Picture 8" descr="Grey_Shadow_Bar.jpg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0" y="909161"/>
            <a:ext cx="9144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10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59823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77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250825" y="242376"/>
            <a:ext cx="8648625" cy="652374"/>
          </a:xfrm>
        </p:spPr>
        <p:txBody>
          <a:bodyPr vert="horz" lIns="36000" tIns="36000" rIns="36000" bIns="36000" rtlCol="0" anchor="b" anchorCtr="0">
            <a:normAutofit/>
          </a:bodyPr>
          <a:lstStyle>
            <a:lvl1pPr>
              <a:defRPr lang="en-GB" sz="2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 smtClean="0"/>
              <a:t>Click to add title</a:t>
            </a:r>
            <a:endParaRPr lang="en-GB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40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01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343087"/>
      </p:ext>
    </p:extLst>
  </p:cSld>
  <p:clrMapOvr>
    <a:masterClrMapping/>
  </p:clrMapOvr>
  <p:transition spd="med">
    <p:pull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2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0812" y="980730"/>
            <a:ext cx="8241231" cy="504000"/>
          </a:xfrm>
        </p:spPr>
        <p:txBody>
          <a:bodyPr lIns="72000" tIns="36000" rIns="0" bIns="36000">
            <a:noAutofit/>
          </a:bodyPr>
          <a:lstStyle>
            <a:lvl1pPr>
              <a:defRPr lang="en-US" sz="2585" b="1" kern="1200" cap="all" dirty="0">
                <a:solidFill>
                  <a:srgbClr val="314048"/>
                </a:solidFill>
                <a:effectLst>
                  <a:outerShdw dist="12700" dir="5400000" algn="t" rotWithShape="0">
                    <a:schemeClr val="bg1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196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kicker page no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49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3850" y="1382234"/>
            <a:ext cx="8313058" cy="393589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69565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5713"/>
            <a:ext cx="3273669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273567" y="1384300"/>
            <a:ext cx="5114294" cy="4586288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877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5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5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67"/>
          <p:cNvSpPr>
            <a:spLocks/>
          </p:cNvSpPr>
          <p:nvPr userDrawn="1"/>
        </p:nvSpPr>
        <p:spPr bwMode="auto">
          <a:xfrm>
            <a:off x="-5349" y="0"/>
            <a:ext cx="9165046" cy="6093466"/>
          </a:xfrm>
          <a:custGeom>
            <a:avLst/>
            <a:gdLst>
              <a:gd name="connsiteX0" fmla="*/ 10000 w 10000"/>
              <a:gd name="connsiteY0" fmla="*/ 6563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10000 w 10000"/>
              <a:gd name="connsiteY16" fmla="*/ 6563 h 16563"/>
              <a:gd name="connsiteX0" fmla="*/ 9930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30 w 10000"/>
              <a:gd name="connsiteY16" fmla="*/ 0 h 16563"/>
              <a:gd name="connsiteX0" fmla="*/ 9993 w 10016"/>
              <a:gd name="connsiteY0" fmla="*/ 0 h 16563"/>
              <a:gd name="connsiteX1" fmla="*/ 7 w 10016"/>
              <a:gd name="connsiteY1" fmla="*/ 0 h 16563"/>
              <a:gd name="connsiteX2" fmla="*/ 0 w 10016"/>
              <a:gd name="connsiteY2" fmla="*/ 14916 h 16563"/>
              <a:gd name="connsiteX3" fmla="*/ 0 w 10016"/>
              <a:gd name="connsiteY3" fmla="*/ 14916 h 16563"/>
              <a:gd name="connsiteX4" fmla="*/ 0 w 10016"/>
              <a:gd name="connsiteY4" fmla="*/ 15092 h 16563"/>
              <a:gd name="connsiteX5" fmla="*/ 388 w 10016"/>
              <a:gd name="connsiteY5" fmla="*/ 15092 h 16563"/>
              <a:gd name="connsiteX6" fmla="*/ 626 w 10016"/>
              <a:gd name="connsiteY6" fmla="*/ 16563 h 16563"/>
              <a:gd name="connsiteX7" fmla="*/ 865 w 10016"/>
              <a:gd name="connsiteY7" fmla="*/ 15092 h 16563"/>
              <a:gd name="connsiteX8" fmla="*/ 1057 w 10016"/>
              <a:gd name="connsiteY8" fmla="*/ 15092 h 16563"/>
              <a:gd name="connsiteX9" fmla="*/ 2653 w 10016"/>
              <a:gd name="connsiteY9" fmla="*/ 15092 h 16563"/>
              <a:gd name="connsiteX10" fmla="*/ 5124 w 10016"/>
              <a:gd name="connsiteY10" fmla="*/ 15092 h 16563"/>
              <a:gd name="connsiteX11" fmla="*/ 7681 w 10016"/>
              <a:gd name="connsiteY11" fmla="*/ 15092 h 16563"/>
              <a:gd name="connsiteX12" fmla="*/ 9536 w 10016"/>
              <a:gd name="connsiteY12" fmla="*/ 15092 h 16563"/>
              <a:gd name="connsiteX13" fmla="*/ 9997 w 10016"/>
              <a:gd name="connsiteY13" fmla="*/ 15092 h 16563"/>
              <a:gd name="connsiteX14" fmla="*/ 10000 w 10016"/>
              <a:gd name="connsiteY14" fmla="*/ 14916 h 16563"/>
              <a:gd name="connsiteX15" fmla="*/ 10000 w 10016"/>
              <a:gd name="connsiteY15" fmla="*/ 14916 h 16563"/>
              <a:gd name="connsiteX16" fmla="*/ 9993 w 10016"/>
              <a:gd name="connsiteY16" fmla="*/ 0 h 16563"/>
              <a:gd name="connsiteX0" fmla="*/ 9993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93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8962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10000 w 10000"/>
              <a:gd name="connsiteY14" fmla="*/ 14916 h 16563"/>
              <a:gd name="connsiteX15" fmla="*/ 8962 w 10000"/>
              <a:gd name="connsiteY15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8962 w 10000"/>
              <a:gd name="connsiteY14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9739 w 10000"/>
              <a:gd name="connsiteY13" fmla="*/ 14471 h 16563"/>
              <a:gd name="connsiteX14" fmla="*/ 8962 w 10000"/>
              <a:gd name="connsiteY14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8968"/>
              <a:gd name="connsiteY0" fmla="*/ 0 h 16563"/>
              <a:gd name="connsiteX1" fmla="*/ 7 w 8968"/>
              <a:gd name="connsiteY1" fmla="*/ 0 h 16563"/>
              <a:gd name="connsiteX2" fmla="*/ 0 w 8968"/>
              <a:gd name="connsiteY2" fmla="*/ 14916 h 16563"/>
              <a:gd name="connsiteX3" fmla="*/ 0 w 8968"/>
              <a:gd name="connsiteY3" fmla="*/ 14916 h 16563"/>
              <a:gd name="connsiteX4" fmla="*/ 0 w 8968"/>
              <a:gd name="connsiteY4" fmla="*/ 15092 h 16563"/>
              <a:gd name="connsiteX5" fmla="*/ 388 w 8968"/>
              <a:gd name="connsiteY5" fmla="*/ 15092 h 16563"/>
              <a:gd name="connsiteX6" fmla="*/ 626 w 8968"/>
              <a:gd name="connsiteY6" fmla="*/ 16563 h 16563"/>
              <a:gd name="connsiteX7" fmla="*/ 865 w 8968"/>
              <a:gd name="connsiteY7" fmla="*/ 15092 h 16563"/>
              <a:gd name="connsiteX8" fmla="*/ 1057 w 8968"/>
              <a:gd name="connsiteY8" fmla="*/ 15092 h 16563"/>
              <a:gd name="connsiteX9" fmla="*/ 2653 w 8968"/>
              <a:gd name="connsiteY9" fmla="*/ 15092 h 16563"/>
              <a:gd name="connsiteX10" fmla="*/ 5124 w 8968"/>
              <a:gd name="connsiteY10" fmla="*/ 15092 h 16563"/>
              <a:gd name="connsiteX11" fmla="*/ 7681 w 8968"/>
              <a:gd name="connsiteY11" fmla="*/ 15092 h 16563"/>
              <a:gd name="connsiteX12" fmla="*/ 8962 w 8968"/>
              <a:gd name="connsiteY12" fmla="*/ 15036 h 16563"/>
              <a:gd name="connsiteX13" fmla="*/ 8962 w 8968"/>
              <a:gd name="connsiteY13" fmla="*/ 0 h 16563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9998"/>
              <a:gd name="connsiteY0" fmla="*/ 0 h 10000"/>
              <a:gd name="connsiteX1" fmla="*/ 8 w 9998"/>
              <a:gd name="connsiteY1" fmla="*/ 0 h 10000"/>
              <a:gd name="connsiteX2" fmla="*/ 0 w 9998"/>
              <a:gd name="connsiteY2" fmla="*/ 9006 h 10000"/>
              <a:gd name="connsiteX3" fmla="*/ 0 w 9998"/>
              <a:gd name="connsiteY3" fmla="*/ 9006 h 10000"/>
              <a:gd name="connsiteX4" fmla="*/ 0 w 9998"/>
              <a:gd name="connsiteY4" fmla="*/ 9112 h 10000"/>
              <a:gd name="connsiteX5" fmla="*/ 433 w 9998"/>
              <a:gd name="connsiteY5" fmla="*/ 9112 h 10000"/>
              <a:gd name="connsiteX6" fmla="*/ 698 w 9998"/>
              <a:gd name="connsiteY6" fmla="*/ 10000 h 10000"/>
              <a:gd name="connsiteX7" fmla="*/ 965 w 9998"/>
              <a:gd name="connsiteY7" fmla="*/ 9112 h 10000"/>
              <a:gd name="connsiteX8" fmla="*/ 1179 w 9998"/>
              <a:gd name="connsiteY8" fmla="*/ 9112 h 10000"/>
              <a:gd name="connsiteX9" fmla="*/ 2958 w 9998"/>
              <a:gd name="connsiteY9" fmla="*/ 9112 h 10000"/>
              <a:gd name="connsiteX10" fmla="*/ 5714 w 9998"/>
              <a:gd name="connsiteY10" fmla="*/ 9112 h 10000"/>
              <a:gd name="connsiteX11" fmla="*/ 8565 w 9998"/>
              <a:gd name="connsiteY11" fmla="*/ 9112 h 10000"/>
              <a:gd name="connsiteX12" fmla="*/ 9993 w 9998"/>
              <a:gd name="connsiteY12" fmla="*/ 9078 h 10000"/>
              <a:gd name="connsiteX13" fmla="*/ 9993 w 9998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67 w 10000"/>
              <a:gd name="connsiteY11" fmla="*/ 9112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21 w 10000"/>
              <a:gd name="connsiteY11" fmla="*/ 9078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9995 w 10000"/>
              <a:gd name="connsiteY11" fmla="*/ 9078 h 10000"/>
              <a:gd name="connsiteX12" fmla="*/ 9995 w 10000"/>
              <a:gd name="connsiteY12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9995 w 10000"/>
              <a:gd name="connsiteY10" fmla="*/ 9078 h 10000"/>
              <a:gd name="connsiteX11" fmla="*/ 9995 w 10000"/>
              <a:gd name="connsiteY11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7 w 10000"/>
              <a:gd name="connsiteY3" fmla="*/ 7032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10067 w 10072"/>
              <a:gd name="connsiteY0" fmla="*/ 0 h 10525"/>
              <a:gd name="connsiteX1" fmla="*/ 80 w 10072"/>
              <a:gd name="connsiteY1" fmla="*/ 0 h 10525"/>
              <a:gd name="connsiteX2" fmla="*/ 72 w 10072"/>
              <a:gd name="connsiteY2" fmla="*/ 9006 h 10525"/>
              <a:gd name="connsiteX3" fmla="*/ 72 w 10072"/>
              <a:gd name="connsiteY3" fmla="*/ 9112 h 10525"/>
              <a:gd name="connsiteX4" fmla="*/ 505 w 10072"/>
              <a:gd name="connsiteY4" fmla="*/ 9112 h 10525"/>
              <a:gd name="connsiteX5" fmla="*/ 770 w 10072"/>
              <a:gd name="connsiteY5" fmla="*/ 10000 h 10525"/>
              <a:gd name="connsiteX6" fmla="*/ 1037 w 10072"/>
              <a:gd name="connsiteY6" fmla="*/ 9112 h 10525"/>
              <a:gd name="connsiteX7" fmla="*/ 1251 w 10072"/>
              <a:gd name="connsiteY7" fmla="*/ 9112 h 10525"/>
              <a:gd name="connsiteX8" fmla="*/ 10067 w 10072"/>
              <a:gd name="connsiteY8" fmla="*/ 9078 h 10525"/>
              <a:gd name="connsiteX9" fmla="*/ 10067 w 10072"/>
              <a:gd name="connsiteY9" fmla="*/ 0 h 10525"/>
              <a:gd name="connsiteX0" fmla="*/ 10067 w 10072"/>
              <a:gd name="connsiteY0" fmla="*/ 0 h 10000"/>
              <a:gd name="connsiteX1" fmla="*/ 80 w 10072"/>
              <a:gd name="connsiteY1" fmla="*/ 0 h 10000"/>
              <a:gd name="connsiteX2" fmla="*/ 79 w 10072"/>
              <a:gd name="connsiteY2" fmla="*/ 7714 h 10000"/>
              <a:gd name="connsiteX3" fmla="*/ 72 w 10072"/>
              <a:gd name="connsiteY3" fmla="*/ 9112 h 10000"/>
              <a:gd name="connsiteX4" fmla="*/ 505 w 10072"/>
              <a:gd name="connsiteY4" fmla="*/ 9112 h 10000"/>
              <a:gd name="connsiteX5" fmla="*/ 770 w 10072"/>
              <a:gd name="connsiteY5" fmla="*/ 10000 h 10000"/>
              <a:gd name="connsiteX6" fmla="*/ 1037 w 10072"/>
              <a:gd name="connsiteY6" fmla="*/ 9112 h 10000"/>
              <a:gd name="connsiteX7" fmla="*/ 1251 w 10072"/>
              <a:gd name="connsiteY7" fmla="*/ 9112 h 10000"/>
              <a:gd name="connsiteX8" fmla="*/ 10067 w 10072"/>
              <a:gd name="connsiteY8" fmla="*/ 9078 h 10000"/>
              <a:gd name="connsiteX9" fmla="*/ 10067 w 10072"/>
              <a:gd name="connsiteY9" fmla="*/ 0 h 10000"/>
              <a:gd name="connsiteX0" fmla="*/ 11653 w 11658"/>
              <a:gd name="connsiteY0" fmla="*/ 0 h 10000"/>
              <a:gd name="connsiteX1" fmla="*/ 1666 w 11658"/>
              <a:gd name="connsiteY1" fmla="*/ 0 h 10000"/>
              <a:gd name="connsiteX2" fmla="*/ 1658 w 11658"/>
              <a:gd name="connsiteY2" fmla="*/ 9112 h 10000"/>
              <a:gd name="connsiteX3" fmla="*/ 2091 w 11658"/>
              <a:gd name="connsiteY3" fmla="*/ 9112 h 10000"/>
              <a:gd name="connsiteX4" fmla="*/ 2356 w 11658"/>
              <a:gd name="connsiteY4" fmla="*/ 10000 h 10000"/>
              <a:gd name="connsiteX5" fmla="*/ 2623 w 11658"/>
              <a:gd name="connsiteY5" fmla="*/ 9112 h 10000"/>
              <a:gd name="connsiteX6" fmla="*/ 2837 w 11658"/>
              <a:gd name="connsiteY6" fmla="*/ 9112 h 10000"/>
              <a:gd name="connsiteX7" fmla="*/ 11653 w 11658"/>
              <a:gd name="connsiteY7" fmla="*/ 9078 h 10000"/>
              <a:gd name="connsiteX8" fmla="*/ 11653 w 11658"/>
              <a:gd name="connsiteY8" fmla="*/ 0 h 10000"/>
              <a:gd name="connsiteX0" fmla="*/ 10066 w 10071"/>
              <a:gd name="connsiteY0" fmla="*/ 0 h 10000"/>
              <a:gd name="connsiteX1" fmla="*/ 79 w 10071"/>
              <a:gd name="connsiteY1" fmla="*/ 0 h 10000"/>
              <a:gd name="connsiteX2" fmla="*/ 71 w 10071"/>
              <a:gd name="connsiteY2" fmla="*/ 9112 h 10000"/>
              <a:gd name="connsiteX3" fmla="*/ 504 w 10071"/>
              <a:gd name="connsiteY3" fmla="*/ 9112 h 10000"/>
              <a:gd name="connsiteX4" fmla="*/ 769 w 10071"/>
              <a:gd name="connsiteY4" fmla="*/ 10000 h 10000"/>
              <a:gd name="connsiteX5" fmla="*/ 1036 w 10071"/>
              <a:gd name="connsiteY5" fmla="*/ 9112 h 10000"/>
              <a:gd name="connsiteX6" fmla="*/ 1250 w 10071"/>
              <a:gd name="connsiteY6" fmla="*/ 9112 h 10000"/>
              <a:gd name="connsiteX7" fmla="*/ 10066 w 10071"/>
              <a:gd name="connsiteY7" fmla="*/ 9078 h 10000"/>
              <a:gd name="connsiteX8" fmla="*/ 10066 w 10071"/>
              <a:gd name="connsiteY8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112 h 10000"/>
              <a:gd name="connsiteX3" fmla="*/ 433 w 10000"/>
              <a:gd name="connsiteY3" fmla="*/ 9112 h 10000"/>
              <a:gd name="connsiteX4" fmla="*/ 698 w 10000"/>
              <a:gd name="connsiteY4" fmla="*/ 10000 h 10000"/>
              <a:gd name="connsiteX5" fmla="*/ 965 w 10000"/>
              <a:gd name="connsiteY5" fmla="*/ 9112 h 10000"/>
              <a:gd name="connsiteX6" fmla="*/ 1179 w 10000"/>
              <a:gd name="connsiteY6" fmla="*/ 9112 h 10000"/>
              <a:gd name="connsiteX7" fmla="*/ 9995 w 10000"/>
              <a:gd name="connsiteY7" fmla="*/ 9078 h 10000"/>
              <a:gd name="connsiteX8" fmla="*/ 9995 w 10000"/>
              <a:gd name="connsiteY8" fmla="*/ 0 h 10000"/>
              <a:gd name="connsiteX0" fmla="*/ 9993 w 9998"/>
              <a:gd name="connsiteY0" fmla="*/ 0 h 10000"/>
              <a:gd name="connsiteX1" fmla="*/ 6 w 9998"/>
              <a:gd name="connsiteY1" fmla="*/ 0 h 10000"/>
              <a:gd name="connsiteX2" fmla="*/ 234 w 9998"/>
              <a:gd name="connsiteY2" fmla="*/ 9078 h 10000"/>
              <a:gd name="connsiteX3" fmla="*/ 431 w 9998"/>
              <a:gd name="connsiteY3" fmla="*/ 9112 h 10000"/>
              <a:gd name="connsiteX4" fmla="*/ 696 w 9998"/>
              <a:gd name="connsiteY4" fmla="*/ 10000 h 10000"/>
              <a:gd name="connsiteX5" fmla="*/ 963 w 9998"/>
              <a:gd name="connsiteY5" fmla="*/ 9112 h 10000"/>
              <a:gd name="connsiteX6" fmla="*/ 1177 w 9998"/>
              <a:gd name="connsiteY6" fmla="*/ 9112 h 10000"/>
              <a:gd name="connsiteX7" fmla="*/ 9993 w 9998"/>
              <a:gd name="connsiteY7" fmla="*/ 9078 h 10000"/>
              <a:gd name="connsiteX8" fmla="*/ 9993 w 9998"/>
              <a:gd name="connsiteY8" fmla="*/ 0 h 10000"/>
              <a:gd name="connsiteX0" fmla="*/ 9767 w 9772"/>
              <a:gd name="connsiteY0" fmla="*/ 0 h 10000"/>
              <a:gd name="connsiteX1" fmla="*/ 6 w 9772"/>
              <a:gd name="connsiteY1" fmla="*/ 0 h 10000"/>
              <a:gd name="connsiteX2" fmla="*/ 6 w 9772"/>
              <a:gd name="connsiteY2" fmla="*/ 9078 h 10000"/>
              <a:gd name="connsiteX3" fmla="*/ 203 w 9772"/>
              <a:gd name="connsiteY3" fmla="*/ 9112 h 10000"/>
              <a:gd name="connsiteX4" fmla="*/ 468 w 9772"/>
              <a:gd name="connsiteY4" fmla="*/ 10000 h 10000"/>
              <a:gd name="connsiteX5" fmla="*/ 735 w 9772"/>
              <a:gd name="connsiteY5" fmla="*/ 9112 h 10000"/>
              <a:gd name="connsiteX6" fmla="*/ 949 w 9772"/>
              <a:gd name="connsiteY6" fmla="*/ 9112 h 10000"/>
              <a:gd name="connsiteX7" fmla="*/ 9767 w 9772"/>
              <a:gd name="connsiteY7" fmla="*/ 9078 h 10000"/>
              <a:gd name="connsiteX8" fmla="*/ 9767 w 9772"/>
              <a:gd name="connsiteY8" fmla="*/ 0 h 10000"/>
              <a:gd name="connsiteX0" fmla="*/ 9990 w 9995"/>
              <a:gd name="connsiteY0" fmla="*/ 18860 h 28860"/>
              <a:gd name="connsiteX1" fmla="*/ 6 w 9995"/>
              <a:gd name="connsiteY1" fmla="*/ 0 h 28860"/>
              <a:gd name="connsiteX2" fmla="*/ 1 w 9995"/>
              <a:gd name="connsiteY2" fmla="*/ 27938 h 28860"/>
              <a:gd name="connsiteX3" fmla="*/ 203 w 9995"/>
              <a:gd name="connsiteY3" fmla="*/ 27972 h 28860"/>
              <a:gd name="connsiteX4" fmla="*/ 474 w 9995"/>
              <a:gd name="connsiteY4" fmla="*/ 28860 h 28860"/>
              <a:gd name="connsiteX5" fmla="*/ 747 w 9995"/>
              <a:gd name="connsiteY5" fmla="*/ 27972 h 28860"/>
              <a:gd name="connsiteX6" fmla="*/ 966 w 9995"/>
              <a:gd name="connsiteY6" fmla="*/ 27972 h 28860"/>
              <a:gd name="connsiteX7" fmla="*/ 9990 w 9995"/>
              <a:gd name="connsiteY7" fmla="*/ 27938 h 28860"/>
              <a:gd name="connsiteX8" fmla="*/ 9990 w 9995"/>
              <a:gd name="connsiteY8" fmla="*/ 18860 h 28860"/>
              <a:gd name="connsiteX0" fmla="*/ 10000 w 10005"/>
              <a:gd name="connsiteY0" fmla="*/ 0 h 10000"/>
              <a:gd name="connsiteX1" fmla="*/ 6 w 10005"/>
              <a:gd name="connsiteY1" fmla="*/ 0 h 10000"/>
              <a:gd name="connsiteX2" fmla="*/ 1 w 10005"/>
              <a:gd name="connsiteY2" fmla="*/ 9681 h 10000"/>
              <a:gd name="connsiteX3" fmla="*/ 203 w 10005"/>
              <a:gd name="connsiteY3" fmla="*/ 9692 h 10000"/>
              <a:gd name="connsiteX4" fmla="*/ 474 w 10005"/>
              <a:gd name="connsiteY4" fmla="*/ 10000 h 10000"/>
              <a:gd name="connsiteX5" fmla="*/ 747 w 10005"/>
              <a:gd name="connsiteY5" fmla="*/ 9692 h 10000"/>
              <a:gd name="connsiteX6" fmla="*/ 966 w 10005"/>
              <a:gd name="connsiteY6" fmla="*/ 9692 h 10000"/>
              <a:gd name="connsiteX7" fmla="*/ 9995 w 10005"/>
              <a:gd name="connsiteY7" fmla="*/ 9681 h 10000"/>
              <a:gd name="connsiteX8" fmla="*/ 10000 w 10005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5" h="10000">
                <a:moveTo>
                  <a:pt x="10000" y="0"/>
                </a:moveTo>
                <a:lnTo>
                  <a:pt x="6" y="0"/>
                </a:lnTo>
                <a:cubicBezTo>
                  <a:pt x="0" y="533"/>
                  <a:pt x="4" y="9107"/>
                  <a:pt x="1" y="9681"/>
                </a:cubicBezTo>
                <a:lnTo>
                  <a:pt x="203" y="9692"/>
                </a:lnTo>
                <a:cubicBezTo>
                  <a:pt x="414" y="9692"/>
                  <a:pt x="471" y="9963"/>
                  <a:pt x="474" y="10000"/>
                </a:cubicBezTo>
                <a:cubicBezTo>
                  <a:pt x="482" y="9957"/>
                  <a:pt x="534" y="9692"/>
                  <a:pt x="747" y="9692"/>
                </a:cubicBezTo>
                <a:lnTo>
                  <a:pt x="966" y="9692"/>
                </a:lnTo>
                <a:lnTo>
                  <a:pt x="9995" y="9681"/>
                </a:lnTo>
                <a:cubicBezTo>
                  <a:pt x="9992" y="9351"/>
                  <a:pt x="10005" y="153"/>
                  <a:pt x="10000" y="0"/>
                </a:cubicBez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sz="1662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205" name="Group 204"/>
          <p:cNvGrpSpPr/>
          <p:nvPr userDrawn="1"/>
        </p:nvGrpSpPr>
        <p:grpSpPr>
          <a:xfrm>
            <a:off x="-25512" y="1470026"/>
            <a:ext cx="9169513" cy="4445001"/>
            <a:chOff x="-27638" y="1470025"/>
            <a:chExt cx="9933639" cy="4445001"/>
          </a:xfrm>
        </p:grpSpPr>
        <p:grpSp>
          <p:nvGrpSpPr>
            <p:cNvPr id="168" name="Group 167"/>
            <p:cNvGrpSpPr/>
            <p:nvPr userDrawn="1"/>
          </p:nvGrpSpPr>
          <p:grpSpPr>
            <a:xfrm>
              <a:off x="0" y="1500852"/>
              <a:ext cx="9906001" cy="4400551"/>
              <a:chOff x="0" y="1500852"/>
              <a:chExt cx="9906001" cy="4400551"/>
            </a:xfrm>
          </p:grpSpPr>
          <p:sp>
            <p:nvSpPr>
              <p:cNvPr id="8" name="Freeform 120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" name="Freeform 121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" name="Freeform 122"/>
              <p:cNvSpPr>
                <a:spLocks/>
              </p:cNvSpPr>
              <p:nvPr userDrawn="1"/>
            </p:nvSpPr>
            <p:spPr bwMode="auto">
              <a:xfrm>
                <a:off x="6716713" y="4609177"/>
                <a:ext cx="2489200" cy="757238"/>
              </a:xfrm>
              <a:custGeom>
                <a:avLst/>
                <a:gdLst/>
                <a:ahLst/>
                <a:cxnLst>
                  <a:cxn ang="0">
                    <a:pos x="1240" y="0"/>
                  </a:cxn>
                  <a:cxn ang="0">
                    <a:pos x="846" y="50"/>
                  </a:cxn>
                  <a:cxn ang="0">
                    <a:pos x="827" y="240"/>
                  </a:cxn>
                  <a:cxn ang="0">
                    <a:pos x="0" y="161"/>
                  </a:cxn>
                  <a:cxn ang="0">
                    <a:pos x="1568" y="477"/>
                  </a:cxn>
                  <a:cxn ang="0">
                    <a:pos x="1240" y="0"/>
                  </a:cxn>
                </a:cxnLst>
                <a:rect l="0" t="0" r="r" b="b"/>
                <a:pathLst>
                  <a:path w="1568" h="477">
                    <a:moveTo>
                      <a:pt x="1240" y="0"/>
                    </a:moveTo>
                    <a:lnTo>
                      <a:pt x="846" y="50"/>
                    </a:lnTo>
                    <a:lnTo>
                      <a:pt x="827" y="240"/>
                    </a:lnTo>
                    <a:lnTo>
                      <a:pt x="0" y="161"/>
                    </a:lnTo>
                    <a:lnTo>
                      <a:pt x="1568" y="477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" name="Freeform 124"/>
              <p:cNvSpPr>
                <a:spLocks/>
              </p:cNvSpPr>
              <p:nvPr userDrawn="1"/>
            </p:nvSpPr>
            <p:spPr bwMode="auto">
              <a:xfrm>
                <a:off x="9183688" y="4486940"/>
                <a:ext cx="446088" cy="57150"/>
              </a:xfrm>
              <a:custGeom>
                <a:avLst/>
                <a:gdLst/>
                <a:ahLst/>
                <a:cxnLst>
                  <a:cxn ang="0">
                    <a:pos x="281" y="0"/>
                  </a:cxn>
                  <a:cxn ang="0">
                    <a:pos x="0" y="10"/>
                  </a:cxn>
                  <a:cxn ang="0">
                    <a:pos x="2" y="36"/>
                  </a:cxn>
                  <a:cxn ang="0">
                    <a:pos x="281" y="0"/>
                  </a:cxn>
                </a:cxnLst>
                <a:rect l="0" t="0" r="r" b="b"/>
                <a:pathLst>
                  <a:path w="281" h="36">
                    <a:moveTo>
                      <a:pt x="281" y="0"/>
                    </a:moveTo>
                    <a:lnTo>
                      <a:pt x="0" y="10"/>
                    </a:lnTo>
                    <a:lnTo>
                      <a:pt x="2" y="36"/>
                    </a:lnTo>
                    <a:lnTo>
                      <a:pt x="2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" name="Freeform 126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" name="Freeform 127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7" name="Freeform 128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9" name="Freeform 129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0" name="Freeform 130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1" name="Freeform 131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2" name="Freeform 132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close/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3" name="Freeform 133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4" name="Freeform 134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5" name="Freeform 135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6" name="Freeform 136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1758950" cy="1770063"/>
              </a:xfrm>
              <a:custGeom>
                <a:avLst/>
                <a:gdLst/>
                <a:ahLst/>
                <a:cxnLst>
                  <a:cxn ang="0">
                    <a:pos x="307" y="729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532" y="444"/>
                  </a:cxn>
                  <a:cxn ang="0">
                    <a:pos x="528" y="448"/>
                  </a:cxn>
                  <a:cxn ang="0">
                    <a:pos x="882" y="1084"/>
                  </a:cxn>
                  <a:cxn ang="0">
                    <a:pos x="884" y="1086"/>
                  </a:cxn>
                  <a:cxn ang="0">
                    <a:pos x="1066" y="935"/>
                  </a:cxn>
                  <a:cxn ang="0">
                    <a:pos x="1108" y="7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</a:cxnLst>
                <a:rect l="0" t="0" r="r" b="b"/>
                <a:pathLst>
                  <a:path w="1108" h="1115">
                    <a:moveTo>
                      <a:pt x="307" y="729"/>
                    </a:moveTo>
                    <a:lnTo>
                      <a:pt x="0" y="1115"/>
                    </a:lnTo>
                    <a:lnTo>
                      <a:pt x="307" y="729"/>
                    </a:lnTo>
                    <a:lnTo>
                      <a:pt x="307" y="729"/>
                    </a:lnTo>
                    <a:lnTo>
                      <a:pt x="307" y="729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532" y="444"/>
                    </a:lnTo>
                    <a:lnTo>
                      <a:pt x="528" y="448"/>
                    </a:lnTo>
                    <a:lnTo>
                      <a:pt x="882" y="1084"/>
                    </a:lnTo>
                    <a:lnTo>
                      <a:pt x="884" y="1086"/>
                    </a:lnTo>
                    <a:lnTo>
                      <a:pt x="1066" y="935"/>
                    </a:lnTo>
                    <a:lnTo>
                      <a:pt x="1108" y="715"/>
                    </a:lnTo>
                    <a:lnTo>
                      <a:pt x="281" y="0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281" y="0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CFB4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Freeform 138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Freeform 139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29" name="Freeform 140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close/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0" name="Freeform 141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1" name="Freeform 142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2" name="Freeform 143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3" name="Rectangle 144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solidFill>
                <a:srgbClr val="0E00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4" name="Rectangle 145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5" name="Freeform 146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close/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close/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6" name="Freeform 147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7" name="Freeform 148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8" name="Freeform 149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Freeform 150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4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Freeform 151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1" name="Freeform 152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58EA2"/>
                  </a:gs>
                  <a:gs pos="100000">
                    <a:srgbClr val="8D516F">
                      <a:alpha val="69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2" name="Freeform 153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Freeform 154"/>
              <p:cNvSpPr>
                <a:spLocks noEditPoints="1"/>
              </p:cNvSpPr>
              <p:nvPr userDrawn="1"/>
            </p:nvSpPr>
            <p:spPr bwMode="auto">
              <a:xfrm>
                <a:off x="2714625" y="2440652"/>
                <a:ext cx="1209675" cy="2341563"/>
              </a:xfrm>
              <a:custGeom>
                <a:avLst/>
                <a:gdLst/>
                <a:ahLst/>
                <a:cxnLst>
                  <a:cxn ang="0">
                    <a:pos x="105" y="1475"/>
                  </a:cxn>
                  <a:cxn ang="0">
                    <a:pos x="105" y="1475"/>
                  </a:cxn>
                  <a:cxn ang="0">
                    <a:pos x="762" y="0"/>
                  </a:cxn>
                  <a:cxn ang="0">
                    <a:pos x="0" y="634"/>
                  </a:cxn>
                  <a:cxn ang="0">
                    <a:pos x="50" y="1030"/>
                  </a:cxn>
                  <a:cxn ang="0">
                    <a:pos x="245" y="1158"/>
                  </a:cxn>
                  <a:cxn ang="0">
                    <a:pos x="762" y="0"/>
                  </a:cxn>
                </a:cxnLst>
                <a:rect l="0" t="0" r="r" b="b"/>
                <a:pathLst>
                  <a:path w="762" h="1475">
                    <a:moveTo>
                      <a:pt x="105" y="1475"/>
                    </a:moveTo>
                    <a:lnTo>
                      <a:pt x="105" y="1475"/>
                    </a:lnTo>
                    <a:close/>
                    <a:moveTo>
                      <a:pt x="762" y="0"/>
                    </a:moveTo>
                    <a:lnTo>
                      <a:pt x="0" y="634"/>
                    </a:lnTo>
                    <a:lnTo>
                      <a:pt x="50" y="1030"/>
                    </a:lnTo>
                    <a:lnTo>
                      <a:pt x="245" y="1158"/>
                    </a:lnTo>
                    <a:lnTo>
                      <a:pt x="7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23855">
                      <a:alpha val="92000"/>
                    </a:srgbClr>
                  </a:gs>
                  <a:gs pos="100000">
                    <a:srgbClr val="8D516F">
                      <a:alpha val="80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" name="Freeform 156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tx2">
                  <a:alpha val="3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" name="Freeform 157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" name="Freeform 158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65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" name="Freeform 159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" name="Freeform 160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77445E">
                      <a:alpha val="90000"/>
                    </a:srgbClr>
                  </a:gs>
                  <a:gs pos="65000">
                    <a:schemeClr val="accent2">
                      <a:alpha val="40000"/>
                    </a:scheme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" name="Freeform 161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" name="Freeform 162"/>
              <p:cNvSpPr>
                <a:spLocks/>
              </p:cNvSpPr>
              <p:nvPr userDrawn="1"/>
            </p:nvSpPr>
            <p:spPr bwMode="auto">
              <a:xfrm>
                <a:off x="3925888" y="2450177"/>
                <a:ext cx="1768475" cy="2184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4" y="358"/>
                  </a:cxn>
                  <a:cxn ang="0">
                    <a:pos x="712" y="1376"/>
                  </a:cxn>
                  <a:cxn ang="0">
                    <a:pos x="1114" y="1111"/>
                  </a:cxn>
                  <a:cxn ang="0">
                    <a:pos x="0" y="0"/>
                  </a:cxn>
                </a:cxnLst>
                <a:rect l="0" t="0" r="r" b="b"/>
                <a:pathLst>
                  <a:path w="1114" h="1376">
                    <a:moveTo>
                      <a:pt x="0" y="0"/>
                    </a:moveTo>
                    <a:lnTo>
                      <a:pt x="184" y="358"/>
                    </a:lnTo>
                    <a:lnTo>
                      <a:pt x="712" y="1376"/>
                    </a:lnTo>
                    <a:lnTo>
                      <a:pt x="1114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" name="Freeform 164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" name="Freeform 165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" name="Freeform 166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05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" name="Freeform 167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" name="Freeform 170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56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" name="Freeform 171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" name="Freeform 172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8D516F">
                      <a:alpha val="75000"/>
                    </a:srgbClr>
                  </a:gs>
                </a:gsLst>
                <a:lin ang="13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" name="Freeform 173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9" name="Freeform 174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close/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81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0" name="Freeform 175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1" name="Freeform 176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2" name="Freeform 177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3" name="Freeform 178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514" y="0"/>
                  </a:cxn>
                  <a:cxn ang="0">
                    <a:pos x="0" y="75"/>
                  </a:cxn>
                  <a:cxn ang="0">
                    <a:pos x="134" y="0"/>
                  </a:cxn>
                  <a:cxn ang="0">
                    <a:pos x="57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514" y="0"/>
                    </a:lnTo>
                    <a:lnTo>
                      <a:pt x="0" y="75"/>
                    </a:lnTo>
                    <a:lnTo>
                      <a:pt x="134" y="0"/>
                    </a:lnTo>
                    <a:lnTo>
                      <a:pt x="57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4" name="Freeform 180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5" name="Freeform 181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6" name="Freeform 182"/>
              <p:cNvSpPr>
                <a:spLocks/>
              </p:cNvSpPr>
              <p:nvPr userDrawn="1"/>
            </p:nvSpPr>
            <p:spPr bwMode="auto">
              <a:xfrm>
                <a:off x="8197850" y="1500852"/>
                <a:ext cx="873125" cy="292100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0" y="184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447" y="0"/>
                  </a:cxn>
                </a:cxnLst>
                <a:rect l="0" t="0" r="r" b="b"/>
                <a:pathLst>
                  <a:path w="550" h="184">
                    <a:moveTo>
                      <a:pt x="447" y="0"/>
                    </a:moveTo>
                    <a:lnTo>
                      <a:pt x="0" y="184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4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7" name="Freeform 184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8" name="Freeform 185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9" name="Freeform 186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" name="Freeform 187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1" name="Freeform 188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/>
                  </a:gs>
                  <a:gs pos="100000">
                    <a:srgbClr val="65394F"/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2" name="Freeform 189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3" name="Freeform 190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85000"/>
                    </a:srgbClr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4" name="Freeform 191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5" name="Freeform 192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6" name="Freeform 193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</a:path>
                </a:pathLst>
              </a:custGeom>
              <a:gradFill>
                <a:gsLst>
                  <a:gs pos="0">
                    <a:srgbClr val="65394F">
                      <a:alpha val="58000"/>
                    </a:srgbClr>
                  </a:gs>
                  <a:gs pos="42000">
                    <a:srgbClr val="8D516F">
                      <a:alpha val="45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7" name="Freeform 194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75000"/>
                    </a:srgbClr>
                  </a:gs>
                  <a:gs pos="100000">
                    <a:srgbClr val="65394F">
                      <a:alpha val="76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8" name="Freeform 195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9" name="Freeform 196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0" name="Freeform 197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1" name="Freeform 200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26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2" name="Freeform 201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3" name="Freeform 202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487363" cy="1770063"/>
              </a:xfrm>
              <a:custGeom>
                <a:avLst/>
                <a:gdLst/>
                <a:ahLst/>
                <a:cxnLst>
                  <a:cxn ang="0">
                    <a:pos x="0" y="1115"/>
                  </a:cxn>
                  <a:cxn ang="0">
                    <a:pos x="0" y="11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281" y="0"/>
                  </a:cxn>
                </a:cxnLst>
                <a:rect l="0" t="0" r="r" b="b"/>
                <a:pathLst>
                  <a:path w="307" h="1115">
                    <a:moveTo>
                      <a:pt x="0" y="1115"/>
                    </a:moveTo>
                    <a:lnTo>
                      <a:pt x="0" y="1115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0" y="1115"/>
                    </a:lnTo>
                    <a:lnTo>
                      <a:pt x="307" y="72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>
                  <a:alpha val="9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4" name="Freeform 204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6182">
                      <a:alpha val="59000"/>
                    </a:srgbClr>
                  </a:gs>
                  <a:gs pos="100000">
                    <a:srgbClr val="B58EA2">
                      <a:alpha val="53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5" name="Freeform 205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6" name="Freeform 206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7" name="Freeform 207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8" name="Freeform 208"/>
              <p:cNvSpPr>
                <a:spLocks noEditPoints="1"/>
              </p:cNvSpPr>
              <p:nvPr userDrawn="1"/>
            </p:nvSpPr>
            <p:spPr bwMode="auto">
              <a:xfrm>
                <a:off x="1368425" y="2046952"/>
                <a:ext cx="392113" cy="1157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6" y="729"/>
                  </a:cxn>
                  <a:cxn ang="0">
                    <a:pos x="247" y="4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47" h="729">
                    <a:moveTo>
                      <a:pt x="0" y="0"/>
                    </a:moveTo>
                    <a:lnTo>
                      <a:pt x="0" y="0"/>
                    </a:lnTo>
                    <a:lnTo>
                      <a:pt x="26" y="729"/>
                    </a:lnTo>
                    <a:lnTo>
                      <a:pt x="247" y="4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9" name="Freeform 210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0">
                    <a:schemeClr val="tx2">
                      <a:alpha val="57000"/>
                    </a:scheme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0" name="Freeform 211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1" name="Freeform 212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2" name="Freeform 213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3" name="Freeform 214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" name="Freeform 215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5" name="Freeform 216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3000"/>
                    </a:srgbClr>
                  </a:gs>
                  <a:gs pos="48000">
                    <a:srgbClr val="77445E">
                      <a:alpha val="63000"/>
                    </a:srgbClr>
                  </a:gs>
                  <a:gs pos="100000">
                    <a:srgbClr val="65394F">
                      <a:alpha val="69000"/>
                    </a:srgbClr>
                  </a:gs>
                </a:gsLst>
                <a:lin ang="13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6" name="Freeform 217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7" name="Freeform 218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3000"/>
                    </a:srgbClr>
                  </a:gs>
                  <a:gs pos="100000">
                    <a:srgbClr val="723855"/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8" name="Freeform 219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9" name="Freeform 220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8000"/>
                    </a:srgbClr>
                  </a:gs>
                  <a:gs pos="100000">
                    <a:srgbClr val="602A43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0" name="Freeform 221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1" name="Freeform 222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77000"/>
                    </a:srgbClr>
                  </a:gs>
                  <a:gs pos="100000">
                    <a:srgbClr val="9D6182">
                      <a:alpha val="75000"/>
                    </a:srgbClr>
                  </a:gs>
                </a:gsLst>
                <a:lin ang="14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2" name="Freeform 223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3" name="Freeform 224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4" name="Freeform 225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5" name="Rectangle 226"/>
              <p:cNvSpPr>
                <a:spLocks noChangeArrowheads="1"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prstGeom prst="rect">
                <a:avLst/>
              </a:prstGeom>
              <a:solidFill>
                <a:srgbClr val="2500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6" name="Freeform 227"/>
              <p:cNvSpPr>
                <a:spLocks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7" name="Freeform 228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8" name="Freeform 229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9" name="Freeform 230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0" name="Freeform 231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1" name="Freeform 232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2" name="Freeform 233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3" name="Freeform 234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9000"/>
                    </a:srgbClr>
                  </a:gs>
                  <a:gs pos="100000">
                    <a:srgbClr val="65394F">
                      <a:alpha val="92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4" name="Freeform 235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5" name="Freeform 236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32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6" name="Freeform 237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7" name="Freeform 238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18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8" name="Freeform 239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9" name="Freeform 240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0" name="Freeform 241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1" name="Freeform 242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chemeClr val="accent2">
                      <a:alpha val="31000"/>
                    </a:scheme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2" name="Freeform 243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3" name="Freeform 244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4" name="Freeform 245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5" name="Freeform 246"/>
              <p:cNvSpPr>
                <a:spLocks noEditPoints="1"/>
              </p:cNvSpPr>
              <p:nvPr userDrawn="1"/>
            </p:nvSpPr>
            <p:spPr bwMode="auto">
              <a:xfrm>
                <a:off x="9431338" y="1843752"/>
                <a:ext cx="474663" cy="1322388"/>
              </a:xfrm>
              <a:custGeom>
                <a:avLst/>
                <a:gdLst/>
                <a:ahLst/>
                <a:cxnLst>
                  <a:cxn ang="0">
                    <a:pos x="299" y="67"/>
                  </a:cxn>
                  <a:cxn ang="0">
                    <a:pos x="113" y="524"/>
                  </a:cxn>
                  <a:cxn ang="0">
                    <a:pos x="299" y="833"/>
                  </a:cxn>
                  <a:cxn ang="0">
                    <a:pos x="299" y="67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299" y="0"/>
                  </a:cxn>
                </a:cxnLst>
                <a:rect l="0" t="0" r="r" b="b"/>
                <a:pathLst>
                  <a:path w="299" h="833">
                    <a:moveTo>
                      <a:pt x="299" y="67"/>
                    </a:moveTo>
                    <a:lnTo>
                      <a:pt x="113" y="524"/>
                    </a:lnTo>
                    <a:lnTo>
                      <a:pt x="299" y="833"/>
                    </a:lnTo>
                    <a:lnTo>
                      <a:pt x="299" y="67"/>
                    </a:lnTo>
                    <a:close/>
                    <a:moveTo>
                      <a:pt x="299" y="0"/>
                    </a:moveTo>
                    <a:lnTo>
                      <a:pt x="0" y="336"/>
                    </a:ln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6" name="Freeform 248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close/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7" name="Freeform 249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8" name="Freeform 250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29" name="Freeform 251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0" name="Freeform 252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763588" cy="1060450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481" y="668"/>
                  </a:cxn>
                  <a:cxn ang="0">
                    <a:pos x="481" y="497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0" y="206"/>
                  </a:cxn>
                  <a:cxn ang="0">
                    <a:pos x="182" y="0"/>
                  </a:cxn>
                  <a:cxn ang="0">
                    <a:pos x="182" y="0"/>
                  </a:cxn>
                </a:cxnLst>
                <a:rect l="0" t="0" r="r" b="b"/>
                <a:pathLst>
                  <a:path w="481" h="668">
                    <a:moveTo>
                      <a:pt x="182" y="0"/>
                    </a:moveTo>
                    <a:lnTo>
                      <a:pt x="0" y="206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481" y="668"/>
                    </a:lnTo>
                    <a:lnTo>
                      <a:pt x="481" y="497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0" y="206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1" name="Freeform 254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2" name="Freeform 255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3" name="Freeform 256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4" name="Freeform 257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5" name="Freeform 258"/>
              <p:cNvSpPr>
                <a:spLocks/>
              </p:cNvSpPr>
              <p:nvPr userDrawn="1"/>
            </p:nvSpPr>
            <p:spPr bwMode="auto">
              <a:xfrm>
                <a:off x="9431338" y="1843752"/>
                <a:ext cx="474663" cy="831850"/>
              </a:xfrm>
              <a:custGeom>
                <a:avLst/>
                <a:gdLst/>
                <a:ahLst/>
                <a:cxnLst>
                  <a:cxn ang="0">
                    <a:pos x="299" y="0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113" y="524"/>
                  </a:cxn>
                  <a:cxn ang="0">
                    <a:pos x="299" y="67"/>
                  </a:cxn>
                  <a:cxn ang="0">
                    <a:pos x="299" y="0"/>
                  </a:cxn>
                </a:cxnLst>
                <a:rect l="0" t="0" r="r" b="b"/>
                <a:pathLst>
                  <a:path w="299" h="524">
                    <a:moveTo>
                      <a:pt x="299" y="0"/>
                    </a:moveTo>
                    <a:lnTo>
                      <a:pt x="299" y="0"/>
                    </a:lnTo>
                    <a:lnTo>
                      <a:pt x="0" y="336"/>
                    </a:lnTo>
                    <a:lnTo>
                      <a:pt x="113" y="524"/>
                    </a:lnTo>
                    <a:lnTo>
                      <a:pt x="299" y="67"/>
                    </a:lnTo>
                    <a:lnTo>
                      <a:pt x="2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6" name="Freeform 260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468313" cy="3270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182" y="0"/>
                  </a:cxn>
                </a:cxnLst>
                <a:rect l="0" t="0" r="r" b="b"/>
                <a:pathLst>
                  <a:path w="295" h="206">
                    <a:moveTo>
                      <a:pt x="182" y="0"/>
                    </a:moveTo>
                    <a:lnTo>
                      <a:pt x="0" y="206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7" name="Freeform 262"/>
              <p:cNvSpPr>
                <a:spLocks/>
              </p:cNvSpPr>
              <p:nvPr userDrawn="1"/>
            </p:nvSpPr>
            <p:spPr bwMode="auto">
              <a:xfrm>
                <a:off x="9070975" y="1758027"/>
                <a:ext cx="835025" cy="387350"/>
              </a:xfrm>
              <a:custGeom>
                <a:avLst/>
                <a:gdLst/>
                <a:ahLst/>
                <a:cxnLst>
                  <a:cxn ang="0">
                    <a:pos x="52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40" y="244"/>
                  </a:cxn>
                  <a:cxn ang="0">
                    <a:pos x="526" y="26"/>
                  </a:cxn>
                  <a:cxn ang="0">
                    <a:pos x="526" y="0"/>
                  </a:cxn>
                </a:cxnLst>
                <a:rect l="0" t="0" r="r" b="b"/>
                <a:pathLst>
                  <a:path w="526" h="244">
                    <a:moveTo>
                      <a:pt x="526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0" y="244"/>
                    </a:lnTo>
                    <a:lnTo>
                      <a:pt x="526" y="26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8" name="Freeform 264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close/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39" name="Freeform 265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0" name="Freeform 266"/>
              <p:cNvSpPr>
                <a:spLocks/>
              </p:cNvSpPr>
              <p:nvPr userDrawn="1"/>
            </p:nvSpPr>
            <p:spPr bwMode="auto">
              <a:xfrm>
                <a:off x="7856538" y="1792952"/>
                <a:ext cx="976313" cy="1160463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215" y="0"/>
                  </a:cxn>
                  <a:cxn ang="0">
                    <a:pos x="0" y="731"/>
                  </a:cxn>
                  <a:cxn ang="0">
                    <a:pos x="615" y="384"/>
                  </a:cxn>
                  <a:cxn ang="0">
                    <a:pos x="215" y="0"/>
                  </a:cxn>
                </a:cxnLst>
                <a:rect l="0" t="0" r="r" b="b"/>
                <a:pathLst>
                  <a:path w="615" h="731">
                    <a:moveTo>
                      <a:pt x="215" y="0"/>
                    </a:moveTo>
                    <a:lnTo>
                      <a:pt x="215" y="0"/>
                    </a:lnTo>
                    <a:lnTo>
                      <a:pt x="0" y="731"/>
                    </a:lnTo>
                    <a:lnTo>
                      <a:pt x="615" y="384"/>
                    </a:lnTo>
                    <a:lnTo>
                      <a:pt x="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1" name="Freeform 268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1095375" cy="6286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400" y="396"/>
                  </a:cxn>
                  <a:cxn ang="0">
                    <a:pos x="690" y="234"/>
                  </a:cxn>
                  <a:cxn ang="0">
                    <a:pos x="550" y="0"/>
                  </a:cxn>
                </a:cxnLst>
                <a:rect l="0" t="0" r="r" b="b"/>
                <a:pathLst>
                  <a:path w="690" h="396">
                    <a:moveTo>
                      <a:pt x="550" y="0"/>
                    </a:moveTo>
                    <a:lnTo>
                      <a:pt x="0" y="12"/>
                    </a:lnTo>
                    <a:lnTo>
                      <a:pt x="400" y="396"/>
                    </a:lnTo>
                    <a:lnTo>
                      <a:pt x="690" y="234"/>
                    </a:lnTo>
                    <a:lnTo>
                      <a:pt x="550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2" name="Freeform 270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3" name="Freeform 271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4" name="Freeform 272"/>
              <p:cNvSpPr>
                <a:spLocks noEditPoints="1"/>
              </p:cNvSpPr>
              <p:nvPr userDrawn="1"/>
            </p:nvSpPr>
            <p:spPr bwMode="auto">
              <a:xfrm>
                <a:off x="8453438" y="1812002"/>
                <a:ext cx="1452563" cy="1671638"/>
              </a:xfrm>
              <a:custGeom>
                <a:avLst/>
                <a:gdLst/>
                <a:ahLst/>
                <a:cxnLst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915" y="0"/>
                  </a:cxn>
                  <a:cxn ang="0">
                    <a:pos x="557" y="255"/>
                  </a:cxn>
                  <a:cxn ang="0">
                    <a:pos x="616" y="356"/>
                  </a:cxn>
                  <a:cxn ang="0">
                    <a:pos x="915" y="20"/>
                  </a:cxn>
                  <a:cxn ang="0">
                    <a:pos x="915" y="0"/>
                  </a:cxn>
                </a:cxnLst>
                <a:rect l="0" t="0" r="r" b="b"/>
                <a:pathLst>
                  <a:path w="915" h="1053">
                    <a:moveTo>
                      <a:pt x="0" y="1053"/>
                    </a:moveTo>
                    <a:lnTo>
                      <a:pt x="0" y="1053"/>
                    </a:lnTo>
                    <a:lnTo>
                      <a:pt x="0" y="1053"/>
                    </a:lnTo>
                    <a:lnTo>
                      <a:pt x="0" y="1053"/>
                    </a:lnTo>
                    <a:close/>
                    <a:moveTo>
                      <a:pt x="915" y="0"/>
                    </a:moveTo>
                    <a:lnTo>
                      <a:pt x="557" y="255"/>
                    </a:lnTo>
                    <a:lnTo>
                      <a:pt x="616" y="356"/>
                    </a:lnTo>
                    <a:lnTo>
                      <a:pt x="915" y="20"/>
                    </a:lnTo>
                    <a:lnTo>
                      <a:pt x="9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5" name="Freeform 274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6" name="Freeform 275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7" name="Freeform 276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8" name="Freeform 277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49" name="Freeform 278"/>
              <p:cNvSpPr>
                <a:spLocks/>
              </p:cNvSpPr>
              <p:nvPr userDrawn="1"/>
            </p:nvSpPr>
            <p:spPr bwMode="auto">
              <a:xfrm>
                <a:off x="7737475" y="2504152"/>
                <a:ext cx="1404938" cy="979488"/>
              </a:xfrm>
              <a:custGeom>
                <a:avLst/>
                <a:gdLst/>
                <a:ahLst/>
                <a:cxnLst>
                  <a:cxn ang="0">
                    <a:pos x="755" y="0"/>
                  </a:cxn>
                  <a:cxn ang="0">
                    <a:pos x="0" y="538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885" y="126"/>
                  </a:cxn>
                  <a:cxn ang="0">
                    <a:pos x="755" y="0"/>
                  </a:cxn>
                </a:cxnLst>
                <a:rect l="0" t="0" r="r" b="b"/>
                <a:pathLst>
                  <a:path w="885" h="617">
                    <a:moveTo>
                      <a:pt x="755" y="0"/>
                    </a:moveTo>
                    <a:lnTo>
                      <a:pt x="0" y="538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885" y="126"/>
                    </a:lnTo>
                    <a:lnTo>
                      <a:pt x="755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723855">
                      <a:alpha val="49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0" name="Freeform 280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1" name="Freeform 281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2" name="Freeform 282"/>
              <p:cNvSpPr>
                <a:spLocks/>
              </p:cNvSpPr>
              <p:nvPr userDrawn="1"/>
            </p:nvSpPr>
            <p:spPr bwMode="auto">
              <a:xfrm>
                <a:off x="8936038" y="2216815"/>
                <a:ext cx="495300" cy="487363"/>
              </a:xfrm>
              <a:custGeom>
                <a:avLst/>
                <a:gdLst/>
                <a:ahLst/>
                <a:cxnLst>
                  <a:cxn ang="0">
                    <a:pos x="253" y="0"/>
                  </a:cxn>
                  <a:cxn ang="0">
                    <a:pos x="0" y="181"/>
                  </a:cxn>
                  <a:cxn ang="0">
                    <a:pos x="130" y="307"/>
                  </a:cxn>
                  <a:cxn ang="0">
                    <a:pos x="312" y="101"/>
                  </a:cxn>
                  <a:cxn ang="0">
                    <a:pos x="253" y="0"/>
                  </a:cxn>
                </a:cxnLst>
                <a:rect l="0" t="0" r="r" b="b"/>
                <a:pathLst>
                  <a:path w="312" h="307">
                    <a:moveTo>
                      <a:pt x="253" y="0"/>
                    </a:moveTo>
                    <a:lnTo>
                      <a:pt x="0" y="181"/>
                    </a:lnTo>
                    <a:lnTo>
                      <a:pt x="130" y="307"/>
                    </a:lnTo>
                    <a:lnTo>
                      <a:pt x="312" y="101"/>
                    </a:lnTo>
                    <a:lnTo>
                      <a:pt x="253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3" name="Freeform 284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4" name="Freeform 285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5" name="Freeform 286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134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134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6" name="Freeform 288"/>
              <p:cNvSpPr>
                <a:spLocks/>
              </p:cNvSpPr>
              <p:nvPr userDrawn="1"/>
            </p:nvSpPr>
            <p:spPr bwMode="auto">
              <a:xfrm>
                <a:off x="9293225" y="1799302"/>
                <a:ext cx="612775" cy="417513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0" y="218"/>
                  </a:cxn>
                  <a:cxn ang="0">
                    <a:pos x="28" y="263"/>
                  </a:cxn>
                  <a:cxn ang="0">
                    <a:pos x="386" y="8"/>
                  </a:cxn>
                  <a:cxn ang="0">
                    <a:pos x="386" y="0"/>
                  </a:cxn>
                </a:cxnLst>
                <a:rect l="0" t="0" r="r" b="b"/>
                <a:pathLst>
                  <a:path w="386" h="263">
                    <a:moveTo>
                      <a:pt x="386" y="0"/>
                    </a:moveTo>
                    <a:lnTo>
                      <a:pt x="0" y="218"/>
                    </a:lnTo>
                    <a:lnTo>
                      <a:pt x="28" y="263"/>
                    </a:lnTo>
                    <a:lnTo>
                      <a:pt x="386" y="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7" name="Freeform 290"/>
              <p:cNvSpPr>
                <a:spLocks/>
              </p:cNvSpPr>
              <p:nvPr userDrawn="1"/>
            </p:nvSpPr>
            <p:spPr bwMode="auto">
              <a:xfrm>
                <a:off x="7737475" y="2402552"/>
                <a:ext cx="1198563" cy="955675"/>
              </a:xfrm>
              <a:custGeom>
                <a:avLst/>
                <a:gdLst/>
                <a:ahLst/>
                <a:cxnLst>
                  <a:cxn ang="0">
                    <a:pos x="690" y="0"/>
                  </a:cxn>
                  <a:cxn ang="0">
                    <a:pos x="75" y="347"/>
                  </a:cxn>
                  <a:cxn ang="0">
                    <a:pos x="0" y="602"/>
                  </a:cxn>
                  <a:cxn ang="0">
                    <a:pos x="755" y="64"/>
                  </a:cxn>
                  <a:cxn ang="0">
                    <a:pos x="690" y="0"/>
                  </a:cxn>
                </a:cxnLst>
                <a:rect l="0" t="0" r="r" b="b"/>
                <a:pathLst>
                  <a:path w="755" h="602">
                    <a:moveTo>
                      <a:pt x="690" y="0"/>
                    </a:moveTo>
                    <a:lnTo>
                      <a:pt x="75" y="347"/>
                    </a:lnTo>
                    <a:lnTo>
                      <a:pt x="0" y="602"/>
                    </a:lnTo>
                    <a:lnTo>
                      <a:pt x="755" y="64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8" name="Freeform 292"/>
              <p:cNvSpPr>
                <a:spLocks/>
              </p:cNvSpPr>
              <p:nvPr userDrawn="1"/>
            </p:nvSpPr>
            <p:spPr bwMode="auto">
              <a:xfrm>
                <a:off x="8832850" y="2145377"/>
                <a:ext cx="504825" cy="358775"/>
              </a:xfrm>
              <a:custGeom>
                <a:avLst/>
                <a:gdLst/>
                <a:ahLst/>
                <a:cxnLst>
                  <a:cxn ang="0">
                    <a:pos x="290" y="0"/>
                  </a:cxn>
                  <a:cxn ang="0">
                    <a:pos x="0" y="162"/>
                  </a:cxn>
                  <a:cxn ang="0">
                    <a:pos x="65" y="226"/>
                  </a:cxn>
                  <a:cxn ang="0">
                    <a:pos x="318" y="45"/>
                  </a:cxn>
                  <a:cxn ang="0">
                    <a:pos x="290" y="0"/>
                  </a:cxn>
                </a:cxnLst>
                <a:rect l="0" t="0" r="r" b="b"/>
                <a:pathLst>
                  <a:path w="318" h="226">
                    <a:moveTo>
                      <a:pt x="290" y="0"/>
                    </a:moveTo>
                    <a:lnTo>
                      <a:pt x="0" y="162"/>
                    </a:lnTo>
                    <a:lnTo>
                      <a:pt x="65" y="226"/>
                    </a:lnTo>
                    <a:lnTo>
                      <a:pt x="318" y="45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59" name="Freeform 294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0" name="Freeform 295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1" name="Freeform 296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2" name="Freeform 297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3" name="Freeform 298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4" name="Freeform 299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5" name="Freeform 300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6" name="Freeform 301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67" name="Freeform 302"/>
              <p:cNvSpPr>
                <a:spLocks/>
              </p:cNvSpPr>
              <p:nvPr userDrawn="1"/>
            </p:nvSpPr>
            <p:spPr bwMode="auto">
              <a:xfrm>
                <a:off x="8907463" y="1500852"/>
                <a:ext cx="998538" cy="273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03" y="172"/>
                  </a:cxn>
                  <a:cxn ang="0">
                    <a:pos x="629" y="162"/>
                  </a:cxn>
                  <a:cxn ang="0">
                    <a:pos x="629" y="148"/>
                  </a:cxn>
                  <a:cxn ang="0">
                    <a:pos x="0" y="0"/>
                  </a:cxn>
                </a:cxnLst>
                <a:rect l="0" t="0" r="r" b="b"/>
                <a:pathLst>
                  <a:path w="629" h="172">
                    <a:moveTo>
                      <a:pt x="0" y="0"/>
                    </a:moveTo>
                    <a:lnTo>
                      <a:pt x="0" y="0"/>
                    </a:lnTo>
                    <a:lnTo>
                      <a:pt x="103" y="172"/>
                    </a:lnTo>
                    <a:lnTo>
                      <a:pt x="629" y="162"/>
                    </a:lnTo>
                    <a:lnTo>
                      <a:pt x="629" y="1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18790" name="Line 6"/>
            <p:cNvSpPr>
              <a:spLocks noChangeShapeType="1"/>
            </p:cNvSpPr>
            <p:nvPr userDrawn="1"/>
          </p:nvSpPr>
          <p:spPr bwMode="auto">
            <a:xfrm flipH="1">
              <a:off x="9436893" y="1844781"/>
              <a:ext cx="469105" cy="5340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1" name="Freeform 7"/>
            <p:cNvSpPr>
              <a:spLocks/>
            </p:cNvSpPr>
            <p:nvPr userDrawn="1"/>
          </p:nvSpPr>
          <p:spPr bwMode="auto">
            <a:xfrm>
              <a:off x="6707187" y="1517650"/>
              <a:ext cx="3189288" cy="3371850"/>
            </a:xfrm>
            <a:custGeom>
              <a:avLst/>
              <a:gdLst>
                <a:gd name="connsiteX0" fmla="*/ 0 w 10000"/>
                <a:gd name="connsiteY0" fmla="*/ 10000 h 10000"/>
                <a:gd name="connsiteX1" fmla="*/ 683 w 10000"/>
                <a:gd name="connsiteY1" fmla="*/ 5766 h 10000"/>
                <a:gd name="connsiteX2" fmla="*/ 4440 w 10000"/>
                <a:gd name="connsiteY2" fmla="*/ 0 h 10000"/>
                <a:gd name="connsiteX3" fmla="*/ 10000 w 10000"/>
                <a:gd name="connsiteY3" fmla="*/ 6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228" y="8589"/>
                    <a:pt x="455" y="7177"/>
                    <a:pt x="683" y="5766"/>
                  </a:cubicBezTo>
                  <a:lnTo>
                    <a:pt x="4440" y="0"/>
                  </a:lnTo>
                  <a:lnTo>
                    <a:pt x="10000" y="69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2" name="Freeform 8"/>
            <p:cNvSpPr>
              <a:spLocks/>
            </p:cNvSpPr>
            <p:nvPr userDrawn="1"/>
          </p:nvSpPr>
          <p:spPr bwMode="auto">
            <a:xfrm>
              <a:off x="8123237" y="1517649"/>
              <a:ext cx="1314476" cy="1950064"/>
            </a:xfrm>
            <a:custGeom>
              <a:avLst/>
              <a:gdLst>
                <a:gd name="connsiteX0" fmla="*/ 3807 w 10000"/>
                <a:gd name="connsiteY0" fmla="*/ 9977 h 9977"/>
                <a:gd name="connsiteX1" fmla="*/ 10000 w 10000"/>
                <a:gd name="connsiteY1" fmla="*/ 5214 h 9977"/>
                <a:gd name="connsiteX2" fmla="*/ 0 w 10000"/>
                <a:gd name="connsiteY2" fmla="*/ 0 h 9977"/>
                <a:gd name="connsiteX0" fmla="*/ 3807 w 10000"/>
                <a:gd name="connsiteY0" fmla="*/ 10000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309 w 10000"/>
                <a:gd name="connsiteY0" fmla="*/ 9348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677 w 10000"/>
                <a:gd name="connsiteY0" fmla="*/ 10753 h 10753"/>
                <a:gd name="connsiteX1" fmla="*/ 10000 w 10000"/>
                <a:gd name="connsiteY1" fmla="*/ 5226 h 10753"/>
                <a:gd name="connsiteX2" fmla="*/ 0 w 10000"/>
                <a:gd name="connsiteY2" fmla="*/ 0 h 10753"/>
                <a:gd name="connsiteX0" fmla="*/ 2677 w 10602"/>
                <a:gd name="connsiteY0" fmla="*/ 10753 h 10753"/>
                <a:gd name="connsiteX1" fmla="*/ 10602 w 10602"/>
                <a:gd name="connsiteY1" fmla="*/ 4781 h 10753"/>
                <a:gd name="connsiteX2" fmla="*/ 0 w 10602"/>
                <a:gd name="connsiteY2" fmla="*/ 0 h 1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2" h="10753">
                  <a:moveTo>
                    <a:pt x="2677" y="10753"/>
                  </a:moveTo>
                  <a:lnTo>
                    <a:pt x="10602" y="4781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3" name="Line 9"/>
            <p:cNvSpPr>
              <a:spLocks noChangeShapeType="1"/>
            </p:cNvSpPr>
            <p:nvPr userDrawn="1"/>
          </p:nvSpPr>
          <p:spPr bwMode="auto">
            <a:xfrm>
              <a:off x="6958012" y="3476625"/>
              <a:ext cx="2193925" cy="18557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4" name="Freeform 10"/>
            <p:cNvSpPr>
              <a:spLocks/>
            </p:cNvSpPr>
            <p:nvPr userDrawn="1"/>
          </p:nvSpPr>
          <p:spPr bwMode="auto">
            <a:xfrm>
              <a:off x="979755" y="2067452"/>
              <a:ext cx="8463254" cy="3291094"/>
            </a:xfrm>
            <a:custGeom>
              <a:avLst/>
              <a:gdLst>
                <a:gd name="connsiteX0" fmla="*/ 467 w 10000"/>
                <a:gd name="connsiteY0" fmla="*/ 0 h 9881"/>
                <a:gd name="connsiteX1" fmla="*/ 2027 w 10000"/>
                <a:gd name="connsiteY1" fmla="*/ 3291 h 9881"/>
                <a:gd name="connsiteX2" fmla="*/ 3508 w 10000"/>
                <a:gd name="connsiteY2" fmla="*/ 1076 h 9881"/>
                <a:gd name="connsiteX3" fmla="*/ 7135 w 10000"/>
                <a:gd name="connsiteY3" fmla="*/ 4066 h 9881"/>
                <a:gd name="connsiteX4" fmla="*/ 10000 w 10000"/>
                <a:gd name="connsiteY4" fmla="*/ 1130 h 9881"/>
                <a:gd name="connsiteX5" fmla="*/ 9749 w 10000"/>
                <a:gd name="connsiteY5" fmla="*/ 9453 h 9881"/>
                <a:gd name="connsiteX6" fmla="*/ 8972 w 10000"/>
                <a:gd name="connsiteY6" fmla="*/ 3628 h 9881"/>
                <a:gd name="connsiteX7" fmla="*/ 6836 w 10000"/>
                <a:gd name="connsiteY7" fmla="*/ 8168 h 9881"/>
                <a:gd name="connsiteX8" fmla="*/ 3508 w 10000"/>
                <a:gd name="connsiteY8" fmla="*/ 1076 h 9881"/>
                <a:gd name="connsiteX9" fmla="*/ 5359 w 10000"/>
                <a:gd name="connsiteY9" fmla="*/ 9881 h 9881"/>
                <a:gd name="connsiteX10" fmla="*/ 5359 w 10000"/>
                <a:gd name="connsiteY10" fmla="*/ 9881 h 9881"/>
                <a:gd name="connsiteX11" fmla="*/ 2030 w 10000"/>
                <a:gd name="connsiteY11" fmla="*/ 3255 h 9881"/>
                <a:gd name="connsiteX12" fmla="*/ 0 w 10000"/>
                <a:gd name="connsiteY12" fmla="*/ 9271 h 9881"/>
                <a:gd name="connsiteX13" fmla="*/ 3508 w 10000"/>
                <a:gd name="connsiteY13" fmla="*/ 1076 h 9881"/>
                <a:gd name="connsiteX0" fmla="*/ 467 w 10000"/>
                <a:gd name="connsiteY0" fmla="*/ 0 h 10000"/>
                <a:gd name="connsiteX1" fmla="*/ 2027 w 10000"/>
                <a:gd name="connsiteY1" fmla="*/ 3331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2 w 10000"/>
                <a:gd name="connsiteY11" fmla="*/ 3221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44 w 10000"/>
                <a:gd name="connsiteY11" fmla="*/ 3274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1 w 9994"/>
                <a:gd name="connsiteY0" fmla="*/ 0 h 10000"/>
                <a:gd name="connsiteX1" fmla="*/ 2039 w 9994"/>
                <a:gd name="connsiteY1" fmla="*/ 3257 h 10000"/>
                <a:gd name="connsiteX2" fmla="*/ 3502 w 9994"/>
                <a:gd name="connsiteY2" fmla="*/ 1089 h 10000"/>
                <a:gd name="connsiteX3" fmla="*/ 7129 w 9994"/>
                <a:gd name="connsiteY3" fmla="*/ 4115 h 10000"/>
                <a:gd name="connsiteX4" fmla="*/ 9994 w 9994"/>
                <a:gd name="connsiteY4" fmla="*/ 1144 h 10000"/>
                <a:gd name="connsiteX5" fmla="*/ 9743 w 9994"/>
                <a:gd name="connsiteY5" fmla="*/ 9567 h 10000"/>
                <a:gd name="connsiteX6" fmla="*/ 8966 w 9994"/>
                <a:gd name="connsiteY6" fmla="*/ 3672 h 10000"/>
                <a:gd name="connsiteX7" fmla="*/ 6830 w 9994"/>
                <a:gd name="connsiteY7" fmla="*/ 8266 h 10000"/>
                <a:gd name="connsiteX8" fmla="*/ 3502 w 9994"/>
                <a:gd name="connsiteY8" fmla="*/ 1089 h 10000"/>
                <a:gd name="connsiteX9" fmla="*/ 5353 w 9994"/>
                <a:gd name="connsiteY9" fmla="*/ 10000 h 10000"/>
                <a:gd name="connsiteX10" fmla="*/ 5353 w 9994"/>
                <a:gd name="connsiteY10" fmla="*/ 10000 h 10000"/>
                <a:gd name="connsiteX11" fmla="*/ 2038 w 9994"/>
                <a:gd name="connsiteY11" fmla="*/ 3274 h 10000"/>
                <a:gd name="connsiteX12" fmla="*/ 0 w 9994"/>
                <a:gd name="connsiteY12" fmla="*/ 9312 h 10000"/>
                <a:gd name="connsiteX13" fmla="*/ 3502 w 9994"/>
                <a:gd name="connsiteY13" fmla="*/ 1089 h 10000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9 w 10000"/>
                <a:gd name="connsiteY11" fmla="*/ 3291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43 w 10000"/>
                <a:gd name="connsiteY7" fmla="*/ 823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280"/>
                <a:gd name="connsiteX1" fmla="*/ 2036 w 10000"/>
                <a:gd name="connsiteY1" fmla="*/ 3258 h 10280"/>
                <a:gd name="connsiteX2" fmla="*/ 3504 w 10000"/>
                <a:gd name="connsiteY2" fmla="*/ 1106 h 10280"/>
                <a:gd name="connsiteX3" fmla="*/ 7133 w 10000"/>
                <a:gd name="connsiteY3" fmla="*/ 4132 h 10280"/>
                <a:gd name="connsiteX4" fmla="*/ 10000 w 10000"/>
                <a:gd name="connsiteY4" fmla="*/ 1161 h 10280"/>
                <a:gd name="connsiteX5" fmla="*/ 9749 w 10000"/>
                <a:gd name="connsiteY5" fmla="*/ 9584 h 10280"/>
                <a:gd name="connsiteX6" fmla="*/ 8971 w 10000"/>
                <a:gd name="connsiteY6" fmla="*/ 3689 h 10280"/>
                <a:gd name="connsiteX7" fmla="*/ 6838 w 10000"/>
                <a:gd name="connsiteY7" fmla="*/ 8194 h 10280"/>
                <a:gd name="connsiteX8" fmla="*/ 3504 w 10000"/>
                <a:gd name="connsiteY8" fmla="*/ 1106 h 10280"/>
                <a:gd name="connsiteX9" fmla="*/ 5356 w 10000"/>
                <a:gd name="connsiteY9" fmla="*/ 10017 h 10280"/>
                <a:gd name="connsiteX10" fmla="*/ 5431 w 10000"/>
                <a:gd name="connsiteY10" fmla="*/ 10280 h 10280"/>
                <a:gd name="connsiteX11" fmla="*/ 2032 w 10000"/>
                <a:gd name="connsiteY11" fmla="*/ 3324 h 10280"/>
                <a:gd name="connsiteX12" fmla="*/ 0 w 10000"/>
                <a:gd name="connsiteY12" fmla="*/ 9329 h 10280"/>
                <a:gd name="connsiteX13" fmla="*/ 3504 w 10000"/>
                <a:gd name="connsiteY13" fmla="*/ 1106 h 10280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9584"/>
                <a:gd name="connsiteX1" fmla="*/ 2036 w 10000"/>
                <a:gd name="connsiteY1" fmla="*/ 3258 h 9584"/>
                <a:gd name="connsiteX2" fmla="*/ 3504 w 10000"/>
                <a:gd name="connsiteY2" fmla="*/ 1106 h 9584"/>
                <a:gd name="connsiteX3" fmla="*/ 7133 w 10000"/>
                <a:gd name="connsiteY3" fmla="*/ 4132 h 9584"/>
                <a:gd name="connsiteX4" fmla="*/ 10000 w 10000"/>
                <a:gd name="connsiteY4" fmla="*/ 1161 h 9584"/>
                <a:gd name="connsiteX5" fmla="*/ 9749 w 10000"/>
                <a:gd name="connsiteY5" fmla="*/ 9584 h 9584"/>
                <a:gd name="connsiteX6" fmla="*/ 8971 w 10000"/>
                <a:gd name="connsiteY6" fmla="*/ 3689 h 9584"/>
                <a:gd name="connsiteX7" fmla="*/ 6838 w 10000"/>
                <a:gd name="connsiteY7" fmla="*/ 8194 h 9584"/>
                <a:gd name="connsiteX8" fmla="*/ 3504 w 10000"/>
                <a:gd name="connsiteY8" fmla="*/ 1106 h 9584"/>
                <a:gd name="connsiteX9" fmla="*/ 5297 w 10000"/>
                <a:gd name="connsiteY9" fmla="*/ 9538 h 9584"/>
                <a:gd name="connsiteX10" fmla="*/ 2032 w 10000"/>
                <a:gd name="connsiteY10" fmla="*/ 3324 h 9584"/>
                <a:gd name="connsiteX11" fmla="*/ 0 w 10000"/>
                <a:gd name="connsiteY11" fmla="*/ 9329 h 9584"/>
                <a:gd name="connsiteX12" fmla="*/ 3504 w 10000"/>
                <a:gd name="connsiteY12" fmla="*/ 1106 h 9584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10 w 10000"/>
                <a:gd name="connsiteY12" fmla="*/ 114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97 w 10000"/>
                <a:gd name="connsiteY6" fmla="*/ 3793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68 w 10000"/>
                <a:gd name="connsiteY6" fmla="*/ 38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9952"/>
                <a:gd name="connsiteX1" fmla="*/ 2036 w 10000"/>
                <a:gd name="connsiteY1" fmla="*/ 3399 h 9952"/>
                <a:gd name="connsiteX2" fmla="*/ 3504 w 10000"/>
                <a:gd name="connsiteY2" fmla="*/ 1154 h 9952"/>
                <a:gd name="connsiteX3" fmla="*/ 7133 w 10000"/>
                <a:gd name="connsiteY3" fmla="*/ 4311 h 9952"/>
                <a:gd name="connsiteX4" fmla="*/ 10000 w 10000"/>
                <a:gd name="connsiteY4" fmla="*/ 1211 h 9952"/>
                <a:gd name="connsiteX5" fmla="*/ 9786 w 10000"/>
                <a:gd name="connsiteY5" fmla="*/ 9909 h 9952"/>
                <a:gd name="connsiteX6" fmla="*/ 8915 w 10000"/>
                <a:gd name="connsiteY6" fmla="*/ 4284 h 9952"/>
                <a:gd name="connsiteX7" fmla="*/ 6838 w 10000"/>
                <a:gd name="connsiteY7" fmla="*/ 8550 h 9952"/>
                <a:gd name="connsiteX8" fmla="*/ 3525 w 10000"/>
                <a:gd name="connsiteY8" fmla="*/ 1183 h 9952"/>
                <a:gd name="connsiteX9" fmla="*/ 5297 w 10000"/>
                <a:gd name="connsiteY9" fmla="*/ 9952 h 9952"/>
                <a:gd name="connsiteX10" fmla="*/ 2032 w 10000"/>
                <a:gd name="connsiteY10" fmla="*/ 3468 h 9952"/>
                <a:gd name="connsiteX11" fmla="*/ 0 w 10000"/>
                <a:gd name="connsiteY11" fmla="*/ 9734 h 9952"/>
                <a:gd name="connsiteX12" fmla="*/ 3504 w 10000"/>
                <a:gd name="connsiteY12" fmla="*/ 1151 h 9952"/>
                <a:gd name="connsiteX0" fmla="*/ 487 w 10103"/>
                <a:gd name="connsiteY0" fmla="*/ 0 h 10000"/>
                <a:gd name="connsiteX1" fmla="*/ 2036 w 10103"/>
                <a:gd name="connsiteY1" fmla="*/ 3415 h 10000"/>
                <a:gd name="connsiteX2" fmla="*/ 3504 w 10103"/>
                <a:gd name="connsiteY2" fmla="*/ 1160 h 10000"/>
                <a:gd name="connsiteX3" fmla="*/ 7133 w 10103"/>
                <a:gd name="connsiteY3" fmla="*/ 4332 h 10000"/>
                <a:gd name="connsiteX4" fmla="*/ 10103 w 10103"/>
                <a:gd name="connsiteY4" fmla="*/ 970 h 10000"/>
                <a:gd name="connsiteX5" fmla="*/ 9786 w 10103"/>
                <a:gd name="connsiteY5" fmla="*/ 9957 h 10000"/>
                <a:gd name="connsiteX6" fmla="*/ 8915 w 10103"/>
                <a:gd name="connsiteY6" fmla="*/ 4305 h 10000"/>
                <a:gd name="connsiteX7" fmla="*/ 6838 w 10103"/>
                <a:gd name="connsiteY7" fmla="*/ 8591 h 10000"/>
                <a:gd name="connsiteX8" fmla="*/ 3525 w 10103"/>
                <a:gd name="connsiteY8" fmla="*/ 1189 h 10000"/>
                <a:gd name="connsiteX9" fmla="*/ 5297 w 10103"/>
                <a:gd name="connsiteY9" fmla="*/ 10000 h 10000"/>
                <a:gd name="connsiteX10" fmla="*/ 2032 w 10103"/>
                <a:gd name="connsiteY10" fmla="*/ 3485 h 10000"/>
                <a:gd name="connsiteX11" fmla="*/ 0 w 10103"/>
                <a:gd name="connsiteY11" fmla="*/ 9781 h 10000"/>
                <a:gd name="connsiteX12" fmla="*/ 3504 w 10103"/>
                <a:gd name="connsiteY12" fmla="*/ 1157 h 10000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03" h="10072">
                  <a:moveTo>
                    <a:pt x="487" y="0"/>
                  </a:moveTo>
                  <a:lnTo>
                    <a:pt x="2036" y="3415"/>
                  </a:lnTo>
                  <a:lnTo>
                    <a:pt x="3504" y="1160"/>
                  </a:lnTo>
                  <a:lnTo>
                    <a:pt x="7133" y="4332"/>
                  </a:lnTo>
                  <a:lnTo>
                    <a:pt x="10103" y="970"/>
                  </a:lnTo>
                  <a:cubicBezTo>
                    <a:pt x="10019" y="3914"/>
                    <a:pt x="9884" y="7128"/>
                    <a:pt x="9800" y="10072"/>
                  </a:cubicBezTo>
                  <a:cubicBezTo>
                    <a:pt x="9521" y="8106"/>
                    <a:pt x="8989" y="4756"/>
                    <a:pt x="8915" y="4305"/>
                  </a:cubicBezTo>
                  <a:lnTo>
                    <a:pt x="6838" y="8591"/>
                  </a:lnTo>
                  <a:lnTo>
                    <a:pt x="3525" y="1189"/>
                  </a:lnTo>
                  <a:cubicBezTo>
                    <a:pt x="3636" y="1697"/>
                    <a:pt x="5175" y="9512"/>
                    <a:pt x="5297" y="10000"/>
                  </a:cubicBezTo>
                  <a:cubicBezTo>
                    <a:pt x="5259" y="9913"/>
                    <a:pt x="2743" y="4942"/>
                    <a:pt x="2032" y="3485"/>
                  </a:cubicBezTo>
                  <a:lnTo>
                    <a:pt x="0" y="9781"/>
                  </a:lnTo>
                  <a:lnTo>
                    <a:pt x="3504" y="115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5" name="Freeform 11"/>
            <p:cNvSpPr>
              <a:spLocks/>
            </p:cNvSpPr>
            <p:nvPr userDrawn="1"/>
          </p:nvSpPr>
          <p:spPr bwMode="auto">
            <a:xfrm>
              <a:off x="1374775" y="2047876"/>
              <a:ext cx="7793037" cy="3284538"/>
            </a:xfrm>
            <a:custGeom>
              <a:avLst/>
              <a:gdLst>
                <a:gd name="connsiteX0" fmla="*/ 0 w 10000"/>
                <a:gd name="connsiteY0" fmla="*/ 0 h 10000"/>
                <a:gd name="connsiteX1" fmla="*/ 1942 w 10000"/>
                <a:gd name="connsiteY1" fmla="*/ 8391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087 w 10000"/>
                <a:gd name="connsiteY5" fmla="*/ 3984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81 w 10000"/>
                <a:gd name="connsiteY5" fmla="*/ 3872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32 w 10000"/>
                <a:gd name="connsiteY5" fmla="*/ 39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0 w 10000"/>
                <a:gd name="connsiteY5" fmla="*/ 43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7 w 10000"/>
                <a:gd name="connsiteY5" fmla="*/ 43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82 w 10000"/>
                <a:gd name="connsiteY5" fmla="*/ 4248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03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42 w 10000"/>
                <a:gd name="connsiteY1" fmla="*/ 8411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51 w 10000"/>
                <a:gd name="connsiteY1" fmla="*/ 8400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6 w 10000"/>
                <a:gd name="connsiteY1" fmla="*/ 840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35 w 10000"/>
                <a:gd name="connsiteY1" fmla="*/ 836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9 w 10000"/>
                <a:gd name="connsiteY1" fmla="*/ 8327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929" y="8327"/>
                  </a:lnTo>
                  <a:lnTo>
                    <a:pt x="3266" y="1183"/>
                  </a:lnTo>
                  <a:lnTo>
                    <a:pt x="5550" y="6643"/>
                  </a:lnTo>
                  <a:cubicBezTo>
                    <a:pt x="5670" y="5614"/>
                    <a:pt x="5775" y="5035"/>
                    <a:pt x="5895" y="4006"/>
                  </a:cubicBezTo>
                  <a:lnTo>
                    <a:pt x="8195" y="3986"/>
                  </a:lnTo>
                  <a:lnTo>
                    <a:pt x="9069" y="4348"/>
                  </a:lnTo>
                  <a:lnTo>
                    <a:pt x="5535" y="6646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6" name="Line 12"/>
            <p:cNvSpPr>
              <a:spLocks noChangeShapeType="1"/>
            </p:cNvSpPr>
            <p:nvPr userDrawn="1"/>
          </p:nvSpPr>
          <p:spPr bwMode="auto">
            <a:xfrm flipH="1" flipV="1">
              <a:off x="5965824" y="3363913"/>
              <a:ext cx="739775" cy="149860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7" name="Line 13"/>
            <p:cNvSpPr>
              <a:spLocks noChangeShapeType="1"/>
            </p:cNvSpPr>
            <p:nvPr userDrawn="1"/>
          </p:nvSpPr>
          <p:spPr bwMode="auto">
            <a:xfrm flipH="1" flipV="1">
              <a:off x="2873375" y="4785677"/>
              <a:ext cx="2534444" cy="53022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8" name="Freeform 14"/>
            <p:cNvSpPr>
              <a:spLocks/>
            </p:cNvSpPr>
            <p:nvPr userDrawn="1"/>
          </p:nvSpPr>
          <p:spPr bwMode="auto">
            <a:xfrm>
              <a:off x="9442445" y="2384680"/>
              <a:ext cx="458797" cy="774168"/>
            </a:xfrm>
            <a:custGeom>
              <a:avLst/>
              <a:gdLst>
                <a:gd name="connsiteX0" fmla="*/ 8512 w 8512"/>
                <a:gd name="connsiteY0" fmla="*/ 10921 h 10921"/>
                <a:gd name="connsiteX1" fmla="*/ 0 w 8512"/>
                <a:gd name="connsiteY1" fmla="*/ 0 h 10921"/>
                <a:gd name="connsiteX2" fmla="*/ 8512 w 8512"/>
                <a:gd name="connsiteY2" fmla="*/ 2461 h 10921"/>
                <a:gd name="connsiteX0" fmla="*/ 9948 w 10000"/>
                <a:gd name="connsiteY0" fmla="*/ 7966 h 7966"/>
                <a:gd name="connsiteX1" fmla="*/ 0 w 10000"/>
                <a:gd name="connsiteY1" fmla="*/ 0 h 7966"/>
                <a:gd name="connsiteX2" fmla="*/ 10000 w 10000"/>
                <a:gd name="connsiteY2" fmla="*/ 2253 h 7966"/>
                <a:gd name="connsiteX0" fmla="*/ 10105 w 10105"/>
                <a:gd name="connsiteY0" fmla="*/ 10155 h 10155"/>
                <a:gd name="connsiteX1" fmla="*/ 0 w 10105"/>
                <a:gd name="connsiteY1" fmla="*/ 0 h 10155"/>
                <a:gd name="connsiteX2" fmla="*/ 10000 w 10105"/>
                <a:gd name="connsiteY2" fmla="*/ 2828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5" h="10155">
                  <a:moveTo>
                    <a:pt x="10105" y="10155"/>
                  </a:moveTo>
                  <a:lnTo>
                    <a:pt x="0" y="0"/>
                  </a:lnTo>
                  <a:lnTo>
                    <a:pt x="10000" y="2828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799" name="Line 15"/>
            <p:cNvSpPr>
              <a:spLocks noChangeShapeType="1"/>
            </p:cNvSpPr>
            <p:nvPr userDrawn="1"/>
          </p:nvSpPr>
          <p:spPr bwMode="auto">
            <a:xfrm flipV="1">
              <a:off x="9151937" y="4446588"/>
              <a:ext cx="744538" cy="90805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0" name="Line 16"/>
            <p:cNvSpPr>
              <a:spLocks noChangeShapeType="1"/>
            </p:cNvSpPr>
            <p:nvPr userDrawn="1"/>
          </p:nvSpPr>
          <p:spPr bwMode="auto">
            <a:xfrm flipH="1" flipV="1">
              <a:off x="8453438" y="3474243"/>
              <a:ext cx="1452562" cy="2643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1" name="Line 17"/>
            <p:cNvSpPr>
              <a:spLocks noChangeShapeType="1"/>
            </p:cNvSpPr>
            <p:nvPr userDrawn="1"/>
          </p:nvSpPr>
          <p:spPr bwMode="auto">
            <a:xfrm flipV="1">
              <a:off x="6705600" y="4073524"/>
              <a:ext cx="3190875" cy="79613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2" name="Freeform 18"/>
            <p:cNvSpPr>
              <a:spLocks/>
            </p:cNvSpPr>
            <p:nvPr userDrawn="1"/>
          </p:nvSpPr>
          <p:spPr bwMode="auto">
            <a:xfrm>
              <a:off x="347662" y="3211751"/>
              <a:ext cx="5618163" cy="1596787"/>
            </a:xfrm>
            <a:custGeom>
              <a:avLst/>
              <a:gdLst>
                <a:gd name="connsiteX0" fmla="*/ 10000 w 10000"/>
                <a:gd name="connsiteY0" fmla="*/ 563 h 5851"/>
                <a:gd name="connsiteX1" fmla="*/ 4496 w 10000"/>
                <a:gd name="connsiteY1" fmla="*/ 5851 h 5851"/>
                <a:gd name="connsiteX2" fmla="*/ 4134 w 10000"/>
                <a:gd name="connsiteY2" fmla="*/ 0 h 5851"/>
                <a:gd name="connsiteX3" fmla="*/ 0 w 10000"/>
                <a:gd name="connsiteY3" fmla="*/ 3771 h 5851"/>
                <a:gd name="connsiteX0" fmla="*/ 10000 w 10000"/>
                <a:gd name="connsiteY0" fmla="*/ 951 h 9989"/>
                <a:gd name="connsiteX1" fmla="*/ 4496 w 10000"/>
                <a:gd name="connsiteY1" fmla="*/ 9989 h 9989"/>
                <a:gd name="connsiteX2" fmla="*/ 4162 w 10000"/>
                <a:gd name="connsiteY2" fmla="*/ 0 h 9989"/>
                <a:gd name="connsiteX3" fmla="*/ 0 w 10000"/>
                <a:gd name="connsiteY3" fmla="*/ 6434 h 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9989">
                  <a:moveTo>
                    <a:pt x="10000" y="951"/>
                  </a:moveTo>
                  <a:lnTo>
                    <a:pt x="4496" y="9989"/>
                  </a:lnTo>
                  <a:cubicBezTo>
                    <a:pt x="4375" y="6656"/>
                    <a:pt x="4283" y="3333"/>
                    <a:pt x="4162" y="0"/>
                  </a:cubicBezTo>
                  <a:lnTo>
                    <a:pt x="0" y="643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3" name="Oval 19"/>
            <p:cNvSpPr>
              <a:spLocks noChangeArrowheads="1"/>
            </p:cNvSpPr>
            <p:nvPr userDrawn="1"/>
          </p:nvSpPr>
          <p:spPr bwMode="auto">
            <a:xfrm>
              <a:off x="6866734" y="3409950"/>
              <a:ext cx="133200" cy="1333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4" name="Oval 20"/>
            <p:cNvSpPr>
              <a:spLocks noChangeArrowheads="1"/>
            </p:cNvSpPr>
            <p:nvPr userDrawn="1"/>
          </p:nvSpPr>
          <p:spPr bwMode="auto">
            <a:xfrm>
              <a:off x="8075612" y="1470025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5" name="Oval 21"/>
            <p:cNvSpPr>
              <a:spLocks noChangeArrowheads="1"/>
            </p:cNvSpPr>
            <p:nvPr userDrawn="1"/>
          </p:nvSpPr>
          <p:spPr bwMode="auto">
            <a:xfrm>
              <a:off x="6656387" y="4826002"/>
              <a:ext cx="98425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6" name="Oval 22"/>
            <p:cNvSpPr>
              <a:spLocks noChangeArrowheads="1"/>
            </p:cNvSpPr>
            <p:nvPr userDrawn="1"/>
          </p:nvSpPr>
          <p:spPr bwMode="auto">
            <a:xfrm>
              <a:off x="9394034" y="2331543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7" name="Freeform 23"/>
            <p:cNvSpPr>
              <a:spLocks/>
            </p:cNvSpPr>
            <p:nvPr userDrawn="1"/>
          </p:nvSpPr>
          <p:spPr bwMode="auto">
            <a:xfrm>
              <a:off x="5338724" y="5262629"/>
              <a:ext cx="150813" cy="1512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29" y="3"/>
                </a:cxn>
                <a:cxn ang="0">
                  <a:pos x="44" y="19"/>
                </a:cxn>
                <a:cxn ang="0">
                  <a:pos x="19" y="44"/>
                </a:cxn>
                <a:cxn ang="0">
                  <a:pos x="4" y="28"/>
                </a:cxn>
              </a:cxnLst>
              <a:rect l="0" t="0" r="r" b="b"/>
              <a:pathLst>
                <a:path w="48" h="47">
                  <a:moveTo>
                    <a:pt x="4" y="28"/>
                  </a:moveTo>
                  <a:cubicBezTo>
                    <a:pt x="0" y="13"/>
                    <a:pt x="14" y="0"/>
                    <a:pt x="29" y="3"/>
                  </a:cubicBezTo>
                  <a:cubicBezTo>
                    <a:pt x="36" y="5"/>
                    <a:pt x="43" y="11"/>
                    <a:pt x="44" y="19"/>
                  </a:cubicBezTo>
                  <a:cubicBezTo>
                    <a:pt x="48" y="34"/>
                    <a:pt x="34" y="47"/>
                    <a:pt x="19" y="44"/>
                  </a:cubicBezTo>
                  <a:cubicBezTo>
                    <a:pt x="12" y="42"/>
                    <a:pt x="5" y="36"/>
                    <a:pt x="4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8" name="Freeform 24"/>
            <p:cNvSpPr>
              <a:spLocks/>
            </p:cNvSpPr>
            <p:nvPr userDrawn="1"/>
          </p:nvSpPr>
          <p:spPr bwMode="auto">
            <a:xfrm>
              <a:off x="1304925" y="2009775"/>
              <a:ext cx="112713" cy="115888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22" y="3"/>
                </a:cxn>
                <a:cxn ang="0">
                  <a:pos x="33" y="14"/>
                </a:cxn>
                <a:cxn ang="0">
                  <a:pos x="13" y="33"/>
                </a:cxn>
                <a:cxn ang="0">
                  <a:pos x="3" y="23"/>
                </a:cxn>
              </a:cxnLst>
              <a:rect l="0" t="0" r="r" b="b"/>
              <a:pathLst>
                <a:path w="36" h="37">
                  <a:moveTo>
                    <a:pt x="3" y="23"/>
                  </a:moveTo>
                  <a:cubicBezTo>
                    <a:pt x="0" y="11"/>
                    <a:pt x="10" y="0"/>
                    <a:pt x="22" y="3"/>
                  </a:cubicBezTo>
                  <a:cubicBezTo>
                    <a:pt x="27" y="5"/>
                    <a:pt x="31" y="9"/>
                    <a:pt x="33" y="14"/>
                  </a:cubicBezTo>
                  <a:cubicBezTo>
                    <a:pt x="36" y="26"/>
                    <a:pt x="25" y="37"/>
                    <a:pt x="13" y="33"/>
                  </a:cubicBezTo>
                  <a:cubicBezTo>
                    <a:pt x="8" y="32"/>
                    <a:pt x="4" y="28"/>
                    <a:pt x="3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09" name="Oval 25"/>
            <p:cNvSpPr>
              <a:spLocks noChangeArrowheads="1"/>
            </p:cNvSpPr>
            <p:nvPr userDrawn="1"/>
          </p:nvSpPr>
          <p:spPr bwMode="auto">
            <a:xfrm>
              <a:off x="2622550" y="3143250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0" name="Freeform 26"/>
            <p:cNvSpPr>
              <a:spLocks/>
            </p:cNvSpPr>
            <p:nvPr userDrawn="1"/>
          </p:nvSpPr>
          <p:spPr bwMode="auto">
            <a:xfrm>
              <a:off x="928686" y="5207795"/>
              <a:ext cx="115200" cy="115200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19" y="1"/>
                </a:cxn>
                <a:cxn ang="0">
                  <a:pos x="32" y="14"/>
                </a:cxn>
                <a:cxn ang="0">
                  <a:pos x="14" y="31"/>
                </a:cxn>
                <a:cxn ang="0">
                  <a:pos x="2" y="19"/>
                </a:cxn>
              </a:cxnLst>
              <a:rect l="0" t="0" r="r" b="b"/>
              <a:pathLst>
                <a:path w="34" h="33">
                  <a:moveTo>
                    <a:pt x="2" y="19"/>
                  </a:moveTo>
                  <a:cubicBezTo>
                    <a:pt x="0" y="8"/>
                    <a:pt x="9" y="0"/>
                    <a:pt x="19" y="1"/>
                  </a:cubicBezTo>
                  <a:cubicBezTo>
                    <a:pt x="26" y="2"/>
                    <a:pt x="31" y="7"/>
                    <a:pt x="32" y="14"/>
                  </a:cubicBezTo>
                  <a:cubicBezTo>
                    <a:pt x="34" y="24"/>
                    <a:pt x="25" y="33"/>
                    <a:pt x="14" y="31"/>
                  </a:cubicBezTo>
                  <a:cubicBezTo>
                    <a:pt x="8" y="30"/>
                    <a:pt x="3" y="25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1" name="Oval 27"/>
            <p:cNvSpPr>
              <a:spLocks noChangeArrowheads="1"/>
            </p:cNvSpPr>
            <p:nvPr userDrawn="1"/>
          </p:nvSpPr>
          <p:spPr bwMode="auto">
            <a:xfrm>
              <a:off x="306387" y="4192588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2" name="Oval 28"/>
            <p:cNvSpPr>
              <a:spLocks noChangeArrowheads="1"/>
            </p:cNvSpPr>
            <p:nvPr userDrawn="1"/>
          </p:nvSpPr>
          <p:spPr bwMode="auto">
            <a:xfrm>
              <a:off x="8418190" y="3438880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3" name="Oval 29"/>
            <p:cNvSpPr>
              <a:spLocks noChangeArrowheads="1"/>
            </p:cNvSpPr>
            <p:nvPr userDrawn="1"/>
          </p:nvSpPr>
          <p:spPr bwMode="auto">
            <a:xfrm>
              <a:off x="5916612" y="3313113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4" name="Oval 30"/>
            <p:cNvSpPr>
              <a:spLocks noChangeArrowheads="1"/>
            </p:cNvSpPr>
            <p:nvPr userDrawn="1"/>
          </p:nvSpPr>
          <p:spPr bwMode="auto">
            <a:xfrm>
              <a:off x="5650757" y="4177208"/>
              <a:ext cx="97200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5" name="Oval 31"/>
            <p:cNvSpPr>
              <a:spLocks noChangeArrowheads="1"/>
            </p:cNvSpPr>
            <p:nvPr userDrawn="1"/>
          </p:nvSpPr>
          <p:spPr bwMode="auto">
            <a:xfrm>
              <a:off x="3881437" y="2411413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6" name="Oval 32"/>
            <p:cNvSpPr>
              <a:spLocks noChangeArrowheads="1"/>
            </p:cNvSpPr>
            <p:nvPr userDrawn="1"/>
          </p:nvSpPr>
          <p:spPr bwMode="auto">
            <a:xfrm>
              <a:off x="9106692" y="5260976"/>
              <a:ext cx="128588" cy="1285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7" name="Oval 33"/>
            <p:cNvSpPr>
              <a:spLocks noChangeArrowheads="1"/>
            </p:cNvSpPr>
            <p:nvPr userDrawn="1"/>
          </p:nvSpPr>
          <p:spPr bwMode="auto">
            <a:xfrm>
              <a:off x="2843211" y="4761708"/>
              <a:ext cx="68400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8" name="Line 34"/>
            <p:cNvSpPr>
              <a:spLocks noChangeShapeType="1"/>
            </p:cNvSpPr>
            <p:nvPr userDrawn="1"/>
          </p:nvSpPr>
          <p:spPr bwMode="auto">
            <a:xfrm flipV="1">
              <a:off x="976313" y="4783930"/>
              <a:ext cx="1895475" cy="4548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19" name="Line 35"/>
            <p:cNvSpPr>
              <a:spLocks noChangeShapeType="1"/>
            </p:cNvSpPr>
            <p:nvPr userDrawn="1"/>
          </p:nvSpPr>
          <p:spPr bwMode="auto">
            <a:xfrm>
              <a:off x="4835525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0" name="Line 36"/>
            <p:cNvSpPr>
              <a:spLocks noChangeShapeType="1"/>
            </p:cNvSpPr>
            <p:nvPr userDrawn="1"/>
          </p:nvSpPr>
          <p:spPr bwMode="auto">
            <a:xfrm>
              <a:off x="339248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1" name="Freeform 37"/>
            <p:cNvSpPr>
              <a:spLocks/>
            </p:cNvSpPr>
            <p:nvPr userDrawn="1"/>
          </p:nvSpPr>
          <p:spPr bwMode="auto">
            <a:xfrm>
              <a:off x="1731962" y="4784672"/>
              <a:ext cx="1660525" cy="1128766"/>
            </a:xfrm>
            <a:custGeom>
              <a:avLst/>
              <a:gdLst>
                <a:gd name="connsiteX0" fmla="*/ 0 w 10000"/>
                <a:gd name="connsiteY0" fmla="*/ 10216 h 10216"/>
                <a:gd name="connsiteX1" fmla="*/ 6874 w 10000"/>
                <a:gd name="connsiteY1" fmla="*/ 0 h 10216"/>
                <a:gd name="connsiteX2" fmla="*/ 10000 w 10000"/>
                <a:gd name="connsiteY2" fmla="*/ 10216 h 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216">
                  <a:moveTo>
                    <a:pt x="0" y="10216"/>
                  </a:moveTo>
                  <a:lnTo>
                    <a:pt x="6874" y="0"/>
                  </a:lnTo>
                  <a:lnTo>
                    <a:pt x="10000" y="10216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2" name="Line 38"/>
            <p:cNvSpPr>
              <a:spLocks noChangeShapeType="1"/>
            </p:cNvSpPr>
            <p:nvPr userDrawn="1"/>
          </p:nvSpPr>
          <p:spPr bwMode="auto">
            <a:xfrm>
              <a:off x="1731962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3" name="Line 39"/>
            <p:cNvSpPr>
              <a:spLocks noChangeShapeType="1"/>
            </p:cNvSpPr>
            <p:nvPr userDrawn="1"/>
          </p:nvSpPr>
          <p:spPr bwMode="auto">
            <a:xfrm>
              <a:off x="135413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4" name="Freeform 40"/>
            <p:cNvSpPr>
              <a:spLocks/>
            </p:cNvSpPr>
            <p:nvPr userDrawn="1"/>
          </p:nvSpPr>
          <p:spPr bwMode="auto">
            <a:xfrm>
              <a:off x="-27638" y="2057399"/>
              <a:ext cx="1385135" cy="2157416"/>
            </a:xfrm>
            <a:custGeom>
              <a:avLst/>
              <a:gdLst>
                <a:gd name="connsiteX0" fmla="*/ 114 w 10000"/>
                <a:gd name="connsiteY0" fmla="*/ 9569 h 10000"/>
                <a:gd name="connsiteX1" fmla="*/ 2650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4938 h 10000"/>
                <a:gd name="connsiteX0" fmla="*/ 114 w 10000"/>
                <a:gd name="connsiteY0" fmla="*/ 9569 h 9898"/>
                <a:gd name="connsiteX1" fmla="*/ 2622 w 10000"/>
                <a:gd name="connsiteY1" fmla="*/ 9898 h 9898"/>
                <a:gd name="connsiteX2" fmla="*/ 10000 w 10000"/>
                <a:gd name="connsiteY2" fmla="*/ 0 h 9898"/>
                <a:gd name="connsiteX3" fmla="*/ 0 w 10000"/>
                <a:gd name="connsiteY3" fmla="*/ 4938 h 9898"/>
                <a:gd name="connsiteX0" fmla="*/ 201 w 10087"/>
                <a:gd name="connsiteY0" fmla="*/ 9668 h 10000"/>
                <a:gd name="connsiteX1" fmla="*/ 2709 w 10087"/>
                <a:gd name="connsiteY1" fmla="*/ 10000 h 10000"/>
                <a:gd name="connsiteX2" fmla="*/ 10087 w 10087"/>
                <a:gd name="connsiteY2" fmla="*/ 0 h 10000"/>
                <a:gd name="connsiteX3" fmla="*/ 0 w 10087"/>
                <a:gd name="connsiteY3" fmla="*/ 4989 h 10000"/>
                <a:gd name="connsiteX0" fmla="*/ 201 w 10087"/>
                <a:gd name="connsiteY0" fmla="*/ 9668 h 9971"/>
                <a:gd name="connsiteX1" fmla="*/ 2802 w 10087"/>
                <a:gd name="connsiteY1" fmla="*/ 9971 h 9971"/>
                <a:gd name="connsiteX2" fmla="*/ 10087 w 10087"/>
                <a:gd name="connsiteY2" fmla="*/ 0 h 9971"/>
                <a:gd name="connsiteX3" fmla="*/ 0 w 10087"/>
                <a:gd name="connsiteY3" fmla="*/ 4989 h 9971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00 w 10000"/>
                <a:gd name="connsiteY1" fmla="*/ 969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0000"/>
                <a:gd name="connsiteX1" fmla="*/ 200 w 10000"/>
                <a:gd name="connsiteY1" fmla="*/ 9362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34 w 10000"/>
                <a:gd name="connsiteY1" fmla="*/ 967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33" y="9681"/>
                  </a:moveTo>
                  <a:cubicBezTo>
                    <a:pt x="239" y="9681"/>
                    <a:pt x="228" y="9675"/>
                    <a:pt x="234" y="9675"/>
                  </a:cubicBezTo>
                  <a:lnTo>
                    <a:pt x="2778" y="10000"/>
                  </a:lnTo>
                  <a:lnTo>
                    <a:pt x="10000" y="0"/>
                  </a:lnTo>
                  <a:lnTo>
                    <a:pt x="0" y="500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5" name="Freeform 41"/>
            <p:cNvSpPr>
              <a:spLocks/>
            </p:cNvSpPr>
            <p:nvPr userDrawn="1"/>
          </p:nvSpPr>
          <p:spPr bwMode="auto">
            <a:xfrm>
              <a:off x="-11113" y="4022726"/>
              <a:ext cx="5720328" cy="1232220"/>
            </a:xfrm>
            <a:custGeom>
              <a:avLst/>
              <a:gdLst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63 w 10000"/>
                <a:gd name="connsiteY3" fmla="*/ 6298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32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200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0 w 10000"/>
                <a:gd name="connsiteY3" fmla="*/ 628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080 w 10040"/>
                <a:gd name="connsiteY3" fmla="*/ 6285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101 w 10040"/>
                <a:gd name="connsiteY3" fmla="*/ 6198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9914"/>
                <a:gd name="connsiteX1" fmla="*/ 1746 w 10040"/>
                <a:gd name="connsiteY1" fmla="*/ 9914 h 9914"/>
                <a:gd name="connsiteX2" fmla="*/ 635 w 10040"/>
                <a:gd name="connsiteY2" fmla="*/ 1743 h 9914"/>
                <a:gd name="connsiteX3" fmla="*/ 5101 w 10040"/>
                <a:gd name="connsiteY3" fmla="*/ 6198 h 9914"/>
                <a:gd name="connsiteX4" fmla="*/ 10040 w 10040"/>
                <a:gd name="connsiteY4" fmla="*/ 1627 h 9914"/>
                <a:gd name="connsiteX5" fmla="*/ 0 w 10040"/>
                <a:gd name="connsiteY5" fmla="*/ 0 h 9914"/>
                <a:gd name="connsiteX0" fmla="*/ 0 w 10000"/>
                <a:gd name="connsiteY0" fmla="*/ 4954 h 9961"/>
                <a:gd name="connsiteX1" fmla="*/ 1744 w 10000"/>
                <a:gd name="connsiteY1" fmla="*/ 9961 h 9961"/>
                <a:gd name="connsiteX2" fmla="*/ 632 w 10000"/>
                <a:gd name="connsiteY2" fmla="*/ 1758 h 9961"/>
                <a:gd name="connsiteX3" fmla="*/ 5081 w 10000"/>
                <a:gd name="connsiteY3" fmla="*/ 6252 h 9961"/>
                <a:gd name="connsiteX4" fmla="*/ 10000 w 10000"/>
                <a:gd name="connsiteY4" fmla="*/ 1641 h 9961"/>
                <a:gd name="connsiteX5" fmla="*/ 0 w 10000"/>
                <a:gd name="connsiteY5" fmla="*/ 0 h 9961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5081 w 10000"/>
                <a:gd name="connsiteY3" fmla="*/ 6276 h 10000"/>
                <a:gd name="connsiteX4" fmla="*/ 10000 w 10000"/>
                <a:gd name="connsiteY4" fmla="*/ 1647 h 10000"/>
                <a:gd name="connsiteX5" fmla="*/ 0 w 10000"/>
                <a:gd name="connsiteY5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636 w 10000"/>
                <a:gd name="connsiteY3" fmla="*/ 3948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47 w 10000"/>
                <a:gd name="connsiteY3" fmla="*/ 3840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4973"/>
                  </a:moveTo>
                  <a:lnTo>
                    <a:pt x="1744" y="10000"/>
                  </a:lnTo>
                  <a:lnTo>
                    <a:pt x="646" y="1733"/>
                  </a:lnTo>
                  <a:cubicBezTo>
                    <a:pt x="1196" y="2303"/>
                    <a:pt x="1785" y="2965"/>
                    <a:pt x="2564" y="3859"/>
                  </a:cubicBezTo>
                  <a:cubicBezTo>
                    <a:pt x="2715" y="4015"/>
                    <a:pt x="3904" y="5054"/>
                    <a:pt x="5081" y="6276"/>
                  </a:cubicBezTo>
                  <a:lnTo>
                    <a:pt x="10000" y="1647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6" name="Freeform 42"/>
            <p:cNvSpPr>
              <a:spLocks/>
            </p:cNvSpPr>
            <p:nvPr userDrawn="1"/>
          </p:nvSpPr>
          <p:spPr bwMode="auto">
            <a:xfrm>
              <a:off x="-11113" y="4230362"/>
              <a:ext cx="5701526" cy="1683076"/>
            </a:xfrm>
            <a:custGeom>
              <a:avLst/>
              <a:gdLst>
                <a:gd name="connsiteX0" fmla="*/ 8507 w 10007"/>
                <a:gd name="connsiteY0" fmla="*/ 10078 h 10078"/>
                <a:gd name="connsiteX1" fmla="*/ 9615 w 10007"/>
                <a:gd name="connsiteY1" fmla="*/ 7483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40 w 10007"/>
                <a:gd name="connsiteY3" fmla="*/ 97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21 w 10007"/>
                <a:gd name="connsiteY3" fmla="*/ 102 h 10078"/>
                <a:gd name="connsiteX4" fmla="*/ 0 w 10007"/>
                <a:gd name="connsiteY4" fmla="*/ 2987 h 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" h="10078">
                  <a:moveTo>
                    <a:pt x="8507" y="10078"/>
                  </a:moveTo>
                  <a:lnTo>
                    <a:pt x="9508" y="6557"/>
                  </a:lnTo>
                  <a:cubicBezTo>
                    <a:pt x="9675" y="4353"/>
                    <a:pt x="9837" y="2363"/>
                    <a:pt x="10007" y="0"/>
                  </a:cubicBezTo>
                  <a:lnTo>
                    <a:pt x="621" y="102"/>
                  </a:lnTo>
                  <a:lnTo>
                    <a:pt x="0" y="298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18827" name="Freeform 43"/>
            <p:cNvSpPr>
              <a:spLocks/>
            </p:cNvSpPr>
            <p:nvPr userDrawn="1"/>
          </p:nvSpPr>
          <p:spPr bwMode="auto">
            <a:xfrm>
              <a:off x="-54" y="5157238"/>
              <a:ext cx="1354191" cy="756200"/>
            </a:xfrm>
            <a:custGeom>
              <a:avLst/>
              <a:gdLst>
                <a:gd name="connsiteX0" fmla="*/ 0 w 10000"/>
                <a:gd name="connsiteY0" fmla="*/ 0 h 10000"/>
                <a:gd name="connsiteX1" fmla="*/ 7132 w 10000"/>
                <a:gd name="connsiteY1" fmla="*/ 935 h 10000"/>
                <a:gd name="connsiteX2" fmla="*/ 10000 w 10000"/>
                <a:gd name="connsiteY2" fmla="*/ 10000 h 10000"/>
                <a:gd name="connsiteX0" fmla="*/ 0 w 9919"/>
                <a:gd name="connsiteY0" fmla="*/ 0 h 10244"/>
                <a:gd name="connsiteX1" fmla="*/ 7051 w 9919"/>
                <a:gd name="connsiteY1" fmla="*/ 1179 h 10244"/>
                <a:gd name="connsiteX2" fmla="*/ 9919 w 9919"/>
                <a:gd name="connsiteY2" fmla="*/ 10244 h 10244"/>
                <a:gd name="connsiteX0" fmla="*/ 0 w 10000"/>
                <a:gd name="connsiteY0" fmla="*/ 0 h 10000"/>
                <a:gd name="connsiteX1" fmla="*/ 7109 w 10000"/>
                <a:gd name="connsiteY1" fmla="*/ 1151 h 10000"/>
                <a:gd name="connsiteX2" fmla="*/ 10000 w 10000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7109" y="1151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4" name="Oval 19"/>
            <p:cNvSpPr>
              <a:spLocks noChangeAspect="1" noChangeArrowheads="1"/>
            </p:cNvSpPr>
            <p:nvPr userDrawn="1"/>
          </p:nvSpPr>
          <p:spPr bwMode="auto">
            <a:xfrm>
              <a:off x="7706047" y="3313553"/>
              <a:ext cx="72000" cy="72081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6566123" y="454410"/>
            <a:ext cx="2577877" cy="4048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0" rIns="332308" bIns="0" rtlCol="0" anchor="ctr"/>
          <a:lstStyle/>
          <a:p>
            <a:pPr algn="r" eaLnBrk="1" hangingPunct="1"/>
            <a:r>
              <a:rPr lang="en-US" sz="1292" dirty="0" smtClean="0">
                <a:solidFill>
                  <a:srgbClr val="000000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</a:rPr>
              <a:t>Leader in Digital Transformation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7" cstate="print"/>
          <a:srcRect t="7561" b="11951"/>
          <a:stretch>
            <a:fillRect/>
          </a:stretch>
        </p:blipFill>
        <p:spPr bwMode="auto">
          <a:xfrm>
            <a:off x="176137" y="6277869"/>
            <a:ext cx="3127057" cy="3506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17989" y="4071521"/>
            <a:ext cx="6180923" cy="2773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90000" tIns="36000" rIns="90000" bIns="36000">
            <a:spAutoFit/>
          </a:bodyPr>
          <a:lstStyle>
            <a:lvl1pPr marL="0" indent="0" algn="l">
              <a:spcAft>
                <a:spcPts val="0"/>
              </a:spcAft>
              <a:buNone/>
              <a:defRPr lang="fr-FR" sz="1477" b="0" i="0" kern="1200" noProof="0" dirty="0" smtClean="0">
                <a:solidFill>
                  <a:schemeClr val="tx1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  <a:lvl2pPr marL="422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12" name="Title 11"/>
          <p:cNvSpPr>
            <a:spLocks noGrp="1"/>
          </p:cNvSpPr>
          <p:nvPr userDrawn="1">
            <p:ph type="title" hasCustomPrompt="1"/>
          </p:nvPr>
        </p:nvSpPr>
        <p:spPr>
          <a:xfrm>
            <a:off x="317989" y="3333053"/>
            <a:ext cx="6180923" cy="600018"/>
          </a:xfrm>
          <a:solidFill>
            <a:schemeClr val="bg1">
              <a:alpha val="80000"/>
            </a:schemeClr>
          </a:solidFill>
        </p:spPr>
        <p:txBody>
          <a:bodyPr wrap="square" tIns="72000" bIns="72000" anchor="b" anchorCtr="0">
            <a:spAutoFit/>
          </a:bodyPr>
          <a:lstStyle>
            <a:lvl1pPr>
              <a:defRPr sz="2954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628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0" y="1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3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8516" y="1494766"/>
            <a:ext cx="884548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84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1087" y="116572"/>
            <a:ext cx="8463888" cy="7097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667" b="1">
                <a:solidFill>
                  <a:srgbClr val="00915A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41087" y="1138286"/>
            <a:ext cx="8463888" cy="413954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358073" indent="-358073">
              <a:lnSpc>
                <a:spcPct val="200000"/>
              </a:lnSpc>
              <a:buClr>
                <a:schemeClr val="tx2"/>
              </a:buClr>
              <a:buSzPct val="100000"/>
              <a:buFont typeface="+mj-lt"/>
              <a:buAutoNum type="arabicPeriod"/>
              <a:tabLst>
                <a:tab pos="2650361" algn="l"/>
              </a:tabLst>
              <a:defRPr sz="1524" b="1" baseline="0">
                <a:solidFill>
                  <a:schemeClr val="tx1"/>
                </a:solidFill>
              </a:defRPr>
            </a:lvl1pPr>
            <a:lvl2pPr marL="450327" indent="0">
              <a:buNone/>
              <a:defRPr sz="2000" b="1"/>
            </a:lvl2pPr>
            <a:lvl3pPr marL="900653" indent="0">
              <a:buNone/>
              <a:defRPr sz="1810" b="1"/>
            </a:lvl3pPr>
            <a:lvl4pPr marL="1350981" indent="0">
              <a:buNone/>
              <a:defRPr sz="1619" b="1"/>
            </a:lvl4pPr>
            <a:lvl5pPr marL="1801307" indent="0">
              <a:buNone/>
              <a:defRPr sz="1619" b="1"/>
            </a:lvl5pPr>
            <a:lvl6pPr marL="2251633" indent="0">
              <a:buNone/>
              <a:defRPr sz="1619" b="1"/>
            </a:lvl6pPr>
            <a:lvl7pPr marL="2701961" indent="0">
              <a:buNone/>
              <a:defRPr sz="1619" b="1"/>
            </a:lvl7pPr>
            <a:lvl8pPr marL="3152289" indent="0">
              <a:buNone/>
              <a:defRPr sz="1619" b="1"/>
            </a:lvl8pPr>
            <a:lvl9pPr marL="3602617" indent="0">
              <a:buNone/>
              <a:defRPr sz="1619" b="1"/>
            </a:lvl9pPr>
          </a:lstStyle>
          <a:p>
            <a:pPr lvl="0"/>
            <a:r>
              <a:rPr lang="en-GB" noProof="0" dirty="0" smtClean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704179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3"/>
          <a:ext cx="13574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17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3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3"/>
                        <a:ext cx="13574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298516" y="2111956"/>
            <a:ext cx="8845484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298605" y="1495447"/>
            <a:ext cx="8860286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95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17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ags" Target="../tags/tag20.xml"/><Relationship Id="rId5" Type="http://schemas.openxmlformats.org/officeDocument/2006/relationships/vmlDrawing" Target="../drawings/vmlDrawing8.vml"/><Relationship Id="rId4" Type="http://schemas.openxmlformats.org/officeDocument/2006/relationships/theme" Target="../theme/theme2.xml"/><Relationship Id="rId9" Type="http://schemas.openxmlformats.org/officeDocument/2006/relationships/image" Target="../media/image9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20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ags" Target="../tags/tag23.xml"/><Relationship Id="rId5" Type="http://schemas.openxmlformats.org/officeDocument/2006/relationships/vmlDrawing" Target="../drawings/vmlDrawing11.vml"/><Relationship Id="rId4" Type="http://schemas.openxmlformats.org/officeDocument/2006/relationships/theme" Target="../theme/theme3.xml"/><Relationship Id="rId9" Type="http://schemas.openxmlformats.org/officeDocument/2006/relationships/image" Target="../media/image9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vmlDrawing" Target="../drawings/vmlDrawing15.vml"/><Relationship Id="rId3" Type="http://schemas.openxmlformats.org/officeDocument/2006/relationships/slideLayout" Target="../slideLayouts/slideLayout23.xml"/><Relationship Id="rId21" Type="http://schemas.openxmlformats.org/officeDocument/2006/relationships/tags" Target="../tags/tag29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theme" Target="../theme/theme4.xml"/><Relationship Id="rId25" Type="http://schemas.openxmlformats.org/officeDocument/2006/relationships/image" Target="../media/image3.emf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ags" Target="../tags/tag28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30.xml"/><Relationship Id="rId19" Type="http://schemas.openxmlformats.org/officeDocument/2006/relationships/tags" Target="../tags/tag27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oleObject" Target="../embeddings/oleObject1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6779271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66" name="think-cell Slide" r:id="rId20" imgW="360" imgH="360" progId="TCLayout.ActiveDocument.1">
                  <p:embed/>
                </p:oleObj>
              </mc:Choice>
              <mc:Fallback>
                <p:oleObj name="think-cell Slide" r:id="rId20" imgW="360" imgH="360" progId="TCLayout.ActiveDocument.1">
                  <p:embed/>
                  <p:pic>
                    <p:nvPicPr>
                      <p:cNvPr id="0" name="Picture 5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3850" y="1"/>
            <a:ext cx="882015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enter text – Header should be Calibri 20, no more than 2 lines </a:t>
            </a:r>
            <a:endParaRPr lang="en-GB" dirty="0" smtClean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3851" y="1916113"/>
            <a:ext cx="850216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0" y="909161"/>
            <a:ext cx="9144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3" cstate="email"/>
          <a:srcRect/>
          <a:stretch>
            <a:fillRect/>
          </a:stretch>
        </p:blipFill>
        <p:spPr bwMode="auto">
          <a:xfrm>
            <a:off x="164124" y="6502401"/>
            <a:ext cx="2301931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242585" y="6512624"/>
            <a:ext cx="2671754" cy="201600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de-CH" sz="700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20161216 - FORMATION - BLOCKCHAIN AWARENESS V1.0_M.PPTX</a:t>
            </a:r>
            <a:endParaRPr lang="en-US" dirty="0"/>
          </a:p>
        </p:txBody>
      </p:sp>
      <p:grpSp>
        <p:nvGrpSpPr>
          <p:cNvPr id="3" name="Group_Sticker" hidden="1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8285397" y="1036910"/>
            <a:ext cx="562706" cy="247650"/>
            <a:chOff x="5313" y="618"/>
            <a:chExt cx="38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13" y="618"/>
              <a:ext cx="384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tabLst>
                  <a:tab pos="6400800" algn="r"/>
                  <a:tab pos="8636000" algn="r"/>
                </a:tabLst>
              </a:pPr>
              <a:r>
                <a:rPr lang="en-GB" sz="1000" b="1" dirty="0" smtClean="0"/>
                <a:t>STICKER</a:t>
              </a:r>
              <a:endParaRPr lang="en-GB" sz="1000" b="1" dirty="0"/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/>
            </a:p>
          </p:txBody>
        </p:sp>
      </p:grpSp>
      <p:sp>
        <p:nvSpPr>
          <p:cNvPr id="16" name="FootnoteAndSource" hidden="1"/>
          <p:cNvSpPr txBox="1"/>
          <p:nvPr>
            <p:custDataLst>
              <p:tags r:id="rId19"/>
            </p:custDataLst>
          </p:nvPr>
        </p:nvSpPr>
        <p:spPr>
          <a:xfrm>
            <a:off x="375547" y="6207004"/>
            <a:ext cx="920124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marR="0" lvl="0" indent="-429768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347472" algn="r"/>
              </a:tabLst>
              <a:defRPr/>
            </a:pPr>
            <a:r>
              <a:rPr lang="de-DE" sz="800" dirty="0" err="1" smtClean="0"/>
              <a:t>Footnote</a:t>
            </a:r>
            <a:r>
              <a:rPr lang="de-DE" sz="800" baseline="0" dirty="0" err="1" smtClean="0"/>
              <a:t>AndSource</a:t>
            </a:r>
            <a:endParaRPr lang="de-DE" sz="800" dirty="0" smtClean="0"/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758505" y="20251"/>
            <a:ext cx="17585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Capgemini Consulting</a:t>
            </a:r>
            <a:r>
              <a:rPr lang="en-GB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v7.6</a:t>
            </a:r>
          </a:p>
        </p:txBody>
      </p:sp>
      <p:sp>
        <p:nvSpPr>
          <p:cNvPr id="2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3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703" r:id="rId3"/>
    <p:sldLayoutId id="2147483704" r:id="rId4"/>
    <p:sldLayoutId id="2147483710" r:id="rId5"/>
    <p:sldLayoutId id="2147483712" r:id="rId6"/>
    <p:sldLayoutId id="2147483717" r:id="rId7"/>
    <p:sldLayoutId id="2147483718" r:id="rId8"/>
    <p:sldLayoutId id="2147483719" r:id="rId9"/>
    <p:sldLayoutId id="2147483723" r:id="rId10"/>
    <p:sldLayoutId id="2147483724" r:id="rId11"/>
    <p:sldLayoutId id="2147483726" r:id="rId12"/>
    <p:sldLayoutId id="2147483727" r:id="rId13"/>
    <p:sldLayoutId id="2147483732" r:id="rId14"/>
  </p:sldLayoutIdLst>
  <p:transition spd="med"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40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5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" name="Freeform 67"/>
          <p:cNvSpPr>
            <a:spLocks/>
          </p:cNvSpPr>
          <p:nvPr/>
        </p:nvSpPr>
        <p:spPr bwMode="auto">
          <a:xfrm>
            <a:off x="-5349" y="-96"/>
            <a:ext cx="9149349" cy="6858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62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397" name="Group 396"/>
          <p:cNvGrpSpPr/>
          <p:nvPr/>
        </p:nvGrpSpPr>
        <p:grpSpPr>
          <a:xfrm>
            <a:off x="-25512" y="2428240"/>
            <a:ext cx="9169513" cy="4445001"/>
            <a:chOff x="-27638" y="1470025"/>
            <a:chExt cx="9933639" cy="4445001"/>
          </a:xfrm>
        </p:grpSpPr>
        <p:grpSp>
          <p:nvGrpSpPr>
            <p:cNvPr id="398" name="Group 167"/>
            <p:cNvGrpSpPr/>
            <p:nvPr userDrawn="1"/>
          </p:nvGrpSpPr>
          <p:grpSpPr>
            <a:xfrm>
              <a:off x="0" y="1500852"/>
              <a:ext cx="9906001" cy="4400551"/>
              <a:chOff x="0" y="1500852"/>
              <a:chExt cx="9906001" cy="4400551"/>
            </a:xfrm>
          </p:grpSpPr>
          <p:sp>
            <p:nvSpPr>
              <p:cNvPr id="438" name="Freeform 120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39" name="Freeform 121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0" name="Freeform 122"/>
              <p:cNvSpPr>
                <a:spLocks/>
              </p:cNvSpPr>
              <p:nvPr userDrawn="1"/>
            </p:nvSpPr>
            <p:spPr bwMode="auto">
              <a:xfrm>
                <a:off x="6716713" y="4609177"/>
                <a:ext cx="2489200" cy="757238"/>
              </a:xfrm>
              <a:custGeom>
                <a:avLst/>
                <a:gdLst/>
                <a:ahLst/>
                <a:cxnLst>
                  <a:cxn ang="0">
                    <a:pos x="1240" y="0"/>
                  </a:cxn>
                  <a:cxn ang="0">
                    <a:pos x="846" y="50"/>
                  </a:cxn>
                  <a:cxn ang="0">
                    <a:pos x="827" y="240"/>
                  </a:cxn>
                  <a:cxn ang="0">
                    <a:pos x="0" y="161"/>
                  </a:cxn>
                  <a:cxn ang="0">
                    <a:pos x="1568" y="477"/>
                  </a:cxn>
                  <a:cxn ang="0">
                    <a:pos x="1240" y="0"/>
                  </a:cxn>
                </a:cxnLst>
                <a:rect l="0" t="0" r="r" b="b"/>
                <a:pathLst>
                  <a:path w="1568" h="477">
                    <a:moveTo>
                      <a:pt x="1240" y="0"/>
                    </a:moveTo>
                    <a:lnTo>
                      <a:pt x="846" y="50"/>
                    </a:lnTo>
                    <a:lnTo>
                      <a:pt x="827" y="240"/>
                    </a:lnTo>
                    <a:lnTo>
                      <a:pt x="0" y="161"/>
                    </a:lnTo>
                    <a:lnTo>
                      <a:pt x="1568" y="477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1" name="Freeform 124"/>
              <p:cNvSpPr>
                <a:spLocks/>
              </p:cNvSpPr>
              <p:nvPr userDrawn="1"/>
            </p:nvSpPr>
            <p:spPr bwMode="auto">
              <a:xfrm>
                <a:off x="9183688" y="4486940"/>
                <a:ext cx="446088" cy="57150"/>
              </a:xfrm>
              <a:custGeom>
                <a:avLst/>
                <a:gdLst/>
                <a:ahLst/>
                <a:cxnLst>
                  <a:cxn ang="0">
                    <a:pos x="281" y="0"/>
                  </a:cxn>
                  <a:cxn ang="0">
                    <a:pos x="0" y="10"/>
                  </a:cxn>
                  <a:cxn ang="0">
                    <a:pos x="2" y="36"/>
                  </a:cxn>
                  <a:cxn ang="0">
                    <a:pos x="281" y="0"/>
                  </a:cxn>
                </a:cxnLst>
                <a:rect l="0" t="0" r="r" b="b"/>
                <a:pathLst>
                  <a:path w="281" h="36">
                    <a:moveTo>
                      <a:pt x="281" y="0"/>
                    </a:moveTo>
                    <a:lnTo>
                      <a:pt x="0" y="10"/>
                    </a:lnTo>
                    <a:lnTo>
                      <a:pt x="2" y="36"/>
                    </a:lnTo>
                    <a:lnTo>
                      <a:pt x="2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2" name="Freeform 126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3" name="Freeform 127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4" name="Freeform 128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5" name="Freeform 129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6" name="Freeform 130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7" name="Freeform 131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8" name="Freeform 132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close/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49" name="Freeform 133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0" name="Freeform 134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1" name="Freeform 135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2" name="Freeform 136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1758950" cy="1770063"/>
              </a:xfrm>
              <a:custGeom>
                <a:avLst/>
                <a:gdLst/>
                <a:ahLst/>
                <a:cxnLst>
                  <a:cxn ang="0">
                    <a:pos x="307" y="729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532" y="444"/>
                  </a:cxn>
                  <a:cxn ang="0">
                    <a:pos x="528" y="448"/>
                  </a:cxn>
                  <a:cxn ang="0">
                    <a:pos x="882" y="1084"/>
                  </a:cxn>
                  <a:cxn ang="0">
                    <a:pos x="884" y="1086"/>
                  </a:cxn>
                  <a:cxn ang="0">
                    <a:pos x="1066" y="935"/>
                  </a:cxn>
                  <a:cxn ang="0">
                    <a:pos x="1108" y="7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</a:cxnLst>
                <a:rect l="0" t="0" r="r" b="b"/>
                <a:pathLst>
                  <a:path w="1108" h="1115">
                    <a:moveTo>
                      <a:pt x="307" y="729"/>
                    </a:moveTo>
                    <a:lnTo>
                      <a:pt x="0" y="1115"/>
                    </a:lnTo>
                    <a:lnTo>
                      <a:pt x="307" y="729"/>
                    </a:lnTo>
                    <a:lnTo>
                      <a:pt x="307" y="729"/>
                    </a:lnTo>
                    <a:lnTo>
                      <a:pt x="307" y="729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532" y="444"/>
                    </a:lnTo>
                    <a:lnTo>
                      <a:pt x="528" y="448"/>
                    </a:lnTo>
                    <a:lnTo>
                      <a:pt x="882" y="1084"/>
                    </a:lnTo>
                    <a:lnTo>
                      <a:pt x="884" y="1086"/>
                    </a:lnTo>
                    <a:lnTo>
                      <a:pt x="1066" y="935"/>
                    </a:lnTo>
                    <a:lnTo>
                      <a:pt x="1108" y="715"/>
                    </a:lnTo>
                    <a:lnTo>
                      <a:pt x="281" y="0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281" y="0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CFB4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3" name="Freeform 138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4" name="Freeform 139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5" name="Freeform 140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close/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6" name="Freeform 141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7" name="Freeform 142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8" name="Freeform 143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59" name="Rectangle 144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solidFill>
                <a:srgbClr val="0E00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0" name="Rectangle 145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1" name="Freeform 146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close/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close/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2" name="Freeform 147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3" name="Freeform 148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4" name="Freeform 149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5" name="Freeform 150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4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6" name="Freeform 151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7" name="Freeform 152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58EA2"/>
                  </a:gs>
                  <a:gs pos="100000">
                    <a:srgbClr val="8D516F">
                      <a:alpha val="69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8" name="Freeform 153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69" name="Freeform 154"/>
              <p:cNvSpPr>
                <a:spLocks noEditPoints="1"/>
              </p:cNvSpPr>
              <p:nvPr userDrawn="1"/>
            </p:nvSpPr>
            <p:spPr bwMode="auto">
              <a:xfrm>
                <a:off x="2714625" y="2440652"/>
                <a:ext cx="1209675" cy="2341563"/>
              </a:xfrm>
              <a:custGeom>
                <a:avLst/>
                <a:gdLst/>
                <a:ahLst/>
                <a:cxnLst>
                  <a:cxn ang="0">
                    <a:pos x="105" y="1475"/>
                  </a:cxn>
                  <a:cxn ang="0">
                    <a:pos x="105" y="1475"/>
                  </a:cxn>
                  <a:cxn ang="0">
                    <a:pos x="762" y="0"/>
                  </a:cxn>
                  <a:cxn ang="0">
                    <a:pos x="0" y="634"/>
                  </a:cxn>
                  <a:cxn ang="0">
                    <a:pos x="50" y="1030"/>
                  </a:cxn>
                  <a:cxn ang="0">
                    <a:pos x="245" y="1158"/>
                  </a:cxn>
                  <a:cxn ang="0">
                    <a:pos x="762" y="0"/>
                  </a:cxn>
                </a:cxnLst>
                <a:rect l="0" t="0" r="r" b="b"/>
                <a:pathLst>
                  <a:path w="762" h="1475">
                    <a:moveTo>
                      <a:pt x="105" y="1475"/>
                    </a:moveTo>
                    <a:lnTo>
                      <a:pt x="105" y="1475"/>
                    </a:lnTo>
                    <a:close/>
                    <a:moveTo>
                      <a:pt x="762" y="0"/>
                    </a:moveTo>
                    <a:lnTo>
                      <a:pt x="0" y="634"/>
                    </a:lnTo>
                    <a:lnTo>
                      <a:pt x="50" y="1030"/>
                    </a:lnTo>
                    <a:lnTo>
                      <a:pt x="245" y="1158"/>
                    </a:lnTo>
                    <a:lnTo>
                      <a:pt x="7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23855">
                      <a:alpha val="92000"/>
                    </a:srgbClr>
                  </a:gs>
                  <a:gs pos="100000">
                    <a:srgbClr val="8D516F">
                      <a:alpha val="80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0" name="Freeform 156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tx2">
                  <a:alpha val="3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1" name="Freeform 157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2" name="Freeform 158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65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3" name="Freeform 159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4" name="Freeform 160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77445E">
                      <a:alpha val="90000"/>
                    </a:srgbClr>
                  </a:gs>
                  <a:gs pos="65000">
                    <a:schemeClr val="accent2">
                      <a:alpha val="40000"/>
                    </a:scheme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5" name="Freeform 161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6" name="Freeform 162"/>
              <p:cNvSpPr>
                <a:spLocks/>
              </p:cNvSpPr>
              <p:nvPr userDrawn="1"/>
            </p:nvSpPr>
            <p:spPr bwMode="auto">
              <a:xfrm>
                <a:off x="3925888" y="2450177"/>
                <a:ext cx="1768475" cy="2184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4" y="358"/>
                  </a:cxn>
                  <a:cxn ang="0">
                    <a:pos x="712" y="1376"/>
                  </a:cxn>
                  <a:cxn ang="0">
                    <a:pos x="1114" y="1111"/>
                  </a:cxn>
                  <a:cxn ang="0">
                    <a:pos x="0" y="0"/>
                  </a:cxn>
                </a:cxnLst>
                <a:rect l="0" t="0" r="r" b="b"/>
                <a:pathLst>
                  <a:path w="1114" h="1376">
                    <a:moveTo>
                      <a:pt x="0" y="0"/>
                    </a:moveTo>
                    <a:lnTo>
                      <a:pt x="184" y="358"/>
                    </a:lnTo>
                    <a:lnTo>
                      <a:pt x="712" y="1376"/>
                    </a:lnTo>
                    <a:lnTo>
                      <a:pt x="1114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7" name="Freeform 164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8" name="Freeform 165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9" name="Freeform 166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05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0" name="Freeform 167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1" name="Freeform 170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56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2" name="Freeform 171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3" name="Freeform 172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8D516F">
                      <a:alpha val="75000"/>
                    </a:srgbClr>
                  </a:gs>
                </a:gsLst>
                <a:lin ang="13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4" name="Freeform 173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5" name="Freeform 174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close/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81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6" name="Freeform 175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7" name="Freeform 176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8" name="Freeform 177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89" name="Freeform 178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514" y="0"/>
                  </a:cxn>
                  <a:cxn ang="0">
                    <a:pos x="0" y="75"/>
                  </a:cxn>
                  <a:cxn ang="0">
                    <a:pos x="134" y="0"/>
                  </a:cxn>
                  <a:cxn ang="0">
                    <a:pos x="57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514" y="0"/>
                    </a:lnTo>
                    <a:lnTo>
                      <a:pt x="0" y="75"/>
                    </a:lnTo>
                    <a:lnTo>
                      <a:pt x="134" y="0"/>
                    </a:lnTo>
                    <a:lnTo>
                      <a:pt x="57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0" name="Freeform 180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1" name="Freeform 181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2" name="Freeform 182"/>
              <p:cNvSpPr>
                <a:spLocks/>
              </p:cNvSpPr>
              <p:nvPr userDrawn="1"/>
            </p:nvSpPr>
            <p:spPr bwMode="auto">
              <a:xfrm>
                <a:off x="8197850" y="1500852"/>
                <a:ext cx="873125" cy="292100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0" y="184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447" y="0"/>
                  </a:cxn>
                </a:cxnLst>
                <a:rect l="0" t="0" r="r" b="b"/>
                <a:pathLst>
                  <a:path w="550" h="184">
                    <a:moveTo>
                      <a:pt x="447" y="0"/>
                    </a:moveTo>
                    <a:lnTo>
                      <a:pt x="0" y="184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4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3" name="Freeform 184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4" name="Freeform 185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5" name="Freeform 186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6" name="Freeform 187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7" name="Freeform 188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/>
                  </a:gs>
                  <a:gs pos="100000">
                    <a:srgbClr val="65394F"/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8" name="Freeform 189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99" name="Freeform 190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85000"/>
                    </a:srgbClr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0" name="Freeform 191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1" name="Freeform 192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2" name="Freeform 193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</a:path>
                </a:pathLst>
              </a:custGeom>
              <a:gradFill>
                <a:gsLst>
                  <a:gs pos="0">
                    <a:srgbClr val="65394F">
                      <a:alpha val="58000"/>
                    </a:srgbClr>
                  </a:gs>
                  <a:gs pos="42000">
                    <a:srgbClr val="8D516F">
                      <a:alpha val="45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3" name="Freeform 194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75000"/>
                    </a:srgbClr>
                  </a:gs>
                  <a:gs pos="100000">
                    <a:srgbClr val="65394F">
                      <a:alpha val="76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4" name="Freeform 195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5" name="Freeform 196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6" name="Freeform 197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7" name="Freeform 200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26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8" name="Freeform 201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09" name="Freeform 202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487363" cy="1770063"/>
              </a:xfrm>
              <a:custGeom>
                <a:avLst/>
                <a:gdLst/>
                <a:ahLst/>
                <a:cxnLst>
                  <a:cxn ang="0">
                    <a:pos x="0" y="1115"/>
                  </a:cxn>
                  <a:cxn ang="0">
                    <a:pos x="0" y="11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281" y="0"/>
                  </a:cxn>
                </a:cxnLst>
                <a:rect l="0" t="0" r="r" b="b"/>
                <a:pathLst>
                  <a:path w="307" h="1115">
                    <a:moveTo>
                      <a:pt x="0" y="1115"/>
                    </a:moveTo>
                    <a:lnTo>
                      <a:pt x="0" y="1115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0" y="1115"/>
                    </a:lnTo>
                    <a:lnTo>
                      <a:pt x="307" y="72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>
                  <a:alpha val="9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0" name="Freeform 204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6182">
                      <a:alpha val="59000"/>
                    </a:srgbClr>
                  </a:gs>
                  <a:gs pos="100000">
                    <a:srgbClr val="B58EA2">
                      <a:alpha val="53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1" name="Freeform 205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2" name="Freeform 206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3" name="Freeform 207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4" name="Freeform 208"/>
              <p:cNvSpPr>
                <a:spLocks noEditPoints="1"/>
              </p:cNvSpPr>
              <p:nvPr userDrawn="1"/>
            </p:nvSpPr>
            <p:spPr bwMode="auto">
              <a:xfrm>
                <a:off x="1368425" y="2046952"/>
                <a:ext cx="392113" cy="1157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6" y="729"/>
                  </a:cxn>
                  <a:cxn ang="0">
                    <a:pos x="247" y="4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47" h="729">
                    <a:moveTo>
                      <a:pt x="0" y="0"/>
                    </a:moveTo>
                    <a:lnTo>
                      <a:pt x="0" y="0"/>
                    </a:lnTo>
                    <a:lnTo>
                      <a:pt x="26" y="729"/>
                    </a:lnTo>
                    <a:lnTo>
                      <a:pt x="247" y="4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5" name="Freeform 210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0">
                    <a:schemeClr val="tx2">
                      <a:alpha val="57000"/>
                    </a:scheme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6" name="Freeform 211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7" name="Freeform 212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8" name="Freeform 213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19" name="Freeform 214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0" name="Freeform 215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1" name="Freeform 216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3000"/>
                    </a:srgbClr>
                  </a:gs>
                  <a:gs pos="48000">
                    <a:srgbClr val="77445E">
                      <a:alpha val="63000"/>
                    </a:srgbClr>
                  </a:gs>
                  <a:gs pos="100000">
                    <a:srgbClr val="65394F">
                      <a:alpha val="69000"/>
                    </a:srgbClr>
                  </a:gs>
                </a:gsLst>
                <a:lin ang="13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2" name="Freeform 217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3" name="Freeform 218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3000"/>
                    </a:srgbClr>
                  </a:gs>
                  <a:gs pos="100000">
                    <a:srgbClr val="723855"/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4" name="Freeform 219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5" name="Freeform 220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8000"/>
                    </a:srgbClr>
                  </a:gs>
                  <a:gs pos="100000">
                    <a:srgbClr val="602A43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6" name="Freeform 221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7" name="Freeform 222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77000"/>
                    </a:srgbClr>
                  </a:gs>
                  <a:gs pos="100000">
                    <a:srgbClr val="9D6182">
                      <a:alpha val="75000"/>
                    </a:srgbClr>
                  </a:gs>
                </a:gsLst>
                <a:lin ang="14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8" name="Freeform 223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9" name="Freeform 224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0" name="Freeform 225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1" name="Rectangle 226"/>
              <p:cNvSpPr>
                <a:spLocks noChangeArrowheads="1"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prstGeom prst="rect">
                <a:avLst/>
              </a:prstGeom>
              <a:solidFill>
                <a:srgbClr val="2500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2" name="Freeform 227"/>
              <p:cNvSpPr>
                <a:spLocks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3" name="Freeform 228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4" name="Freeform 229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5" name="Freeform 230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6" name="Freeform 231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7" name="Freeform 232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8" name="Freeform 233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39" name="Freeform 234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9000"/>
                    </a:srgbClr>
                  </a:gs>
                  <a:gs pos="100000">
                    <a:srgbClr val="65394F">
                      <a:alpha val="92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0" name="Freeform 235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1" name="Freeform 236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32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2" name="Freeform 237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3" name="Freeform 238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18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4" name="Freeform 239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5" name="Freeform 240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6" name="Freeform 241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7" name="Freeform 242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chemeClr val="accent2">
                      <a:alpha val="31000"/>
                    </a:scheme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8" name="Freeform 243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49" name="Freeform 244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0" name="Freeform 245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1" name="Freeform 246"/>
              <p:cNvSpPr>
                <a:spLocks noEditPoints="1"/>
              </p:cNvSpPr>
              <p:nvPr userDrawn="1"/>
            </p:nvSpPr>
            <p:spPr bwMode="auto">
              <a:xfrm>
                <a:off x="9431338" y="1843752"/>
                <a:ext cx="474663" cy="1322388"/>
              </a:xfrm>
              <a:custGeom>
                <a:avLst/>
                <a:gdLst/>
                <a:ahLst/>
                <a:cxnLst>
                  <a:cxn ang="0">
                    <a:pos x="299" y="67"/>
                  </a:cxn>
                  <a:cxn ang="0">
                    <a:pos x="113" y="524"/>
                  </a:cxn>
                  <a:cxn ang="0">
                    <a:pos x="299" y="833"/>
                  </a:cxn>
                  <a:cxn ang="0">
                    <a:pos x="299" y="67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299" y="0"/>
                  </a:cxn>
                </a:cxnLst>
                <a:rect l="0" t="0" r="r" b="b"/>
                <a:pathLst>
                  <a:path w="299" h="833">
                    <a:moveTo>
                      <a:pt x="299" y="67"/>
                    </a:moveTo>
                    <a:lnTo>
                      <a:pt x="113" y="524"/>
                    </a:lnTo>
                    <a:lnTo>
                      <a:pt x="299" y="833"/>
                    </a:lnTo>
                    <a:lnTo>
                      <a:pt x="299" y="67"/>
                    </a:lnTo>
                    <a:close/>
                    <a:moveTo>
                      <a:pt x="299" y="0"/>
                    </a:moveTo>
                    <a:lnTo>
                      <a:pt x="0" y="336"/>
                    </a:ln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2" name="Freeform 248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close/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3" name="Freeform 249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4" name="Freeform 250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5" name="Freeform 251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6" name="Freeform 252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763588" cy="1060450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481" y="668"/>
                  </a:cxn>
                  <a:cxn ang="0">
                    <a:pos x="481" y="497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0" y="206"/>
                  </a:cxn>
                  <a:cxn ang="0">
                    <a:pos x="182" y="0"/>
                  </a:cxn>
                  <a:cxn ang="0">
                    <a:pos x="182" y="0"/>
                  </a:cxn>
                </a:cxnLst>
                <a:rect l="0" t="0" r="r" b="b"/>
                <a:pathLst>
                  <a:path w="481" h="668">
                    <a:moveTo>
                      <a:pt x="182" y="0"/>
                    </a:moveTo>
                    <a:lnTo>
                      <a:pt x="0" y="206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481" y="668"/>
                    </a:lnTo>
                    <a:lnTo>
                      <a:pt x="481" y="497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0" y="206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7" name="Freeform 254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8" name="Freeform 255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9" name="Freeform 256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0" name="Freeform 257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1" name="Freeform 258"/>
              <p:cNvSpPr>
                <a:spLocks/>
              </p:cNvSpPr>
              <p:nvPr userDrawn="1"/>
            </p:nvSpPr>
            <p:spPr bwMode="auto">
              <a:xfrm>
                <a:off x="9431338" y="1843752"/>
                <a:ext cx="474663" cy="831850"/>
              </a:xfrm>
              <a:custGeom>
                <a:avLst/>
                <a:gdLst/>
                <a:ahLst/>
                <a:cxnLst>
                  <a:cxn ang="0">
                    <a:pos x="299" y="0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113" y="524"/>
                  </a:cxn>
                  <a:cxn ang="0">
                    <a:pos x="299" y="67"/>
                  </a:cxn>
                  <a:cxn ang="0">
                    <a:pos x="299" y="0"/>
                  </a:cxn>
                </a:cxnLst>
                <a:rect l="0" t="0" r="r" b="b"/>
                <a:pathLst>
                  <a:path w="299" h="524">
                    <a:moveTo>
                      <a:pt x="299" y="0"/>
                    </a:moveTo>
                    <a:lnTo>
                      <a:pt x="299" y="0"/>
                    </a:lnTo>
                    <a:lnTo>
                      <a:pt x="0" y="336"/>
                    </a:lnTo>
                    <a:lnTo>
                      <a:pt x="113" y="524"/>
                    </a:lnTo>
                    <a:lnTo>
                      <a:pt x="299" y="67"/>
                    </a:lnTo>
                    <a:lnTo>
                      <a:pt x="2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2" name="Freeform 260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468313" cy="3270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182" y="0"/>
                  </a:cxn>
                </a:cxnLst>
                <a:rect l="0" t="0" r="r" b="b"/>
                <a:pathLst>
                  <a:path w="295" h="206">
                    <a:moveTo>
                      <a:pt x="182" y="0"/>
                    </a:moveTo>
                    <a:lnTo>
                      <a:pt x="0" y="206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3" name="Freeform 262"/>
              <p:cNvSpPr>
                <a:spLocks/>
              </p:cNvSpPr>
              <p:nvPr userDrawn="1"/>
            </p:nvSpPr>
            <p:spPr bwMode="auto">
              <a:xfrm>
                <a:off x="9070975" y="1758027"/>
                <a:ext cx="835025" cy="387350"/>
              </a:xfrm>
              <a:custGeom>
                <a:avLst/>
                <a:gdLst/>
                <a:ahLst/>
                <a:cxnLst>
                  <a:cxn ang="0">
                    <a:pos x="52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40" y="244"/>
                  </a:cxn>
                  <a:cxn ang="0">
                    <a:pos x="526" y="26"/>
                  </a:cxn>
                  <a:cxn ang="0">
                    <a:pos x="526" y="0"/>
                  </a:cxn>
                </a:cxnLst>
                <a:rect l="0" t="0" r="r" b="b"/>
                <a:pathLst>
                  <a:path w="526" h="244">
                    <a:moveTo>
                      <a:pt x="526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0" y="244"/>
                    </a:lnTo>
                    <a:lnTo>
                      <a:pt x="526" y="26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4" name="Freeform 264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close/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5" name="Freeform 265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6" name="Freeform 266"/>
              <p:cNvSpPr>
                <a:spLocks/>
              </p:cNvSpPr>
              <p:nvPr userDrawn="1"/>
            </p:nvSpPr>
            <p:spPr bwMode="auto">
              <a:xfrm>
                <a:off x="7856538" y="1792952"/>
                <a:ext cx="976313" cy="1160463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215" y="0"/>
                  </a:cxn>
                  <a:cxn ang="0">
                    <a:pos x="0" y="731"/>
                  </a:cxn>
                  <a:cxn ang="0">
                    <a:pos x="615" y="384"/>
                  </a:cxn>
                  <a:cxn ang="0">
                    <a:pos x="215" y="0"/>
                  </a:cxn>
                </a:cxnLst>
                <a:rect l="0" t="0" r="r" b="b"/>
                <a:pathLst>
                  <a:path w="615" h="731">
                    <a:moveTo>
                      <a:pt x="215" y="0"/>
                    </a:moveTo>
                    <a:lnTo>
                      <a:pt x="215" y="0"/>
                    </a:lnTo>
                    <a:lnTo>
                      <a:pt x="0" y="731"/>
                    </a:lnTo>
                    <a:lnTo>
                      <a:pt x="615" y="384"/>
                    </a:lnTo>
                    <a:lnTo>
                      <a:pt x="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7" name="Freeform 268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1095375" cy="6286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400" y="396"/>
                  </a:cxn>
                  <a:cxn ang="0">
                    <a:pos x="690" y="234"/>
                  </a:cxn>
                  <a:cxn ang="0">
                    <a:pos x="550" y="0"/>
                  </a:cxn>
                </a:cxnLst>
                <a:rect l="0" t="0" r="r" b="b"/>
                <a:pathLst>
                  <a:path w="690" h="396">
                    <a:moveTo>
                      <a:pt x="550" y="0"/>
                    </a:moveTo>
                    <a:lnTo>
                      <a:pt x="0" y="12"/>
                    </a:lnTo>
                    <a:lnTo>
                      <a:pt x="400" y="396"/>
                    </a:lnTo>
                    <a:lnTo>
                      <a:pt x="690" y="234"/>
                    </a:lnTo>
                    <a:lnTo>
                      <a:pt x="550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8" name="Freeform 270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69" name="Freeform 271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0" name="Freeform 272"/>
              <p:cNvSpPr>
                <a:spLocks noEditPoints="1"/>
              </p:cNvSpPr>
              <p:nvPr userDrawn="1"/>
            </p:nvSpPr>
            <p:spPr bwMode="auto">
              <a:xfrm>
                <a:off x="8453438" y="1812002"/>
                <a:ext cx="1452563" cy="1671638"/>
              </a:xfrm>
              <a:custGeom>
                <a:avLst/>
                <a:gdLst/>
                <a:ahLst/>
                <a:cxnLst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915" y="0"/>
                  </a:cxn>
                  <a:cxn ang="0">
                    <a:pos x="557" y="255"/>
                  </a:cxn>
                  <a:cxn ang="0">
                    <a:pos x="616" y="356"/>
                  </a:cxn>
                  <a:cxn ang="0">
                    <a:pos x="915" y="20"/>
                  </a:cxn>
                  <a:cxn ang="0">
                    <a:pos x="915" y="0"/>
                  </a:cxn>
                </a:cxnLst>
                <a:rect l="0" t="0" r="r" b="b"/>
                <a:pathLst>
                  <a:path w="915" h="1053">
                    <a:moveTo>
                      <a:pt x="0" y="1053"/>
                    </a:moveTo>
                    <a:lnTo>
                      <a:pt x="0" y="1053"/>
                    </a:lnTo>
                    <a:lnTo>
                      <a:pt x="0" y="1053"/>
                    </a:lnTo>
                    <a:lnTo>
                      <a:pt x="0" y="1053"/>
                    </a:lnTo>
                    <a:close/>
                    <a:moveTo>
                      <a:pt x="915" y="0"/>
                    </a:moveTo>
                    <a:lnTo>
                      <a:pt x="557" y="255"/>
                    </a:lnTo>
                    <a:lnTo>
                      <a:pt x="616" y="356"/>
                    </a:lnTo>
                    <a:lnTo>
                      <a:pt x="915" y="20"/>
                    </a:lnTo>
                    <a:lnTo>
                      <a:pt x="9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1" name="Freeform 274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2" name="Freeform 275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3" name="Freeform 276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4" name="Freeform 277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5" name="Freeform 278"/>
              <p:cNvSpPr>
                <a:spLocks/>
              </p:cNvSpPr>
              <p:nvPr userDrawn="1"/>
            </p:nvSpPr>
            <p:spPr bwMode="auto">
              <a:xfrm>
                <a:off x="7737475" y="2504152"/>
                <a:ext cx="1404938" cy="979488"/>
              </a:xfrm>
              <a:custGeom>
                <a:avLst/>
                <a:gdLst/>
                <a:ahLst/>
                <a:cxnLst>
                  <a:cxn ang="0">
                    <a:pos x="755" y="0"/>
                  </a:cxn>
                  <a:cxn ang="0">
                    <a:pos x="0" y="538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885" y="126"/>
                  </a:cxn>
                  <a:cxn ang="0">
                    <a:pos x="755" y="0"/>
                  </a:cxn>
                </a:cxnLst>
                <a:rect l="0" t="0" r="r" b="b"/>
                <a:pathLst>
                  <a:path w="885" h="617">
                    <a:moveTo>
                      <a:pt x="755" y="0"/>
                    </a:moveTo>
                    <a:lnTo>
                      <a:pt x="0" y="538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885" y="126"/>
                    </a:lnTo>
                    <a:lnTo>
                      <a:pt x="755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723855">
                      <a:alpha val="49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6" name="Freeform 280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7" name="Freeform 281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8" name="Freeform 282"/>
              <p:cNvSpPr>
                <a:spLocks/>
              </p:cNvSpPr>
              <p:nvPr userDrawn="1"/>
            </p:nvSpPr>
            <p:spPr bwMode="auto">
              <a:xfrm>
                <a:off x="8936038" y="2216815"/>
                <a:ext cx="495300" cy="487363"/>
              </a:xfrm>
              <a:custGeom>
                <a:avLst/>
                <a:gdLst/>
                <a:ahLst/>
                <a:cxnLst>
                  <a:cxn ang="0">
                    <a:pos x="253" y="0"/>
                  </a:cxn>
                  <a:cxn ang="0">
                    <a:pos x="0" y="181"/>
                  </a:cxn>
                  <a:cxn ang="0">
                    <a:pos x="130" y="307"/>
                  </a:cxn>
                  <a:cxn ang="0">
                    <a:pos x="312" y="101"/>
                  </a:cxn>
                  <a:cxn ang="0">
                    <a:pos x="253" y="0"/>
                  </a:cxn>
                </a:cxnLst>
                <a:rect l="0" t="0" r="r" b="b"/>
                <a:pathLst>
                  <a:path w="312" h="307">
                    <a:moveTo>
                      <a:pt x="253" y="0"/>
                    </a:moveTo>
                    <a:lnTo>
                      <a:pt x="0" y="181"/>
                    </a:lnTo>
                    <a:lnTo>
                      <a:pt x="130" y="307"/>
                    </a:lnTo>
                    <a:lnTo>
                      <a:pt x="312" y="101"/>
                    </a:lnTo>
                    <a:lnTo>
                      <a:pt x="253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9" name="Freeform 284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0" name="Freeform 285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1" name="Freeform 286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134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134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2" name="Freeform 288"/>
              <p:cNvSpPr>
                <a:spLocks/>
              </p:cNvSpPr>
              <p:nvPr userDrawn="1"/>
            </p:nvSpPr>
            <p:spPr bwMode="auto">
              <a:xfrm>
                <a:off x="9293225" y="1799302"/>
                <a:ext cx="612775" cy="417513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0" y="218"/>
                  </a:cxn>
                  <a:cxn ang="0">
                    <a:pos x="28" y="263"/>
                  </a:cxn>
                  <a:cxn ang="0">
                    <a:pos x="386" y="8"/>
                  </a:cxn>
                  <a:cxn ang="0">
                    <a:pos x="386" y="0"/>
                  </a:cxn>
                </a:cxnLst>
                <a:rect l="0" t="0" r="r" b="b"/>
                <a:pathLst>
                  <a:path w="386" h="263">
                    <a:moveTo>
                      <a:pt x="386" y="0"/>
                    </a:moveTo>
                    <a:lnTo>
                      <a:pt x="0" y="218"/>
                    </a:lnTo>
                    <a:lnTo>
                      <a:pt x="28" y="263"/>
                    </a:lnTo>
                    <a:lnTo>
                      <a:pt x="386" y="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3" name="Freeform 290"/>
              <p:cNvSpPr>
                <a:spLocks/>
              </p:cNvSpPr>
              <p:nvPr userDrawn="1"/>
            </p:nvSpPr>
            <p:spPr bwMode="auto">
              <a:xfrm>
                <a:off x="7737475" y="2402552"/>
                <a:ext cx="1198563" cy="955675"/>
              </a:xfrm>
              <a:custGeom>
                <a:avLst/>
                <a:gdLst/>
                <a:ahLst/>
                <a:cxnLst>
                  <a:cxn ang="0">
                    <a:pos x="690" y="0"/>
                  </a:cxn>
                  <a:cxn ang="0">
                    <a:pos x="75" y="347"/>
                  </a:cxn>
                  <a:cxn ang="0">
                    <a:pos x="0" y="602"/>
                  </a:cxn>
                  <a:cxn ang="0">
                    <a:pos x="755" y="64"/>
                  </a:cxn>
                  <a:cxn ang="0">
                    <a:pos x="690" y="0"/>
                  </a:cxn>
                </a:cxnLst>
                <a:rect l="0" t="0" r="r" b="b"/>
                <a:pathLst>
                  <a:path w="755" h="602">
                    <a:moveTo>
                      <a:pt x="690" y="0"/>
                    </a:moveTo>
                    <a:lnTo>
                      <a:pt x="75" y="347"/>
                    </a:lnTo>
                    <a:lnTo>
                      <a:pt x="0" y="602"/>
                    </a:lnTo>
                    <a:lnTo>
                      <a:pt x="755" y="64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4" name="Freeform 292"/>
              <p:cNvSpPr>
                <a:spLocks/>
              </p:cNvSpPr>
              <p:nvPr userDrawn="1"/>
            </p:nvSpPr>
            <p:spPr bwMode="auto">
              <a:xfrm>
                <a:off x="8832850" y="2145377"/>
                <a:ext cx="504825" cy="358775"/>
              </a:xfrm>
              <a:custGeom>
                <a:avLst/>
                <a:gdLst/>
                <a:ahLst/>
                <a:cxnLst>
                  <a:cxn ang="0">
                    <a:pos x="290" y="0"/>
                  </a:cxn>
                  <a:cxn ang="0">
                    <a:pos x="0" y="162"/>
                  </a:cxn>
                  <a:cxn ang="0">
                    <a:pos x="65" y="226"/>
                  </a:cxn>
                  <a:cxn ang="0">
                    <a:pos x="318" y="45"/>
                  </a:cxn>
                  <a:cxn ang="0">
                    <a:pos x="290" y="0"/>
                  </a:cxn>
                </a:cxnLst>
                <a:rect l="0" t="0" r="r" b="b"/>
                <a:pathLst>
                  <a:path w="318" h="226">
                    <a:moveTo>
                      <a:pt x="290" y="0"/>
                    </a:moveTo>
                    <a:lnTo>
                      <a:pt x="0" y="162"/>
                    </a:lnTo>
                    <a:lnTo>
                      <a:pt x="65" y="226"/>
                    </a:lnTo>
                    <a:lnTo>
                      <a:pt x="318" y="45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5" name="Freeform 294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6" name="Freeform 295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7" name="Freeform 296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8" name="Freeform 297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9" name="Freeform 298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90" name="Freeform 299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91" name="Freeform 300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92" name="Freeform 301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93" name="Freeform 302"/>
              <p:cNvSpPr>
                <a:spLocks/>
              </p:cNvSpPr>
              <p:nvPr userDrawn="1"/>
            </p:nvSpPr>
            <p:spPr bwMode="auto">
              <a:xfrm>
                <a:off x="8907463" y="1500852"/>
                <a:ext cx="998538" cy="273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03" y="172"/>
                  </a:cxn>
                  <a:cxn ang="0">
                    <a:pos x="629" y="162"/>
                  </a:cxn>
                  <a:cxn ang="0">
                    <a:pos x="629" y="148"/>
                  </a:cxn>
                  <a:cxn ang="0">
                    <a:pos x="0" y="0"/>
                  </a:cxn>
                </a:cxnLst>
                <a:rect l="0" t="0" r="r" b="b"/>
                <a:pathLst>
                  <a:path w="629" h="172">
                    <a:moveTo>
                      <a:pt x="0" y="0"/>
                    </a:moveTo>
                    <a:lnTo>
                      <a:pt x="0" y="0"/>
                    </a:lnTo>
                    <a:lnTo>
                      <a:pt x="103" y="172"/>
                    </a:lnTo>
                    <a:lnTo>
                      <a:pt x="629" y="162"/>
                    </a:lnTo>
                    <a:lnTo>
                      <a:pt x="629" y="1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99" name="Line 6"/>
            <p:cNvSpPr>
              <a:spLocks noChangeShapeType="1"/>
            </p:cNvSpPr>
            <p:nvPr userDrawn="1"/>
          </p:nvSpPr>
          <p:spPr bwMode="auto">
            <a:xfrm flipH="1">
              <a:off x="9436893" y="1844781"/>
              <a:ext cx="469105" cy="5340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0" name="Freeform 7"/>
            <p:cNvSpPr>
              <a:spLocks/>
            </p:cNvSpPr>
            <p:nvPr userDrawn="1"/>
          </p:nvSpPr>
          <p:spPr bwMode="auto">
            <a:xfrm>
              <a:off x="6707187" y="1517650"/>
              <a:ext cx="3189288" cy="3371850"/>
            </a:xfrm>
            <a:custGeom>
              <a:avLst/>
              <a:gdLst>
                <a:gd name="connsiteX0" fmla="*/ 0 w 10000"/>
                <a:gd name="connsiteY0" fmla="*/ 10000 h 10000"/>
                <a:gd name="connsiteX1" fmla="*/ 683 w 10000"/>
                <a:gd name="connsiteY1" fmla="*/ 5766 h 10000"/>
                <a:gd name="connsiteX2" fmla="*/ 4440 w 10000"/>
                <a:gd name="connsiteY2" fmla="*/ 0 h 10000"/>
                <a:gd name="connsiteX3" fmla="*/ 10000 w 10000"/>
                <a:gd name="connsiteY3" fmla="*/ 6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228" y="8589"/>
                    <a:pt x="455" y="7177"/>
                    <a:pt x="683" y="5766"/>
                  </a:cubicBezTo>
                  <a:lnTo>
                    <a:pt x="4440" y="0"/>
                  </a:lnTo>
                  <a:lnTo>
                    <a:pt x="10000" y="69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1" name="Freeform 8"/>
            <p:cNvSpPr>
              <a:spLocks/>
            </p:cNvSpPr>
            <p:nvPr userDrawn="1"/>
          </p:nvSpPr>
          <p:spPr bwMode="auto">
            <a:xfrm>
              <a:off x="8123237" y="1517649"/>
              <a:ext cx="1314476" cy="1950064"/>
            </a:xfrm>
            <a:custGeom>
              <a:avLst/>
              <a:gdLst>
                <a:gd name="connsiteX0" fmla="*/ 3807 w 10000"/>
                <a:gd name="connsiteY0" fmla="*/ 9977 h 9977"/>
                <a:gd name="connsiteX1" fmla="*/ 10000 w 10000"/>
                <a:gd name="connsiteY1" fmla="*/ 5214 h 9977"/>
                <a:gd name="connsiteX2" fmla="*/ 0 w 10000"/>
                <a:gd name="connsiteY2" fmla="*/ 0 h 9977"/>
                <a:gd name="connsiteX0" fmla="*/ 3807 w 10000"/>
                <a:gd name="connsiteY0" fmla="*/ 10000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309 w 10000"/>
                <a:gd name="connsiteY0" fmla="*/ 9348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677 w 10000"/>
                <a:gd name="connsiteY0" fmla="*/ 10753 h 10753"/>
                <a:gd name="connsiteX1" fmla="*/ 10000 w 10000"/>
                <a:gd name="connsiteY1" fmla="*/ 5226 h 10753"/>
                <a:gd name="connsiteX2" fmla="*/ 0 w 10000"/>
                <a:gd name="connsiteY2" fmla="*/ 0 h 10753"/>
                <a:gd name="connsiteX0" fmla="*/ 2677 w 10602"/>
                <a:gd name="connsiteY0" fmla="*/ 10753 h 10753"/>
                <a:gd name="connsiteX1" fmla="*/ 10602 w 10602"/>
                <a:gd name="connsiteY1" fmla="*/ 4781 h 10753"/>
                <a:gd name="connsiteX2" fmla="*/ 0 w 10602"/>
                <a:gd name="connsiteY2" fmla="*/ 0 h 1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2" h="10753">
                  <a:moveTo>
                    <a:pt x="2677" y="10753"/>
                  </a:moveTo>
                  <a:lnTo>
                    <a:pt x="10602" y="4781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2" name="Line 9"/>
            <p:cNvSpPr>
              <a:spLocks noChangeShapeType="1"/>
            </p:cNvSpPr>
            <p:nvPr userDrawn="1"/>
          </p:nvSpPr>
          <p:spPr bwMode="auto">
            <a:xfrm>
              <a:off x="6958012" y="3476625"/>
              <a:ext cx="2193925" cy="18557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3" name="Freeform 10"/>
            <p:cNvSpPr>
              <a:spLocks/>
            </p:cNvSpPr>
            <p:nvPr userDrawn="1"/>
          </p:nvSpPr>
          <p:spPr bwMode="auto">
            <a:xfrm>
              <a:off x="979755" y="2067452"/>
              <a:ext cx="8463254" cy="3291094"/>
            </a:xfrm>
            <a:custGeom>
              <a:avLst/>
              <a:gdLst>
                <a:gd name="connsiteX0" fmla="*/ 467 w 10000"/>
                <a:gd name="connsiteY0" fmla="*/ 0 h 9881"/>
                <a:gd name="connsiteX1" fmla="*/ 2027 w 10000"/>
                <a:gd name="connsiteY1" fmla="*/ 3291 h 9881"/>
                <a:gd name="connsiteX2" fmla="*/ 3508 w 10000"/>
                <a:gd name="connsiteY2" fmla="*/ 1076 h 9881"/>
                <a:gd name="connsiteX3" fmla="*/ 7135 w 10000"/>
                <a:gd name="connsiteY3" fmla="*/ 4066 h 9881"/>
                <a:gd name="connsiteX4" fmla="*/ 10000 w 10000"/>
                <a:gd name="connsiteY4" fmla="*/ 1130 h 9881"/>
                <a:gd name="connsiteX5" fmla="*/ 9749 w 10000"/>
                <a:gd name="connsiteY5" fmla="*/ 9453 h 9881"/>
                <a:gd name="connsiteX6" fmla="*/ 8972 w 10000"/>
                <a:gd name="connsiteY6" fmla="*/ 3628 h 9881"/>
                <a:gd name="connsiteX7" fmla="*/ 6836 w 10000"/>
                <a:gd name="connsiteY7" fmla="*/ 8168 h 9881"/>
                <a:gd name="connsiteX8" fmla="*/ 3508 w 10000"/>
                <a:gd name="connsiteY8" fmla="*/ 1076 h 9881"/>
                <a:gd name="connsiteX9" fmla="*/ 5359 w 10000"/>
                <a:gd name="connsiteY9" fmla="*/ 9881 h 9881"/>
                <a:gd name="connsiteX10" fmla="*/ 5359 w 10000"/>
                <a:gd name="connsiteY10" fmla="*/ 9881 h 9881"/>
                <a:gd name="connsiteX11" fmla="*/ 2030 w 10000"/>
                <a:gd name="connsiteY11" fmla="*/ 3255 h 9881"/>
                <a:gd name="connsiteX12" fmla="*/ 0 w 10000"/>
                <a:gd name="connsiteY12" fmla="*/ 9271 h 9881"/>
                <a:gd name="connsiteX13" fmla="*/ 3508 w 10000"/>
                <a:gd name="connsiteY13" fmla="*/ 1076 h 9881"/>
                <a:gd name="connsiteX0" fmla="*/ 467 w 10000"/>
                <a:gd name="connsiteY0" fmla="*/ 0 h 10000"/>
                <a:gd name="connsiteX1" fmla="*/ 2027 w 10000"/>
                <a:gd name="connsiteY1" fmla="*/ 3331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2 w 10000"/>
                <a:gd name="connsiteY11" fmla="*/ 3221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44 w 10000"/>
                <a:gd name="connsiteY11" fmla="*/ 3274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1 w 9994"/>
                <a:gd name="connsiteY0" fmla="*/ 0 h 10000"/>
                <a:gd name="connsiteX1" fmla="*/ 2039 w 9994"/>
                <a:gd name="connsiteY1" fmla="*/ 3257 h 10000"/>
                <a:gd name="connsiteX2" fmla="*/ 3502 w 9994"/>
                <a:gd name="connsiteY2" fmla="*/ 1089 h 10000"/>
                <a:gd name="connsiteX3" fmla="*/ 7129 w 9994"/>
                <a:gd name="connsiteY3" fmla="*/ 4115 h 10000"/>
                <a:gd name="connsiteX4" fmla="*/ 9994 w 9994"/>
                <a:gd name="connsiteY4" fmla="*/ 1144 h 10000"/>
                <a:gd name="connsiteX5" fmla="*/ 9743 w 9994"/>
                <a:gd name="connsiteY5" fmla="*/ 9567 h 10000"/>
                <a:gd name="connsiteX6" fmla="*/ 8966 w 9994"/>
                <a:gd name="connsiteY6" fmla="*/ 3672 h 10000"/>
                <a:gd name="connsiteX7" fmla="*/ 6830 w 9994"/>
                <a:gd name="connsiteY7" fmla="*/ 8266 h 10000"/>
                <a:gd name="connsiteX8" fmla="*/ 3502 w 9994"/>
                <a:gd name="connsiteY8" fmla="*/ 1089 h 10000"/>
                <a:gd name="connsiteX9" fmla="*/ 5353 w 9994"/>
                <a:gd name="connsiteY9" fmla="*/ 10000 h 10000"/>
                <a:gd name="connsiteX10" fmla="*/ 5353 w 9994"/>
                <a:gd name="connsiteY10" fmla="*/ 10000 h 10000"/>
                <a:gd name="connsiteX11" fmla="*/ 2038 w 9994"/>
                <a:gd name="connsiteY11" fmla="*/ 3274 h 10000"/>
                <a:gd name="connsiteX12" fmla="*/ 0 w 9994"/>
                <a:gd name="connsiteY12" fmla="*/ 9312 h 10000"/>
                <a:gd name="connsiteX13" fmla="*/ 3502 w 9994"/>
                <a:gd name="connsiteY13" fmla="*/ 1089 h 10000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9 w 10000"/>
                <a:gd name="connsiteY11" fmla="*/ 3291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43 w 10000"/>
                <a:gd name="connsiteY7" fmla="*/ 823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280"/>
                <a:gd name="connsiteX1" fmla="*/ 2036 w 10000"/>
                <a:gd name="connsiteY1" fmla="*/ 3258 h 10280"/>
                <a:gd name="connsiteX2" fmla="*/ 3504 w 10000"/>
                <a:gd name="connsiteY2" fmla="*/ 1106 h 10280"/>
                <a:gd name="connsiteX3" fmla="*/ 7133 w 10000"/>
                <a:gd name="connsiteY3" fmla="*/ 4132 h 10280"/>
                <a:gd name="connsiteX4" fmla="*/ 10000 w 10000"/>
                <a:gd name="connsiteY4" fmla="*/ 1161 h 10280"/>
                <a:gd name="connsiteX5" fmla="*/ 9749 w 10000"/>
                <a:gd name="connsiteY5" fmla="*/ 9584 h 10280"/>
                <a:gd name="connsiteX6" fmla="*/ 8971 w 10000"/>
                <a:gd name="connsiteY6" fmla="*/ 3689 h 10280"/>
                <a:gd name="connsiteX7" fmla="*/ 6838 w 10000"/>
                <a:gd name="connsiteY7" fmla="*/ 8194 h 10280"/>
                <a:gd name="connsiteX8" fmla="*/ 3504 w 10000"/>
                <a:gd name="connsiteY8" fmla="*/ 1106 h 10280"/>
                <a:gd name="connsiteX9" fmla="*/ 5356 w 10000"/>
                <a:gd name="connsiteY9" fmla="*/ 10017 h 10280"/>
                <a:gd name="connsiteX10" fmla="*/ 5431 w 10000"/>
                <a:gd name="connsiteY10" fmla="*/ 10280 h 10280"/>
                <a:gd name="connsiteX11" fmla="*/ 2032 w 10000"/>
                <a:gd name="connsiteY11" fmla="*/ 3324 h 10280"/>
                <a:gd name="connsiteX12" fmla="*/ 0 w 10000"/>
                <a:gd name="connsiteY12" fmla="*/ 9329 h 10280"/>
                <a:gd name="connsiteX13" fmla="*/ 3504 w 10000"/>
                <a:gd name="connsiteY13" fmla="*/ 1106 h 10280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9584"/>
                <a:gd name="connsiteX1" fmla="*/ 2036 w 10000"/>
                <a:gd name="connsiteY1" fmla="*/ 3258 h 9584"/>
                <a:gd name="connsiteX2" fmla="*/ 3504 w 10000"/>
                <a:gd name="connsiteY2" fmla="*/ 1106 h 9584"/>
                <a:gd name="connsiteX3" fmla="*/ 7133 w 10000"/>
                <a:gd name="connsiteY3" fmla="*/ 4132 h 9584"/>
                <a:gd name="connsiteX4" fmla="*/ 10000 w 10000"/>
                <a:gd name="connsiteY4" fmla="*/ 1161 h 9584"/>
                <a:gd name="connsiteX5" fmla="*/ 9749 w 10000"/>
                <a:gd name="connsiteY5" fmla="*/ 9584 h 9584"/>
                <a:gd name="connsiteX6" fmla="*/ 8971 w 10000"/>
                <a:gd name="connsiteY6" fmla="*/ 3689 h 9584"/>
                <a:gd name="connsiteX7" fmla="*/ 6838 w 10000"/>
                <a:gd name="connsiteY7" fmla="*/ 8194 h 9584"/>
                <a:gd name="connsiteX8" fmla="*/ 3504 w 10000"/>
                <a:gd name="connsiteY8" fmla="*/ 1106 h 9584"/>
                <a:gd name="connsiteX9" fmla="*/ 5297 w 10000"/>
                <a:gd name="connsiteY9" fmla="*/ 9538 h 9584"/>
                <a:gd name="connsiteX10" fmla="*/ 2032 w 10000"/>
                <a:gd name="connsiteY10" fmla="*/ 3324 h 9584"/>
                <a:gd name="connsiteX11" fmla="*/ 0 w 10000"/>
                <a:gd name="connsiteY11" fmla="*/ 9329 h 9584"/>
                <a:gd name="connsiteX12" fmla="*/ 3504 w 10000"/>
                <a:gd name="connsiteY12" fmla="*/ 1106 h 9584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10 w 10000"/>
                <a:gd name="connsiteY12" fmla="*/ 114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97 w 10000"/>
                <a:gd name="connsiteY6" fmla="*/ 3793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68 w 10000"/>
                <a:gd name="connsiteY6" fmla="*/ 38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9952"/>
                <a:gd name="connsiteX1" fmla="*/ 2036 w 10000"/>
                <a:gd name="connsiteY1" fmla="*/ 3399 h 9952"/>
                <a:gd name="connsiteX2" fmla="*/ 3504 w 10000"/>
                <a:gd name="connsiteY2" fmla="*/ 1154 h 9952"/>
                <a:gd name="connsiteX3" fmla="*/ 7133 w 10000"/>
                <a:gd name="connsiteY3" fmla="*/ 4311 h 9952"/>
                <a:gd name="connsiteX4" fmla="*/ 10000 w 10000"/>
                <a:gd name="connsiteY4" fmla="*/ 1211 h 9952"/>
                <a:gd name="connsiteX5" fmla="*/ 9786 w 10000"/>
                <a:gd name="connsiteY5" fmla="*/ 9909 h 9952"/>
                <a:gd name="connsiteX6" fmla="*/ 8915 w 10000"/>
                <a:gd name="connsiteY6" fmla="*/ 4284 h 9952"/>
                <a:gd name="connsiteX7" fmla="*/ 6838 w 10000"/>
                <a:gd name="connsiteY7" fmla="*/ 8550 h 9952"/>
                <a:gd name="connsiteX8" fmla="*/ 3525 w 10000"/>
                <a:gd name="connsiteY8" fmla="*/ 1183 h 9952"/>
                <a:gd name="connsiteX9" fmla="*/ 5297 w 10000"/>
                <a:gd name="connsiteY9" fmla="*/ 9952 h 9952"/>
                <a:gd name="connsiteX10" fmla="*/ 2032 w 10000"/>
                <a:gd name="connsiteY10" fmla="*/ 3468 h 9952"/>
                <a:gd name="connsiteX11" fmla="*/ 0 w 10000"/>
                <a:gd name="connsiteY11" fmla="*/ 9734 h 9952"/>
                <a:gd name="connsiteX12" fmla="*/ 3504 w 10000"/>
                <a:gd name="connsiteY12" fmla="*/ 1151 h 9952"/>
                <a:gd name="connsiteX0" fmla="*/ 487 w 10103"/>
                <a:gd name="connsiteY0" fmla="*/ 0 h 10000"/>
                <a:gd name="connsiteX1" fmla="*/ 2036 w 10103"/>
                <a:gd name="connsiteY1" fmla="*/ 3415 h 10000"/>
                <a:gd name="connsiteX2" fmla="*/ 3504 w 10103"/>
                <a:gd name="connsiteY2" fmla="*/ 1160 h 10000"/>
                <a:gd name="connsiteX3" fmla="*/ 7133 w 10103"/>
                <a:gd name="connsiteY3" fmla="*/ 4332 h 10000"/>
                <a:gd name="connsiteX4" fmla="*/ 10103 w 10103"/>
                <a:gd name="connsiteY4" fmla="*/ 970 h 10000"/>
                <a:gd name="connsiteX5" fmla="*/ 9786 w 10103"/>
                <a:gd name="connsiteY5" fmla="*/ 9957 h 10000"/>
                <a:gd name="connsiteX6" fmla="*/ 8915 w 10103"/>
                <a:gd name="connsiteY6" fmla="*/ 4305 h 10000"/>
                <a:gd name="connsiteX7" fmla="*/ 6838 w 10103"/>
                <a:gd name="connsiteY7" fmla="*/ 8591 h 10000"/>
                <a:gd name="connsiteX8" fmla="*/ 3525 w 10103"/>
                <a:gd name="connsiteY8" fmla="*/ 1189 h 10000"/>
                <a:gd name="connsiteX9" fmla="*/ 5297 w 10103"/>
                <a:gd name="connsiteY9" fmla="*/ 10000 h 10000"/>
                <a:gd name="connsiteX10" fmla="*/ 2032 w 10103"/>
                <a:gd name="connsiteY10" fmla="*/ 3485 h 10000"/>
                <a:gd name="connsiteX11" fmla="*/ 0 w 10103"/>
                <a:gd name="connsiteY11" fmla="*/ 9781 h 10000"/>
                <a:gd name="connsiteX12" fmla="*/ 3504 w 10103"/>
                <a:gd name="connsiteY12" fmla="*/ 1157 h 10000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03" h="10072">
                  <a:moveTo>
                    <a:pt x="487" y="0"/>
                  </a:moveTo>
                  <a:lnTo>
                    <a:pt x="2036" y="3415"/>
                  </a:lnTo>
                  <a:lnTo>
                    <a:pt x="3504" y="1160"/>
                  </a:lnTo>
                  <a:lnTo>
                    <a:pt x="7133" y="4332"/>
                  </a:lnTo>
                  <a:lnTo>
                    <a:pt x="10103" y="970"/>
                  </a:lnTo>
                  <a:cubicBezTo>
                    <a:pt x="10019" y="3914"/>
                    <a:pt x="9884" y="7128"/>
                    <a:pt x="9800" y="10072"/>
                  </a:cubicBezTo>
                  <a:cubicBezTo>
                    <a:pt x="9521" y="8106"/>
                    <a:pt x="8989" y="4756"/>
                    <a:pt x="8915" y="4305"/>
                  </a:cubicBezTo>
                  <a:lnTo>
                    <a:pt x="6838" y="8591"/>
                  </a:lnTo>
                  <a:lnTo>
                    <a:pt x="3525" y="1189"/>
                  </a:lnTo>
                  <a:cubicBezTo>
                    <a:pt x="3636" y="1697"/>
                    <a:pt x="5175" y="9512"/>
                    <a:pt x="5297" y="10000"/>
                  </a:cubicBezTo>
                  <a:cubicBezTo>
                    <a:pt x="5259" y="9913"/>
                    <a:pt x="2743" y="4942"/>
                    <a:pt x="2032" y="3485"/>
                  </a:cubicBezTo>
                  <a:lnTo>
                    <a:pt x="0" y="9781"/>
                  </a:lnTo>
                  <a:lnTo>
                    <a:pt x="3504" y="115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4" name="Freeform 11"/>
            <p:cNvSpPr>
              <a:spLocks/>
            </p:cNvSpPr>
            <p:nvPr userDrawn="1"/>
          </p:nvSpPr>
          <p:spPr bwMode="auto">
            <a:xfrm>
              <a:off x="1374775" y="2047876"/>
              <a:ext cx="7793037" cy="3284538"/>
            </a:xfrm>
            <a:custGeom>
              <a:avLst/>
              <a:gdLst>
                <a:gd name="connsiteX0" fmla="*/ 0 w 10000"/>
                <a:gd name="connsiteY0" fmla="*/ 0 h 10000"/>
                <a:gd name="connsiteX1" fmla="*/ 1942 w 10000"/>
                <a:gd name="connsiteY1" fmla="*/ 8391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087 w 10000"/>
                <a:gd name="connsiteY5" fmla="*/ 3984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81 w 10000"/>
                <a:gd name="connsiteY5" fmla="*/ 3872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32 w 10000"/>
                <a:gd name="connsiteY5" fmla="*/ 39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0 w 10000"/>
                <a:gd name="connsiteY5" fmla="*/ 43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7 w 10000"/>
                <a:gd name="connsiteY5" fmla="*/ 43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82 w 10000"/>
                <a:gd name="connsiteY5" fmla="*/ 4248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03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42 w 10000"/>
                <a:gd name="connsiteY1" fmla="*/ 8411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51 w 10000"/>
                <a:gd name="connsiteY1" fmla="*/ 8400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6 w 10000"/>
                <a:gd name="connsiteY1" fmla="*/ 840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35 w 10000"/>
                <a:gd name="connsiteY1" fmla="*/ 836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9 w 10000"/>
                <a:gd name="connsiteY1" fmla="*/ 8327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929" y="8327"/>
                  </a:lnTo>
                  <a:lnTo>
                    <a:pt x="3266" y="1183"/>
                  </a:lnTo>
                  <a:lnTo>
                    <a:pt x="5550" y="6643"/>
                  </a:lnTo>
                  <a:cubicBezTo>
                    <a:pt x="5670" y="5614"/>
                    <a:pt x="5775" y="5035"/>
                    <a:pt x="5895" y="4006"/>
                  </a:cubicBezTo>
                  <a:lnTo>
                    <a:pt x="8195" y="3986"/>
                  </a:lnTo>
                  <a:lnTo>
                    <a:pt x="9069" y="4348"/>
                  </a:lnTo>
                  <a:lnTo>
                    <a:pt x="5535" y="6646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5" name="Line 12"/>
            <p:cNvSpPr>
              <a:spLocks noChangeShapeType="1"/>
            </p:cNvSpPr>
            <p:nvPr userDrawn="1"/>
          </p:nvSpPr>
          <p:spPr bwMode="auto">
            <a:xfrm flipH="1" flipV="1">
              <a:off x="5965824" y="3363913"/>
              <a:ext cx="739775" cy="149860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6" name="Line 13"/>
            <p:cNvSpPr>
              <a:spLocks noChangeShapeType="1"/>
            </p:cNvSpPr>
            <p:nvPr userDrawn="1"/>
          </p:nvSpPr>
          <p:spPr bwMode="auto">
            <a:xfrm flipH="1" flipV="1">
              <a:off x="2873375" y="4785677"/>
              <a:ext cx="2534444" cy="53022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7" name="Freeform 14"/>
            <p:cNvSpPr>
              <a:spLocks/>
            </p:cNvSpPr>
            <p:nvPr userDrawn="1"/>
          </p:nvSpPr>
          <p:spPr bwMode="auto">
            <a:xfrm>
              <a:off x="9442445" y="2384680"/>
              <a:ext cx="458797" cy="774168"/>
            </a:xfrm>
            <a:custGeom>
              <a:avLst/>
              <a:gdLst>
                <a:gd name="connsiteX0" fmla="*/ 8512 w 8512"/>
                <a:gd name="connsiteY0" fmla="*/ 10921 h 10921"/>
                <a:gd name="connsiteX1" fmla="*/ 0 w 8512"/>
                <a:gd name="connsiteY1" fmla="*/ 0 h 10921"/>
                <a:gd name="connsiteX2" fmla="*/ 8512 w 8512"/>
                <a:gd name="connsiteY2" fmla="*/ 2461 h 10921"/>
                <a:gd name="connsiteX0" fmla="*/ 9948 w 10000"/>
                <a:gd name="connsiteY0" fmla="*/ 7966 h 7966"/>
                <a:gd name="connsiteX1" fmla="*/ 0 w 10000"/>
                <a:gd name="connsiteY1" fmla="*/ 0 h 7966"/>
                <a:gd name="connsiteX2" fmla="*/ 10000 w 10000"/>
                <a:gd name="connsiteY2" fmla="*/ 2253 h 7966"/>
                <a:gd name="connsiteX0" fmla="*/ 10105 w 10105"/>
                <a:gd name="connsiteY0" fmla="*/ 10155 h 10155"/>
                <a:gd name="connsiteX1" fmla="*/ 0 w 10105"/>
                <a:gd name="connsiteY1" fmla="*/ 0 h 10155"/>
                <a:gd name="connsiteX2" fmla="*/ 10000 w 10105"/>
                <a:gd name="connsiteY2" fmla="*/ 2828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5" h="10155">
                  <a:moveTo>
                    <a:pt x="10105" y="10155"/>
                  </a:moveTo>
                  <a:lnTo>
                    <a:pt x="0" y="0"/>
                  </a:lnTo>
                  <a:lnTo>
                    <a:pt x="10000" y="2828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8" name="Line 15"/>
            <p:cNvSpPr>
              <a:spLocks noChangeShapeType="1"/>
            </p:cNvSpPr>
            <p:nvPr userDrawn="1"/>
          </p:nvSpPr>
          <p:spPr bwMode="auto">
            <a:xfrm flipV="1">
              <a:off x="9151937" y="4446588"/>
              <a:ext cx="744538" cy="90805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09" name="Line 16"/>
            <p:cNvSpPr>
              <a:spLocks noChangeShapeType="1"/>
            </p:cNvSpPr>
            <p:nvPr userDrawn="1"/>
          </p:nvSpPr>
          <p:spPr bwMode="auto">
            <a:xfrm flipH="1" flipV="1">
              <a:off x="8453438" y="3474243"/>
              <a:ext cx="1452562" cy="2643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0" name="Line 17"/>
            <p:cNvSpPr>
              <a:spLocks noChangeShapeType="1"/>
            </p:cNvSpPr>
            <p:nvPr userDrawn="1"/>
          </p:nvSpPr>
          <p:spPr bwMode="auto">
            <a:xfrm flipV="1">
              <a:off x="6705600" y="4073524"/>
              <a:ext cx="3190875" cy="79613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1" name="Freeform 18"/>
            <p:cNvSpPr>
              <a:spLocks/>
            </p:cNvSpPr>
            <p:nvPr userDrawn="1"/>
          </p:nvSpPr>
          <p:spPr bwMode="auto">
            <a:xfrm>
              <a:off x="347662" y="3211751"/>
              <a:ext cx="5618163" cy="1596787"/>
            </a:xfrm>
            <a:custGeom>
              <a:avLst/>
              <a:gdLst>
                <a:gd name="connsiteX0" fmla="*/ 10000 w 10000"/>
                <a:gd name="connsiteY0" fmla="*/ 563 h 5851"/>
                <a:gd name="connsiteX1" fmla="*/ 4496 w 10000"/>
                <a:gd name="connsiteY1" fmla="*/ 5851 h 5851"/>
                <a:gd name="connsiteX2" fmla="*/ 4134 w 10000"/>
                <a:gd name="connsiteY2" fmla="*/ 0 h 5851"/>
                <a:gd name="connsiteX3" fmla="*/ 0 w 10000"/>
                <a:gd name="connsiteY3" fmla="*/ 3771 h 5851"/>
                <a:gd name="connsiteX0" fmla="*/ 10000 w 10000"/>
                <a:gd name="connsiteY0" fmla="*/ 951 h 9989"/>
                <a:gd name="connsiteX1" fmla="*/ 4496 w 10000"/>
                <a:gd name="connsiteY1" fmla="*/ 9989 h 9989"/>
                <a:gd name="connsiteX2" fmla="*/ 4162 w 10000"/>
                <a:gd name="connsiteY2" fmla="*/ 0 h 9989"/>
                <a:gd name="connsiteX3" fmla="*/ 0 w 10000"/>
                <a:gd name="connsiteY3" fmla="*/ 6434 h 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9989">
                  <a:moveTo>
                    <a:pt x="10000" y="951"/>
                  </a:moveTo>
                  <a:lnTo>
                    <a:pt x="4496" y="9989"/>
                  </a:lnTo>
                  <a:cubicBezTo>
                    <a:pt x="4375" y="6656"/>
                    <a:pt x="4283" y="3333"/>
                    <a:pt x="4162" y="0"/>
                  </a:cubicBezTo>
                  <a:lnTo>
                    <a:pt x="0" y="643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2" name="Oval 19"/>
            <p:cNvSpPr>
              <a:spLocks noChangeArrowheads="1"/>
            </p:cNvSpPr>
            <p:nvPr userDrawn="1"/>
          </p:nvSpPr>
          <p:spPr bwMode="auto">
            <a:xfrm>
              <a:off x="6866734" y="3409950"/>
              <a:ext cx="133200" cy="1333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3" name="Oval 20"/>
            <p:cNvSpPr>
              <a:spLocks noChangeArrowheads="1"/>
            </p:cNvSpPr>
            <p:nvPr userDrawn="1"/>
          </p:nvSpPr>
          <p:spPr bwMode="auto">
            <a:xfrm>
              <a:off x="8075612" y="1470025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4" name="Oval 21"/>
            <p:cNvSpPr>
              <a:spLocks noChangeArrowheads="1"/>
            </p:cNvSpPr>
            <p:nvPr userDrawn="1"/>
          </p:nvSpPr>
          <p:spPr bwMode="auto">
            <a:xfrm>
              <a:off x="6656387" y="4826002"/>
              <a:ext cx="98425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5" name="Oval 22"/>
            <p:cNvSpPr>
              <a:spLocks noChangeArrowheads="1"/>
            </p:cNvSpPr>
            <p:nvPr userDrawn="1"/>
          </p:nvSpPr>
          <p:spPr bwMode="auto">
            <a:xfrm>
              <a:off x="9394034" y="2331543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6" name="Freeform 23"/>
            <p:cNvSpPr>
              <a:spLocks/>
            </p:cNvSpPr>
            <p:nvPr userDrawn="1"/>
          </p:nvSpPr>
          <p:spPr bwMode="auto">
            <a:xfrm>
              <a:off x="5338724" y="5262629"/>
              <a:ext cx="150813" cy="1512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29" y="3"/>
                </a:cxn>
                <a:cxn ang="0">
                  <a:pos x="44" y="19"/>
                </a:cxn>
                <a:cxn ang="0">
                  <a:pos x="19" y="44"/>
                </a:cxn>
                <a:cxn ang="0">
                  <a:pos x="4" y="28"/>
                </a:cxn>
              </a:cxnLst>
              <a:rect l="0" t="0" r="r" b="b"/>
              <a:pathLst>
                <a:path w="48" h="47">
                  <a:moveTo>
                    <a:pt x="4" y="28"/>
                  </a:moveTo>
                  <a:cubicBezTo>
                    <a:pt x="0" y="13"/>
                    <a:pt x="14" y="0"/>
                    <a:pt x="29" y="3"/>
                  </a:cubicBezTo>
                  <a:cubicBezTo>
                    <a:pt x="36" y="5"/>
                    <a:pt x="43" y="11"/>
                    <a:pt x="44" y="19"/>
                  </a:cubicBezTo>
                  <a:cubicBezTo>
                    <a:pt x="48" y="34"/>
                    <a:pt x="34" y="47"/>
                    <a:pt x="19" y="44"/>
                  </a:cubicBezTo>
                  <a:cubicBezTo>
                    <a:pt x="12" y="42"/>
                    <a:pt x="5" y="36"/>
                    <a:pt x="4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7" name="Freeform 24"/>
            <p:cNvSpPr>
              <a:spLocks/>
            </p:cNvSpPr>
            <p:nvPr userDrawn="1"/>
          </p:nvSpPr>
          <p:spPr bwMode="auto">
            <a:xfrm>
              <a:off x="1304925" y="2009775"/>
              <a:ext cx="112713" cy="115888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22" y="3"/>
                </a:cxn>
                <a:cxn ang="0">
                  <a:pos x="33" y="14"/>
                </a:cxn>
                <a:cxn ang="0">
                  <a:pos x="13" y="33"/>
                </a:cxn>
                <a:cxn ang="0">
                  <a:pos x="3" y="23"/>
                </a:cxn>
              </a:cxnLst>
              <a:rect l="0" t="0" r="r" b="b"/>
              <a:pathLst>
                <a:path w="36" h="37">
                  <a:moveTo>
                    <a:pt x="3" y="23"/>
                  </a:moveTo>
                  <a:cubicBezTo>
                    <a:pt x="0" y="11"/>
                    <a:pt x="10" y="0"/>
                    <a:pt x="22" y="3"/>
                  </a:cubicBezTo>
                  <a:cubicBezTo>
                    <a:pt x="27" y="5"/>
                    <a:pt x="31" y="9"/>
                    <a:pt x="33" y="14"/>
                  </a:cubicBezTo>
                  <a:cubicBezTo>
                    <a:pt x="36" y="26"/>
                    <a:pt x="25" y="37"/>
                    <a:pt x="13" y="33"/>
                  </a:cubicBezTo>
                  <a:cubicBezTo>
                    <a:pt x="8" y="32"/>
                    <a:pt x="4" y="28"/>
                    <a:pt x="3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8" name="Oval 25"/>
            <p:cNvSpPr>
              <a:spLocks noChangeArrowheads="1"/>
            </p:cNvSpPr>
            <p:nvPr userDrawn="1"/>
          </p:nvSpPr>
          <p:spPr bwMode="auto">
            <a:xfrm>
              <a:off x="2622550" y="3143250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19" name="Freeform 26"/>
            <p:cNvSpPr>
              <a:spLocks/>
            </p:cNvSpPr>
            <p:nvPr userDrawn="1"/>
          </p:nvSpPr>
          <p:spPr bwMode="auto">
            <a:xfrm>
              <a:off x="928686" y="5207795"/>
              <a:ext cx="115200" cy="115200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19" y="1"/>
                </a:cxn>
                <a:cxn ang="0">
                  <a:pos x="32" y="14"/>
                </a:cxn>
                <a:cxn ang="0">
                  <a:pos x="14" y="31"/>
                </a:cxn>
                <a:cxn ang="0">
                  <a:pos x="2" y="19"/>
                </a:cxn>
              </a:cxnLst>
              <a:rect l="0" t="0" r="r" b="b"/>
              <a:pathLst>
                <a:path w="34" h="33">
                  <a:moveTo>
                    <a:pt x="2" y="19"/>
                  </a:moveTo>
                  <a:cubicBezTo>
                    <a:pt x="0" y="8"/>
                    <a:pt x="9" y="0"/>
                    <a:pt x="19" y="1"/>
                  </a:cubicBezTo>
                  <a:cubicBezTo>
                    <a:pt x="26" y="2"/>
                    <a:pt x="31" y="7"/>
                    <a:pt x="32" y="14"/>
                  </a:cubicBezTo>
                  <a:cubicBezTo>
                    <a:pt x="34" y="24"/>
                    <a:pt x="25" y="33"/>
                    <a:pt x="14" y="31"/>
                  </a:cubicBezTo>
                  <a:cubicBezTo>
                    <a:pt x="8" y="30"/>
                    <a:pt x="3" y="25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0" name="Oval 27"/>
            <p:cNvSpPr>
              <a:spLocks noChangeArrowheads="1"/>
            </p:cNvSpPr>
            <p:nvPr userDrawn="1"/>
          </p:nvSpPr>
          <p:spPr bwMode="auto">
            <a:xfrm>
              <a:off x="306387" y="4180683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1" name="Oval 28"/>
            <p:cNvSpPr>
              <a:spLocks noChangeArrowheads="1"/>
            </p:cNvSpPr>
            <p:nvPr userDrawn="1"/>
          </p:nvSpPr>
          <p:spPr bwMode="auto">
            <a:xfrm>
              <a:off x="8418190" y="3438880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2" name="Oval 29"/>
            <p:cNvSpPr>
              <a:spLocks noChangeArrowheads="1"/>
            </p:cNvSpPr>
            <p:nvPr userDrawn="1"/>
          </p:nvSpPr>
          <p:spPr bwMode="auto">
            <a:xfrm>
              <a:off x="5916612" y="3313113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3" name="Oval 30"/>
            <p:cNvSpPr>
              <a:spLocks noChangeArrowheads="1"/>
            </p:cNvSpPr>
            <p:nvPr userDrawn="1"/>
          </p:nvSpPr>
          <p:spPr bwMode="auto">
            <a:xfrm>
              <a:off x="5650757" y="4177208"/>
              <a:ext cx="97200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4" name="Oval 31"/>
            <p:cNvSpPr>
              <a:spLocks noChangeArrowheads="1"/>
            </p:cNvSpPr>
            <p:nvPr userDrawn="1"/>
          </p:nvSpPr>
          <p:spPr bwMode="auto">
            <a:xfrm>
              <a:off x="3881437" y="2411413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5" name="Oval 32"/>
            <p:cNvSpPr>
              <a:spLocks noChangeArrowheads="1"/>
            </p:cNvSpPr>
            <p:nvPr userDrawn="1"/>
          </p:nvSpPr>
          <p:spPr bwMode="auto">
            <a:xfrm>
              <a:off x="9106692" y="5260976"/>
              <a:ext cx="128588" cy="1285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6" name="Oval 33"/>
            <p:cNvSpPr>
              <a:spLocks noChangeArrowheads="1"/>
            </p:cNvSpPr>
            <p:nvPr userDrawn="1"/>
          </p:nvSpPr>
          <p:spPr bwMode="auto">
            <a:xfrm>
              <a:off x="2843211" y="4761708"/>
              <a:ext cx="68400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7" name="Line 34"/>
            <p:cNvSpPr>
              <a:spLocks noChangeShapeType="1"/>
            </p:cNvSpPr>
            <p:nvPr userDrawn="1"/>
          </p:nvSpPr>
          <p:spPr bwMode="auto">
            <a:xfrm flipV="1">
              <a:off x="976313" y="4783930"/>
              <a:ext cx="1895475" cy="4548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8" name="Line 35"/>
            <p:cNvSpPr>
              <a:spLocks noChangeShapeType="1"/>
            </p:cNvSpPr>
            <p:nvPr userDrawn="1"/>
          </p:nvSpPr>
          <p:spPr bwMode="auto">
            <a:xfrm>
              <a:off x="4835525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9" name="Line 36"/>
            <p:cNvSpPr>
              <a:spLocks noChangeShapeType="1"/>
            </p:cNvSpPr>
            <p:nvPr userDrawn="1"/>
          </p:nvSpPr>
          <p:spPr bwMode="auto">
            <a:xfrm>
              <a:off x="339248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0" name="Freeform 37"/>
            <p:cNvSpPr>
              <a:spLocks/>
            </p:cNvSpPr>
            <p:nvPr userDrawn="1"/>
          </p:nvSpPr>
          <p:spPr bwMode="auto">
            <a:xfrm>
              <a:off x="1731962" y="4784672"/>
              <a:ext cx="1660525" cy="1128766"/>
            </a:xfrm>
            <a:custGeom>
              <a:avLst/>
              <a:gdLst>
                <a:gd name="connsiteX0" fmla="*/ 0 w 10000"/>
                <a:gd name="connsiteY0" fmla="*/ 10216 h 10216"/>
                <a:gd name="connsiteX1" fmla="*/ 6874 w 10000"/>
                <a:gd name="connsiteY1" fmla="*/ 0 h 10216"/>
                <a:gd name="connsiteX2" fmla="*/ 10000 w 10000"/>
                <a:gd name="connsiteY2" fmla="*/ 10216 h 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216">
                  <a:moveTo>
                    <a:pt x="0" y="10216"/>
                  </a:moveTo>
                  <a:lnTo>
                    <a:pt x="6874" y="0"/>
                  </a:lnTo>
                  <a:lnTo>
                    <a:pt x="10000" y="10216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1" name="Line 38"/>
            <p:cNvSpPr>
              <a:spLocks noChangeShapeType="1"/>
            </p:cNvSpPr>
            <p:nvPr userDrawn="1"/>
          </p:nvSpPr>
          <p:spPr bwMode="auto">
            <a:xfrm>
              <a:off x="1731962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2" name="Line 39"/>
            <p:cNvSpPr>
              <a:spLocks noChangeShapeType="1"/>
            </p:cNvSpPr>
            <p:nvPr userDrawn="1"/>
          </p:nvSpPr>
          <p:spPr bwMode="auto">
            <a:xfrm>
              <a:off x="135413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3" name="Freeform 40"/>
            <p:cNvSpPr>
              <a:spLocks/>
            </p:cNvSpPr>
            <p:nvPr userDrawn="1"/>
          </p:nvSpPr>
          <p:spPr bwMode="auto">
            <a:xfrm>
              <a:off x="-27638" y="2057399"/>
              <a:ext cx="1385135" cy="2157416"/>
            </a:xfrm>
            <a:custGeom>
              <a:avLst/>
              <a:gdLst>
                <a:gd name="connsiteX0" fmla="*/ 114 w 10000"/>
                <a:gd name="connsiteY0" fmla="*/ 9569 h 10000"/>
                <a:gd name="connsiteX1" fmla="*/ 2650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4938 h 10000"/>
                <a:gd name="connsiteX0" fmla="*/ 114 w 10000"/>
                <a:gd name="connsiteY0" fmla="*/ 9569 h 9898"/>
                <a:gd name="connsiteX1" fmla="*/ 2622 w 10000"/>
                <a:gd name="connsiteY1" fmla="*/ 9898 h 9898"/>
                <a:gd name="connsiteX2" fmla="*/ 10000 w 10000"/>
                <a:gd name="connsiteY2" fmla="*/ 0 h 9898"/>
                <a:gd name="connsiteX3" fmla="*/ 0 w 10000"/>
                <a:gd name="connsiteY3" fmla="*/ 4938 h 9898"/>
                <a:gd name="connsiteX0" fmla="*/ 201 w 10087"/>
                <a:gd name="connsiteY0" fmla="*/ 9668 h 10000"/>
                <a:gd name="connsiteX1" fmla="*/ 2709 w 10087"/>
                <a:gd name="connsiteY1" fmla="*/ 10000 h 10000"/>
                <a:gd name="connsiteX2" fmla="*/ 10087 w 10087"/>
                <a:gd name="connsiteY2" fmla="*/ 0 h 10000"/>
                <a:gd name="connsiteX3" fmla="*/ 0 w 10087"/>
                <a:gd name="connsiteY3" fmla="*/ 4989 h 10000"/>
                <a:gd name="connsiteX0" fmla="*/ 201 w 10087"/>
                <a:gd name="connsiteY0" fmla="*/ 9668 h 9971"/>
                <a:gd name="connsiteX1" fmla="*/ 2802 w 10087"/>
                <a:gd name="connsiteY1" fmla="*/ 9971 h 9971"/>
                <a:gd name="connsiteX2" fmla="*/ 10087 w 10087"/>
                <a:gd name="connsiteY2" fmla="*/ 0 h 9971"/>
                <a:gd name="connsiteX3" fmla="*/ 0 w 10087"/>
                <a:gd name="connsiteY3" fmla="*/ 4989 h 9971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00 w 10000"/>
                <a:gd name="connsiteY1" fmla="*/ 969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0000"/>
                <a:gd name="connsiteX1" fmla="*/ 200 w 10000"/>
                <a:gd name="connsiteY1" fmla="*/ 9362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34 w 10000"/>
                <a:gd name="connsiteY1" fmla="*/ 967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33" y="9681"/>
                  </a:moveTo>
                  <a:cubicBezTo>
                    <a:pt x="239" y="9681"/>
                    <a:pt x="228" y="9675"/>
                    <a:pt x="234" y="9675"/>
                  </a:cubicBezTo>
                  <a:lnTo>
                    <a:pt x="2778" y="10000"/>
                  </a:lnTo>
                  <a:lnTo>
                    <a:pt x="10000" y="0"/>
                  </a:lnTo>
                  <a:lnTo>
                    <a:pt x="0" y="500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4" name="Freeform 41"/>
            <p:cNvSpPr>
              <a:spLocks/>
            </p:cNvSpPr>
            <p:nvPr userDrawn="1"/>
          </p:nvSpPr>
          <p:spPr bwMode="auto">
            <a:xfrm>
              <a:off x="-11113" y="4022726"/>
              <a:ext cx="5720328" cy="1232220"/>
            </a:xfrm>
            <a:custGeom>
              <a:avLst/>
              <a:gdLst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63 w 10000"/>
                <a:gd name="connsiteY3" fmla="*/ 6298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32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200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0 w 10000"/>
                <a:gd name="connsiteY3" fmla="*/ 628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080 w 10040"/>
                <a:gd name="connsiteY3" fmla="*/ 6285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101 w 10040"/>
                <a:gd name="connsiteY3" fmla="*/ 6198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9914"/>
                <a:gd name="connsiteX1" fmla="*/ 1746 w 10040"/>
                <a:gd name="connsiteY1" fmla="*/ 9914 h 9914"/>
                <a:gd name="connsiteX2" fmla="*/ 635 w 10040"/>
                <a:gd name="connsiteY2" fmla="*/ 1743 h 9914"/>
                <a:gd name="connsiteX3" fmla="*/ 5101 w 10040"/>
                <a:gd name="connsiteY3" fmla="*/ 6198 h 9914"/>
                <a:gd name="connsiteX4" fmla="*/ 10040 w 10040"/>
                <a:gd name="connsiteY4" fmla="*/ 1627 h 9914"/>
                <a:gd name="connsiteX5" fmla="*/ 0 w 10040"/>
                <a:gd name="connsiteY5" fmla="*/ 0 h 9914"/>
                <a:gd name="connsiteX0" fmla="*/ 0 w 10000"/>
                <a:gd name="connsiteY0" fmla="*/ 4954 h 9961"/>
                <a:gd name="connsiteX1" fmla="*/ 1744 w 10000"/>
                <a:gd name="connsiteY1" fmla="*/ 9961 h 9961"/>
                <a:gd name="connsiteX2" fmla="*/ 632 w 10000"/>
                <a:gd name="connsiteY2" fmla="*/ 1758 h 9961"/>
                <a:gd name="connsiteX3" fmla="*/ 5081 w 10000"/>
                <a:gd name="connsiteY3" fmla="*/ 6252 h 9961"/>
                <a:gd name="connsiteX4" fmla="*/ 10000 w 10000"/>
                <a:gd name="connsiteY4" fmla="*/ 1641 h 9961"/>
                <a:gd name="connsiteX5" fmla="*/ 0 w 10000"/>
                <a:gd name="connsiteY5" fmla="*/ 0 h 9961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5081 w 10000"/>
                <a:gd name="connsiteY3" fmla="*/ 6276 h 10000"/>
                <a:gd name="connsiteX4" fmla="*/ 10000 w 10000"/>
                <a:gd name="connsiteY4" fmla="*/ 1647 h 10000"/>
                <a:gd name="connsiteX5" fmla="*/ 0 w 10000"/>
                <a:gd name="connsiteY5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5081 w 10000"/>
                <a:gd name="connsiteY3" fmla="*/ 6276 h 10000"/>
                <a:gd name="connsiteX4" fmla="*/ 10000 w 10000"/>
                <a:gd name="connsiteY4" fmla="*/ 1647 h 10000"/>
                <a:gd name="connsiteX5" fmla="*/ 0 w 10000"/>
                <a:gd name="connsiteY5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562 w 10000"/>
                <a:gd name="connsiteY3" fmla="*/ 3664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562 w 10000"/>
                <a:gd name="connsiteY3" fmla="*/ 3664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562 w 10000"/>
                <a:gd name="connsiteY3" fmla="*/ 3664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614 w 10000"/>
                <a:gd name="connsiteY3" fmla="*/ 3895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614 w 10000"/>
                <a:gd name="connsiteY3" fmla="*/ 3895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540 w 10000"/>
                <a:gd name="connsiteY3" fmla="*/ 3842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4973"/>
                  </a:moveTo>
                  <a:lnTo>
                    <a:pt x="1744" y="10000"/>
                  </a:lnTo>
                  <a:lnTo>
                    <a:pt x="646" y="1630"/>
                  </a:lnTo>
                  <a:cubicBezTo>
                    <a:pt x="1037" y="2052"/>
                    <a:pt x="1801" y="3068"/>
                    <a:pt x="2540" y="3842"/>
                  </a:cubicBezTo>
                  <a:cubicBezTo>
                    <a:pt x="3279" y="4616"/>
                    <a:pt x="4029" y="5261"/>
                    <a:pt x="5081" y="6276"/>
                  </a:cubicBezTo>
                  <a:lnTo>
                    <a:pt x="10000" y="1647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5" name="Freeform 42"/>
            <p:cNvSpPr>
              <a:spLocks/>
            </p:cNvSpPr>
            <p:nvPr userDrawn="1"/>
          </p:nvSpPr>
          <p:spPr bwMode="auto">
            <a:xfrm>
              <a:off x="-11113" y="4226020"/>
              <a:ext cx="5701526" cy="1687418"/>
            </a:xfrm>
            <a:custGeom>
              <a:avLst/>
              <a:gdLst>
                <a:gd name="connsiteX0" fmla="*/ 8507 w 10007"/>
                <a:gd name="connsiteY0" fmla="*/ 10078 h 10078"/>
                <a:gd name="connsiteX1" fmla="*/ 9615 w 10007"/>
                <a:gd name="connsiteY1" fmla="*/ 7483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40 w 10007"/>
                <a:gd name="connsiteY3" fmla="*/ 97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21 w 10007"/>
                <a:gd name="connsiteY3" fmla="*/ 102 h 10078"/>
                <a:gd name="connsiteX4" fmla="*/ 0 w 10007"/>
                <a:gd name="connsiteY4" fmla="*/ 2987 h 10078"/>
                <a:gd name="connsiteX0" fmla="*/ 8507 w 10007"/>
                <a:gd name="connsiteY0" fmla="*/ 10104 h 10104"/>
                <a:gd name="connsiteX1" fmla="*/ 9508 w 10007"/>
                <a:gd name="connsiteY1" fmla="*/ 6583 h 10104"/>
                <a:gd name="connsiteX2" fmla="*/ 10007 w 10007"/>
                <a:gd name="connsiteY2" fmla="*/ 26 h 10104"/>
                <a:gd name="connsiteX3" fmla="*/ 635 w 10007"/>
                <a:gd name="connsiteY3" fmla="*/ 0 h 10104"/>
                <a:gd name="connsiteX4" fmla="*/ 0 w 10007"/>
                <a:gd name="connsiteY4" fmla="*/ 3013 h 1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" h="10104">
                  <a:moveTo>
                    <a:pt x="8507" y="10104"/>
                  </a:moveTo>
                  <a:lnTo>
                    <a:pt x="9508" y="6583"/>
                  </a:lnTo>
                  <a:cubicBezTo>
                    <a:pt x="9675" y="4379"/>
                    <a:pt x="9837" y="2389"/>
                    <a:pt x="10007" y="26"/>
                  </a:cubicBezTo>
                  <a:lnTo>
                    <a:pt x="635" y="0"/>
                  </a:lnTo>
                  <a:lnTo>
                    <a:pt x="0" y="3013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6" name="Freeform 43"/>
            <p:cNvSpPr>
              <a:spLocks/>
            </p:cNvSpPr>
            <p:nvPr userDrawn="1"/>
          </p:nvSpPr>
          <p:spPr bwMode="auto">
            <a:xfrm>
              <a:off x="-18213" y="5148748"/>
              <a:ext cx="1372349" cy="764689"/>
            </a:xfrm>
            <a:custGeom>
              <a:avLst/>
              <a:gdLst>
                <a:gd name="connsiteX0" fmla="*/ 0 w 10000"/>
                <a:gd name="connsiteY0" fmla="*/ 0 h 10000"/>
                <a:gd name="connsiteX1" fmla="*/ 7132 w 10000"/>
                <a:gd name="connsiteY1" fmla="*/ 935 h 10000"/>
                <a:gd name="connsiteX2" fmla="*/ 10000 w 10000"/>
                <a:gd name="connsiteY2" fmla="*/ 10000 h 10000"/>
                <a:gd name="connsiteX0" fmla="*/ 0 w 10052"/>
                <a:gd name="connsiteY0" fmla="*/ 0 h 10359"/>
                <a:gd name="connsiteX1" fmla="*/ 7184 w 10052"/>
                <a:gd name="connsiteY1" fmla="*/ 1294 h 10359"/>
                <a:gd name="connsiteX2" fmla="*/ 10052 w 10052"/>
                <a:gd name="connsiteY2" fmla="*/ 10359 h 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52" h="10359">
                  <a:moveTo>
                    <a:pt x="0" y="0"/>
                  </a:moveTo>
                  <a:lnTo>
                    <a:pt x="7184" y="1294"/>
                  </a:lnTo>
                  <a:lnTo>
                    <a:pt x="10052" y="10359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37" name="Oval 19"/>
            <p:cNvSpPr>
              <a:spLocks noChangeAspect="1" noChangeArrowheads="1"/>
            </p:cNvSpPr>
            <p:nvPr userDrawn="1"/>
          </p:nvSpPr>
          <p:spPr bwMode="auto">
            <a:xfrm>
              <a:off x="7706047" y="3313553"/>
              <a:ext cx="72000" cy="72081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24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775122" rtl="0" eaLnBrk="1" latinLnBrk="0" hangingPunct="1">
        <a:spcBef>
          <a:spcPct val="0"/>
        </a:spcBef>
        <a:buNone/>
        <a:defRPr sz="36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0670" indent="-290670" algn="l" defTabSz="775122" rtl="0" eaLnBrk="1" latinLnBrk="0" hangingPunct="1">
        <a:spcBef>
          <a:spcPct val="20000"/>
        </a:spcBef>
        <a:buFont typeface="Arial" pitchFamily="34" charset="0"/>
        <a:buChar char="•"/>
        <a:defRPr sz="2677" kern="1200">
          <a:solidFill>
            <a:schemeClr val="tx1"/>
          </a:solidFill>
          <a:latin typeface="+mn-lt"/>
          <a:ea typeface="+mn-ea"/>
          <a:cs typeface="+mn-cs"/>
        </a:defRPr>
      </a:lvl1pPr>
      <a:lvl2pPr marL="629786" indent="-242225" algn="l" defTabSz="77512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68901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2031" kern="1200">
          <a:solidFill>
            <a:schemeClr val="tx1"/>
          </a:solidFill>
          <a:latin typeface="+mn-lt"/>
          <a:ea typeface="+mn-ea"/>
          <a:cs typeface="+mn-cs"/>
        </a:defRPr>
      </a:lvl3pPr>
      <a:lvl4pPr marL="1356462" indent="-193780" algn="l" defTabSz="775122" rtl="0" eaLnBrk="1" latinLnBrk="0" hangingPunct="1">
        <a:spcBef>
          <a:spcPct val="20000"/>
        </a:spcBef>
        <a:buFont typeface="Arial" pitchFamily="34" charset="0"/>
        <a:buChar char="–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744022" indent="-193780" algn="l" defTabSz="775122" rtl="0" eaLnBrk="1" latinLnBrk="0" hangingPunct="1">
        <a:spcBef>
          <a:spcPct val="20000"/>
        </a:spcBef>
        <a:buFont typeface="Arial" pitchFamily="34" charset="0"/>
        <a:buChar char="»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31583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19144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06704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294264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1pPr>
      <a:lvl2pPr marL="387561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2pPr>
      <a:lvl3pPr marL="775122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3pPr>
      <a:lvl4pPr marL="1162681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4pPr>
      <a:lvl5pPr marL="1550242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5pPr>
      <a:lvl6pPr marL="1937803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6pPr>
      <a:lvl7pPr marL="2325364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7pPr>
      <a:lvl8pPr marL="2712924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8pPr>
      <a:lvl9pPr marL="3100484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46538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28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6538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" name="Freeform 67"/>
          <p:cNvSpPr>
            <a:spLocks/>
          </p:cNvSpPr>
          <p:nvPr/>
        </p:nvSpPr>
        <p:spPr bwMode="auto">
          <a:xfrm>
            <a:off x="-5349" y="-96"/>
            <a:ext cx="9149349" cy="68580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662">
              <a:solidFill>
                <a:srgbClr val="000000"/>
              </a:solidFill>
              <a:cs typeface="Arial" charset="0"/>
              <a:sym typeface="Calibri"/>
            </a:endParaRPr>
          </a:p>
        </p:txBody>
      </p:sp>
      <p:grpSp>
        <p:nvGrpSpPr>
          <p:cNvPr id="397" name="Group 396"/>
          <p:cNvGrpSpPr/>
          <p:nvPr/>
        </p:nvGrpSpPr>
        <p:grpSpPr>
          <a:xfrm>
            <a:off x="-25512" y="2428240"/>
            <a:ext cx="9169513" cy="4445001"/>
            <a:chOff x="-27638" y="1470025"/>
            <a:chExt cx="9933639" cy="4445001"/>
          </a:xfrm>
        </p:grpSpPr>
        <p:grpSp>
          <p:nvGrpSpPr>
            <p:cNvPr id="398" name="Group 167"/>
            <p:cNvGrpSpPr/>
            <p:nvPr userDrawn="1"/>
          </p:nvGrpSpPr>
          <p:grpSpPr>
            <a:xfrm>
              <a:off x="0" y="1500852"/>
              <a:ext cx="9906001" cy="4400551"/>
              <a:chOff x="0" y="1500852"/>
              <a:chExt cx="9906001" cy="4400551"/>
            </a:xfrm>
          </p:grpSpPr>
          <p:sp>
            <p:nvSpPr>
              <p:cNvPr id="438" name="Freeform 120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39" name="Freeform 121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0" name="Freeform 122"/>
              <p:cNvSpPr>
                <a:spLocks/>
              </p:cNvSpPr>
              <p:nvPr userDrawn="1"/>
            </p:nvSpPr>
            <p:spPr bwMode="auto">
              <a:xfrm>
                <a:off x="6716713" y="4609177"/>
                <a:ext cx="2489200" cy="757238"/>
              </a:xfrm>
              <a:custGeom>
                <a:avLst/>
                <a:gdLst/>
                <a:ahLst/>
                <a:cxnLst>
                  <a:cxn ang="0">
                    <a:pos x="1240" y="0"/>
                  </a:cxn>
                  <a:cxn ang="0">
                    <a:pos x="846" y="50"/>
                  </a:cxn>
                  <a:cxn ang="0">
                    <a:pos x="827" y="240"/>
                  </a:cxn>
                  <a:cxn ang="0">
                    <a:pos x="0" y="161"/>
                  </a:cxn>
                  <a:cxn ang="0">
                    <a:pos x="1568" y="477"/>
                  </a:cxn>
                  <a:cxn ang="0">
                    <a:pos x="1240" y="0"/>
                  </a:cxn>
                </a:cxnLst>
                <a:rect l="0" t="0" r="r" b="b"/>
                <a:pathLst>
                  <a:path w="1568" h="477">
                    <a:moveTo>
                      <a:pt x="1240" y="0"/>
                    </a:moveTo>
                    <a:lnTo>
                      <a:pt x="846" y="50"/>
                    </a:lnTo>
                    <a:lnTo>
                      <a:pt x="827" y="240"/>
                    </a:lnTo>
                    <a:lnTo>
                      <a:pt x="0" y="161"/>
                    </a:lnTo>
                    <a:lnTo>
                      <a:pt x="1568" y="477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1" name="Freeform 124"/>
              <p:cNvSpPr>
                <a:spLocks/>
              </p:cNvSpPr>
              <p:nvPr userDrawn="1"/>
            </p:nvSpPr>
            <p:spPr bwMode="auto">
              <a:xfrm>
                <a:off x="9183688" y="4486940"/>
                <a:ext cx="446088" cy="57150"/>
              </a:xfrm>
              <a:custGeom>
                <a:avLst/>
                <a:gdLst/>
                <a:ahLst/>
                <a:cxnLst>
                  <a:cxn ang="0">
                    <a:pos x="281" y="0"/>
                  </a:cxn>
                  <a:cxn ang="0">
                    <a:pos x="0" y="10"/>
                  </a:cxn>
                  <a:cxn ang="0">
                    <a:pos x="2" y="36"/>
                  </a:cxn>
                  <a:cxn ang="0">
                    <a:pos x="281" y="0"/>
                  </a:cxn>
                </a:cxnLst>
                <a:rect l="0" t="0" r="r" b="b"/>
                <a:pathLst>
                  <a:path w="281" h="36">
                    <a:moveTo>
                      <a:pt x="281" y="0"/>
                    </a:moveTo>
                    <a:lnTo>
                      <a:pt x="0" y="10"/>
                    </a:lnTo>
                    <a:lnTo>
                      <a:pt x="2" y="36"/>
                    </a:lnTo>
                    <a:lnTo>
                      <a:pt x="2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2" name="Freeform 126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3" name="Freeform 127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4" name="Freeform 128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5" name="Freeform 129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6" name="Freeform 130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7" name="Freeform 131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8" name="Freeform 132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close/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49" name="Freeform 133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0" name="Freeform 134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1" name="Freeform 135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2" name="Freeform 136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1758950" cy="1770063"/>
              </a:xfrm>
              <a:custGeom>
                <a:avLst/>
                <a:gdLst/>
                <a:ahLst/>
                <a:cxnLst>
                  <a:cxn ang="0">
                    <a:pos x="307" y="729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532" y="444"/>
                  </a:cxn>
                  <a:cxn ang="0">
                    <a:pos x="528" y="448"/>
                  </a:cxn>
                  <a:cxn ang="0">
                    <a:pos x="882" y="1084"/>
                  </a:cxn>
                  <a:cxn ang="0">
                    <a:pos x="884" y="1086"/>
                  </a:cxn>
                  <a:cxn ang="0">
                    <a:pos x="1066" y="935"/>
                  </a:cxn>
                  <a:cxn ang="0">
                    <a:pos x="1108" y="7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</a:cxnLst>
                <a:rect l="0" t="0" r="r" b="b"/>
                <a:pathLst>
                  <a:path w="1108" h="1115">
                    <a:moveTo>
                      <a:pt x="307" y="729"/>
                    </a:moveTo>
                    <a:lnTo>
                      <a:pt x="0" y="1115"/>
                    </a:lnTo>
                    <a:lnTo>
                      <a:pt x="307" y="729"/>
                    </a:lnTo>
                    <a:lnTo>
                      <a:pt x="307" y="729"/>
                    </a:lnTo>
                    <a:lnTo>
                      <a:pt x="307" y="729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532" y="444"/>
                    </a:lnTo>
                    <a:lnTo>
                      <a:pt x="528" y="448"/>
                    </a:lnTo>
                    <a:lnTo>
                      <a:pt x="882" y="1084"/>
                    </a:lnTo>
                    <a:lnTo>
                      <a:pt x="884" y="1086"/>
                    </a:lnTo>
                    <a:lnTo>
                      <a:pt x="1066" y="935"/>
                    </a:lnTo>
                    <a:lnTo>
                      <a:pt x="1108" y="715"/>
                    </a:lnTo>
                    <a:lnTo>
                      <a:pt x="281" y="0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281" y="0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CFB4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3" name="Freeform 138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4" name="Freeform 139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5" name="Freeform 140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close/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6" name="Freeform 141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7" name="Freeform 142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8" name="Freeform 143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59" name="Rectangle 144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solidFill>
                <a:srgbClr val="0E00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0" name="Rectangle 145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1" name="Freeform 146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close/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close/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2" name="Freeform 147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3" name="Freeform 148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4" name="Freeform 149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5" name="Freeform 150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4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6" name="Freeform 151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7" name="Freeform 152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58EA2"/>
                  </a:gs>
                  <a:gs pos="100000">
                    <a:srgbClr val="8D516F">
                      <a:alpha val="69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8" name="Freeform 153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69" name="Freeform 154"/>
              <p:cNvSpPr>
                <a:spLocks noEditPoints="1"/>
              </p:cNvSpPr>
              <p:nvPr userDrawn="1"/>
            </p:nvSpPr>
            <p:spPr bwMode="auto">
              <a:xfrm>
                <a:off x="2714625" y="2440652"/>
                <a:ext cx="1209675" cy="2341563"/>
              </a:xfrm>
              <a:custGeom>
                <a:avLst/>
                <a:gdLst/>
                <a:ahLst/>
                <a:cxnLst>
                  <a:cxn ang="0">
                    <a:pos x="105" y="1475"/>
                  </a:cxn>
                  <a:cxn ang="0">
                    <a:pos x="105" y="1475"/>
                  </a:cxn>
                  <a:cxn ang="0">
                    <a:pos x="762" y="0"/>
                  </a:cxn>
                  <a:cxn ang="0">
                    <a:pos x="0" y="634"/>
                  </a:cxn>
                  <a:cxn ang="0">
                    <a:pos x="50" y="1030"/>
                  </a:cxn>
                  <a:cxn ang="0">
                    <a:pos x="245" y="1158"/>
                  </a:cxn>
                  <a:cxn ang="0">
                    <a:pos x="762" y="0"/>
                  </a:cxn>
                </a:cxnLst>
                <a:rect l="0" t="0" r="r" b="b"/>
                <a:pathLst>
                  <a:path w="762" h="1475">
                    <a:moveTo>
                      <a:pt x="105" y="1475"/>
                    </a:moveTo>
                    <a:lnTo>
                      <a:pt x="105" y="1475"/>
                    </a:lnTo>
                    <a:close/>
                    <a:moveTo>
                      <a:pt x="762" y="0"/>
                    </a:moveTo>
                    <a:lnTo>
                      <a:pt x="0" y="634"/>
                    </a:lnTo>
                    <a:lnTo>
                      <a:pt x="50" y="1030"/>
                    </a:lnTo>
                    <a:lnTo>
                      <a:pt x="245" y="1158"/>
                    </a:lnTo>
                    <a:lnTo>
                      <a:pt x="7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23855">
                      <a:alpha val="92000"/>
                    </a:srgbClr>
                  </a:gs>
                  <a:gs pos="100000">
                    <a:srgbClr val="8D516F">
                      <a:alpha val="80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0" name="Freeform 156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tx2">
                  <a:alpha val="3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1" name="Freeform 157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2" name="Freeform 158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65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3" name="Freeform 159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4" name="Freeform 160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77445E">
                      <a:alpha val="90000"/>
                    </a:srgbClr>
                  </a:gs>
                  <a:gs pos="65000">
                    <a:schemeClr val="accent2">
                      <a:alpha val="40000"/>
                    </a:scheme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5" name="Freeform 161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6" name="Freeform 162"/>
              <p:cNvSpPr>
                <a:spLocks/>
              </p:cNvSpPr>
              <p:nvPr userDrawn="1"/>
            </p:nvSpPr>
            <p:spPr bwMode="auto">
              <a:xfrm>
                <a:off x="3925888" y="2450177"/>
                <a:ext cx="1768475" cy="2184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4" y="358"/>
                  </a:cxn>
                  <a:cxn ang="0">
                    <a:pos x="712" y="1376"/>
                  </a:cxn>
                  <a:cxn ang="0">
                    <a:pos x="1114" y="1111"/>
                  </a:cxn>
                  <a:cxn ang="0">
                    <a:pos x="0" y="0"/>
                  </a:cxn>
                </a:cxnLst>
                <a:rect l="0" t="0" r="r" b="b"/>
                <a:pathLst>
                  <a:path w="1114" h="1376">
                    <a:moveTo>
                      <a:pt x="0" y="0"/>
                    </a:moveTo>
                    <a:lnTo>
                      <a:pt x="184" y="358"/>
                    </a:lnTo>
                    <a:lnTo>
                      <a:pt x="712" y="1376"/>
                    </a:lnTo>
                    <a:lnTo>
                      <a:pt x="1114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7" name="Freeform 164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8" name="Freeform 165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79" name="Freeform 166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05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0" name="Freeform 167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1" name="Freeform 170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56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2" name="Freeform 171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3" name="Freeform 172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8D516F">
                      <a:alpha val="75000"/>
                    </a:srgbClr>
                  </a:gs>
                </a:gsLst>
                <a:lin ang="13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4" name="Freeform 173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5" name="Freeform 174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close/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81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6" name="Freeform 175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7" name="Freeform 176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8" name="Freeform 177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89" name="Freeform 178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514" y="0"/>
                  </a:cxn>
                  <a:cxn ang="0">
                    <a:pos x="0" y="75"/>
                  </a:cxn>
                  <a:cxn ang="0">
                    <a:pos x="134" y="0"/>
                  </a:cxn>
                  <a:cxn ang="0">
                    <a:pos x="57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514" y="0"/>
                    </a:lnTo>
                    <a:lnTo>
                      <a:pt x="0" y="75"/>
                    </a:lnTo>
                    <a:lnTo>
                      <a:pt x="134" y="0"/>
                    </a:lnTo>
                    <a:lnTo>
                      <a:pt x="57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0" name="Freeform 180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1" name="Freeform 181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2" name="Freeform 182"/>
              <p:cNvSpPr>
                <a:spLocks/>
              </p:cNvSpPr>
              <p:nvPr userDrawn="1"/>
            </p:nvSpPr>
            <p:spPr bwMode="auto">
              <a:xfrm>
                <a:off x="8197850" y="1500852"/>
                <a:ext cx="873125" cy="292100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0" y="184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447" y="0"/>
                  </a:cxn>
                </a:cxnLst>
                <a:rect l="0" t="0" r="r" b="b"/>
                <a:pathLst>
                  <a:path w="550" h="184">
                    <a:moveTo>
                      <a:pt x="447" y="0"/>
                    </a:moveTo>
                    <a:lnTo>
                      <a:pt x="0" y="184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4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3" name="Freeform 184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4" name="Freeform 185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5" name="Freeform 186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6" name="Freeform 187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7" name="Freeform 188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/>
                  </a:gs>
                  <a:gs pos="100000">
                    <a:srgbClr val="65394F"/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8" name="Freeform 189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499" name="Freeform 190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85000"/>
                    </a:srgbClr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0" name="Freeform 191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1" name="Freeform 192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2" name="Freeform 193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</a:path>
                </a:pathLst>
              </a:custGeom>
              <a:gradFill>
                <a:gsLst>
                  <a:gs pos="0">
                    <a:srgbClr val="65394F">
                      <a:alpha val="58000"/>
                    </a:srgbClr>
                  </a:gs>
                  <a:gs pos="42000">
                    <a:srgbClr val="8D516F">
                      <a:alpha val="45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3" name="Freeform 194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75000"/>
                    </a:srgbClr>
                  </a:gs>
                  <a:gs pos="100000">
                    <a:srgbClr val="65394F">
                      <a:alpha val="76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4" name="Freeform 195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5" name="Freeform 196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6" name="Freeform 197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7" name="Freeform 200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26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8" name="Freeform 201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09" name="Freeform 202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487363" cy="1770063"/>
              </a:xfrm>
              <a:custGeom>
                <a:avLst/>
                <a:gdLst/>
                <a:ahLst/>
                <a:cxnLst>
                  <a:cxn ang="0">
                    <a:pos x="0" y="1115"/>
                  </a:cxn>
                  <a:cxn ang="0">
                    <a:pos x="0" y="11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281" y="0"/>
                  </a:cxn>
                </a:cxnLst>
                <a:rect l="0" t="0" r="r" b="b"/>
                <a:pathLst>
                  <a:path w="307" h="1115">
                    <a:moveTo>
                      <a:pt x="0" y="1115"/>
                    </a:moveTo>
                    <a:lnTo>
                      <a:pt x="0" y="1115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0" y="1115"/>
                    </a:lnTo>
                    <a:lnTo>
                      <a:pt x="307" y="72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>
                  <a:alpha val="9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0" name="Freeform 204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6182">
                      <a:alpha val="59000"/>
                    </a:srgbClr>
                  </a:gs>
                  <a:gs pos="100000">
                    <a:srgbClr val="B58EA2">
                      <a:alpha val="53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1" name="Freeform 205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2" name="Freeform 206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3" name="Freeform 207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4" name="Freeform 208"/>
              <p:cNvSpPr>
                <a:spLocks noEditPoints="1"/>
              </p:cNvSpPr>
              <p:nvPr userDrawn="1"/>
            </p:nvSpPr>
            <p:spPr bwMode="auto">
              <a:xfrm>
                <a:off x="1368425" y="2046952"/>
                <a:ext cx="392113" cy="1157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6" y="729"/>
                  </a:cxn>
                  <a:cxn ang="0">
                    <a:pos x="247" y="4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47" h="729">
                    <a:moveTo>
                      <a:pt x="0" y="0"/>
                    </a:moveTo>
                    <a:lnTo>
                      <a:pt x="0" y="0"/>
                    </a:lnTo>
                    <a:lnTo>
                      <a:pt x="26" y="729"/>
                    </a:lnTo>
                    <a:lnTo>
                      <a:pt x="247" y="4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5" name="Freeform 210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0">
                    <a:schemeClr val="tx2">
                      <a:alpha val="57000"/>
                    </a:scheme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6" name="Freeform 211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7" name="Freeform 212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8" name="Freeform 213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19" name="Freeform 214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0" name="Freeform 215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1" name="Freeform 216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3000"/>
                    </a:srgbClr>
                  </a:gs>
                  <a:gs pos="48000">
                    <a:srgbClr val="77445E">
                      <a:alpha val="63000"/>
                    </a:srgbClr>
                  </a:gs>
                  <a:gs pos="100000">
                    <a:srgbClr val="65394F">
                      <a:alpha val="69000"/>
                    </a:srgbClr>
                  </a:gs>
                </a:gsLst>
                <a:lin ang="13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2" name="Freeform 217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3" name="Freeform 218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3000"/>
                    </a:srgbClr>
                  </a:gs>
                  <a:gs pos="100000">
                    <a:srgbClr val="723855"/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4" name="Freeform 219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5" name="Freeform 220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8000"/>
                    </a:srgbClr>
                  </a:gs>
                  <a:gs pos="100000">
                    <a:srgbClr val="602A43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6" name="Freeform 221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7" name="Freeform 222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77000"/>
                    </a:srgbClr>
                  </a:gs>
                  <a:gs pos="100000">
                    <a:srgbClr val="9D6182">
                      <a:alpha val="75000"/>
                    </a:srgbClr>
                  </a:gs>
                </a:gsLst>
                <a:lin ang="14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8" name="Freeform 223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29" name="Freeform 224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0" name="Freeform 225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1" name="Rectangle 226"/>
              <p:cNvSpPr>
                <a:spLocks noChangeArrowheads="1"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prstGeom prst="rect">
                <a:avLst/>
              </a:prstGeom>
              <a:solidFill>
                <a:srgbClr val="2500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2" name="Freeform 227"/>
              <p:cNvSpPr>
                <a:spLocks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3" name="Freeform 228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4" name="Freeform 229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5" name="Freeform 230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6" name="Freeform 231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7" name="Freeform 232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8" name="Freeform 233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39" name="Freeform 234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9000"/>
                    </a:srgbClr>
                  </a:gs>
                  <a:gs pos="100000">
                    <a:srgbClr val="65394F">
                      <a:alpha val="92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0" name="Freeform 235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1" name="Freeform 236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32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2" name="Freeform 237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3" name="Freeform 238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18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4" name="Freeform 239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5" name="Freeform 240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6" name="Freeform 241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7" name="Freeform 242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chemeClr val="accent2">
                      <a:alpha val="31000"/>
                    </a:scheme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8" name="Freeform 243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49" name="Freeform 244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0" name="Freeform 245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1" name="Freeform 246"/>
              <p:cNvSpPr>
                <a:spLocks noEditPoints="1"/>
              </p:cNvSpPr>
              <p:nvPr userDrawn="1"/>
            </p:nvSpPr>
            <p:spPr bwMode="auto">
              <a:xfrm>
                <a:off x="9431338" y="1843752"/>
                <a:ext cx="474663" cy="1322388"/>
              </a:xfrm>
              <a:custGeom>
                <a:avLst/>
                <a:gdLst/>
                <a:ahLst/>
                <a:cxnLst>
                  <a:cxn ang="0">
                    <a:pos x="299" y="67"/>
                  </a:cxn>
                  <a:cxn ang="0">
                    <a:pos x="113" y="524"/>
                  </a:cxn>
                  <a:cxn ang="0">
                    <a:pos x="299" y="833"/>
                  </a:cxn>
                  <a:cxn ang="0">
                    <a:pos x="299" y="67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299" y="0"/>
                  </a:cxn>
                </a:cxnLst>
                <a:rect l="0" t="0" r="r" b="b"/>
                <a:pathLst>
                  <a:path w="299" h="833">
                    <a:moveTo>
                      <a:pt x="299" y="67"/>
                    </a:moveTo>
                    <a:lnTo>
                      <a:pt x="113" y="524"/>
                    </a:lnTo>
                    <a:lnTo>
                      <a:pt x="299" y="833"/>
                    </a:lnTo>
                    <a:lnTo>
                      <a:pt x="299" y="67"/>
                    </a:lnTo>
                    <a:close/>
                    <a:moveTo>
                      <a:pt x="299" y="0"/>
                    </a:moveTo>
                    <a:lnTo>
                      <a:pt x="0" y="336"/>
                    </a:ln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2" name="Freeform 248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close/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3" name="Freeform 249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4" name="Freeform 250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5" name="Freeform 251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6" name="Freeform 252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763588" cy="1060450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481" y="668"/>
                  </a:cxn>
                  <a:cxn ang="0">
                    <a:pos x="481" y="497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0" y="206"/>
                  </a:cxn>
                  <a:cxn ang="0">
                    <a:pos x="182" y="0"/>
                  </a:cxn>
                  <a:cxn ang="0">
                    <a:pos x="182" y="0"/>
                  </a:cxn>
                </a:cxnLst>
                <a:rect l="0" t="0" r="r" b="b"/>
                <a:pathLst>
                  <a:path w="481" h="668">
                    <a:moveTo>
                      <a:pt x="182" y="0"/>
                    </a:moveTo>
                    <a:lnTo>
                      <a:pt x="0" y="206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481" y="668"/>
                    </a:lnTo>
                    <a:lnTo>
                      <a:pt x="481" y="497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0" y="206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7" name="Freeform 254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8" name="Freeform 255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59" name="Freeform 256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0" name="Freeform 257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1" name="Freeform 258"/>
              <p:cNvSpPr>
                <a:spLocks/>
              </p:cNvSpPr>
              <p:nvPr userDrawn="1"/>
            </p:nvSpPr>
            <p:spPr bwMode="auto">
              <a:xfrm>
                <a:off x="9431338" y="1843752"/>
                <a:ext cx="474663" cy="831850"/>
              </a:xfrm>
              <a:custGeom>
                <a:avLst/>
                <a:gdLst/>
                <a:ahLst/>
                <a:cxnLst>
                  <a:cxn ang="0">
                    <a:pos x="299" y="0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113" y="524"/>
                  </a:cxn>
                  <a:cxn ang="0">
                    <a:pos x="299" y="67"/>
                  </a:cxn>
                  <a:cxn ang="0">
                    <a:pos x="299" y="0"/>
                  </a:cxn>
                </a:cxnLst>
                <a:rect l="0" t="0" r="r" b="b"/>
                <a:pathLst>
                  <a:path w="299" h="524">
                    <a:moveTo>
                      <a:pt x="299" y="0"/>
                    </a:moveTo>
                    <a:lnTo>
                      <a:pt x="299" y="0"/>
                    </a:lnTo>
                    <a:lnTo>
                      <a:pt x="0" y="336"/>
                    </a:lnTo>
                    <a:lnTo>
                      <a:pt x="113" y="524"/>
                    </a:lnTo>
                    <a:lnTo>
                      <a:pt x="299" y="67"/>
                    </a:lnTo>
                    <a:lnTo>
                      <a:pt x="2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2" name="Freeform 260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468313" cy="3270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182" y="0"/>
                  </a:cxn>
                </a:cxnLst>
                <a:rect l="0" t="0" r="r" b="b"/>
                <a:pathLst>
                  <a:path w="295" h="206">
                    <a:moveTo>
                      <a:pt x="182" y="0"/>
                    </a:moveTo>
                    <a:lnTo>
                      <a:pt x="0" y="206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3" name="Freeform 262"/>
              <p:cNvSpPr>
                <a:spLocks/>
              </p:cNvSpPr>
              <p:nvPr userDrawn="1"/>
            </p:nvSpPr>
            <p:spPr bwMode="auto">
              <a:xfrm>
                <a:off x="9070975" y="1758027"/>
                <a:ext cx="835025" cy="387350"/>
              </a:xfrm>
              <a:custGeom>
                <a:avLst/>
                <a:gdLst/>
                <a:ahLst/>
                <a:cxnLst>
                  <a:cxn ang="0">
                    <a:pos x="52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40" y="244"/>
                  </a:cxn>
                  <a:cxn ang="0">
                    <a:pos x="526" y="26"/>
                  </a:cxn>
                  <a:cxn ang="0">
                    <a:pos x="526" y="0"/>
                  </a:cxn>
                </a:cxnLst>
                <a:rect l="0" t="0" r="r" b="b"/>
                <a:pathLst>
                  <a:path w="526" h="244">
                    <a:moveTo>
                      <a:pt x="526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0" y="244"/>
                    </a:lnTo>
                    <a:lnTo>
                      <a:pt x="526" y="26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4" name="Freeform 264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close/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5" name="Freeform 265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6" name="Freeform 266"/>
              <p:cNvSpPr>
                <a:spLocks/>
              </p:cNvSpPr>
              <p:nvPr userDrawn="1"/>
            </p:nvSpPr>
            <p:spPr bwMode="auto">
              <a:xfrm>
                <a:off x="7856538" y="1792952"/>
                <a:ext cx="976313" cy="1160463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215" y="0"/>
                  </a:cxn>
                  <a:cxn ang="0">
                    <a:pos x="0" y="731"/>
                  </a:cxn>
                  <a:cxn ang="0">
                    <a:pos x="615" y="384"/>
                  </a:cxn>
                  <a:cxn ang="0">
                    <a:pos x="215" y="0"/>
                  </a:cxn>
                </a:cxnLst>
                <a:rect l="0" t="0" r="r" b="b"/>
                <a:pathLst>
                  <a:path w="615" h="731">
                    <a:moveTo>
                      <a:pt x="215" y="0"/>
                    </a:moveTo>
                    <a:lnTo>
                      <a:pt x="215" y="0"/>
                    </a:lnTo>
                    <a:lnTo>
                      <a:pt x="0" y="731"/>
                    </a:lnTo>
                    <a:lnTo>
                      <a:pt x="615" y="384"/>
                    </a:lnTo>
                    <a:lnTo>
                      <a:pt x="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7" name="Freeform 268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1095375" cy="6286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400" y="396"/>
                  </a:cxn>
                  <a:cxn ang="0">
                    <a:pos x="690" y="234"/>
                  </a:cxn>
                  <a:cxn ang="0">
                    <a:pos x="550" y="0"/>
                  </a:cxn>
                </a:cxnLst>
                <a:rect l="0" t="0" r="r" b="b"/>
                <a:pathLst>
                  <a:path w="690" h="396">
                    <a:moveTo>
                      <a:pt x="550" y="0"/>
                    </a:moveTo>
                    <a:lnTo>
                      <a:pt x="0" y="12"/>
                    </a:lnTo>
                    <a:lnTo>
                      <a:pt x="400" y="396"/>
                    </a:lnTo>
                    <a:lnTo>
                      <a:pt x="690" y="234"/>
                    </a:lnTo>
                    <a:lnTo>
                      <a:pt x="550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8" name="Freeform 270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69" name="Freeform 271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0" name="Freeform 272"/>
              <p:cNvSpPr>
                <a:spLocks noEditPoints="1"/>
              </p:cNvSpPr>
              <p:nvPr userDrawn="1"/>
            </p:nvSpPr>
            <p:spPr bwMode="auto">
              <a:xfrm>
                <a:off x="8453438" y="1812002"/>
                <a:ext cx="1452563" cy="1671638"/>
              </a:xfrm>
              <a:custGeom>
                <a:avLst/>
                <a:gdLst/>
                <a:ahLst/>
                <a:cxnLst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915" y="0"/>
                  </a:cxn>
                  <a:cxn ang="0">
                    <a:pos x="557" y="255"/>
                  </a:cxn>
                  <a:cxn ang="0">
                    <a:pos x="616" y="356"/>
                  </a:cxn>
                  <a:cxn ang="0">
                    <a:pos x="915" y="20"/>
                  </a:cxn>
                  <a:cxn ang="0">
                    <a:pos x="915" y="0"/>
                  </a:cxn>
                </a:cxnLst>
                <a:rect l="0" t="0" r="r" b="b"/>
                <a:pathLst>
                  <a:path w="915" h="1053">
                    <a:moveTo>
                      <a:pt x="0" y="1053"/>
                    </a:moveTo>
                    <a:lnTo>
                      <a:pt x="0" y="1053"/>
                    </a:lnTo>
                    <a:lnTo>
                      <a:pt x="0" y="1053"/>
                    </a:lnTo>
                    <a:lnTo>
                      <a:pt x="0" y="1053"/>
                    </a:lnTo>
                    <a:close/>
                    <a:moveTo>
                      <a:pt x="915" y="0"/>
                    </a:moveTo>
                    <a:lnTo>
                      <a:pt x="557" y="255"/>
                    </a:lnTo>
                    <a:lnTo>
                      <a:pt x="616" y="356"/>
                    </a:lnTo>
                    <a:lnTo>
                      <a:pt x="915" y="20"/>
                    </a:lnTo>
                    <a:lnTo>
                      <a:pt x="9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1" name="Freeform 274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2" name="Freeform 275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3" name="Freeform 276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4" name="Freeform 277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5" name="Freeform 278"/>
              <p:cNvSpPr>
                <a:spLocks/>
              </p:cNvSpPr>
              <p:nvPr userDrawn="1"/>
            </p:nvSpPr>
            <p:spPr bwMode="auto">
              <a:xfrm>
                <a:off x="7737475" y="2504152"/>
                <a:ext cx="1404938" cy="979488"/>
              </a:xfrm>
              <a:custGeom>
                <a:avLst/>
                <a:gdLst/>
                <a:ahLst/>
                <a:cxnLst>
                  <a:cxn ang="0">
                    <a:pos x="755" y="0"/>
                  </a:cxn>
                  <a:cxn ang="0">
                    <a:pos x="0" y="538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885" y="126"/>
                  </a:cxn>
                  <a:cxn ang="0">
                    <a:pos x="755" y="0"/>
                  </a:cxn>
                </a:cxnLst>
                <a:rect l="0" t="0" r="r" b="b"/>
                <a:pathLst>
                  <a:path w="885" h="617">
                    <a:moveTo>
                      <a:pt x="755" y="0"/>
                    </a:moveTo>
                    <a:lnTo>
                      <a:pt x="0" y="538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885" y="126"/>
                    </a:lnTo>
                    <a:lnTo>
                      <a:pt x="755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723855">
                      <a:alpha val="49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6" name="Freeform 280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7" name="Freeform 281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8" name="Freeform 282"/>
              <p:cNvSpPr>
                <a:spLocks/>
              </p:cNvSpPr>
              <p:nvPr userDrawn="1"/>
            </p:nvSpPr>
            <p:spPr bwMode="auto">
              <a:xfrm>
                <a:off x="8936038" y="2216815"/>
                <a:ext cx="495300" cy="487363"/>
              </a:xfrm>
              <a:custGeom>
                <a:avLst/>
                <a:gdLst/>
                <a:ahLst/>
                <a:cxnLst>
                  <a:cxn ang="0">
                    <a:pos x="253" y="0"/>
                  </a:cxn>
                  <a:cxn ang="0">
                    <a:pos x="0" y="181"/>
                  </a:cxn>
                  <a:cxn ang="0">
                    <a:pos x="130" y="307"/>
                  </a:cxn>
                  <a:cxn ang="0">
                    <a:pos x="312" y="101"/>
                  </a:cxn>
                  <a:cxn ang="0">
                    <a:pos x="253" y="0"/>
                  </a:cxn>
                </a:cxnLst>
                <a:rect l="0" t="0" r="r" b="b"/>
                <a:pathLst>
                  <a:path w="312" h="307">
                    <a:moveTo>
                      <a:pt x="253" y="0"/>
                    </a:moveTo>
                    <a:lnTo>
                      <a:pt x="0" y="181"/>
                    </a:lnTo>
                    <a:lnTo>
                      <a:pt x="130" y="307"/>
                    </a:lnTo>
                    <a:lnTo>
                      <a:pt x="312" y="101"/>
                    </a:lnTo>
                    <a:lnTo>
                      <a:pt x="253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79" name="Freeform 284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0" name="Freeform 285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1" name="Freeform 286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134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134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2" name="Freeform 288"/>
              <p:cNvSpPr>
                <a:spLocks/>
              </p:cNvSpPr>
              <p:nvPr userDrawn="1"/>
            </p:nvSpPr>
            <p:spPr bwMode="auto">
              <a:xfrm>
                <a:off x="9293225" y="1799302"/>
                <a:ext cx="612775" cy="417513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0" y="218"/>
                  </a:cxn>
                  <a:cxn ang="0">
                    <a:pos x="28" y="263"/>
                  </a:cxn>
                  <a:cxn ang="0">
                    <a:pos x="386" y="8"/>
                  </a:cxn>
                  <a:cxn ang="0">
                    <a:pos x="386" y="0"/>
                  </a:cxn>
                </a:cxnLst>
                <a:rect l="0" t="0" r="r" b="b"/>
                <a:pathLst>
                  <a:path w="386" h="263">
                    <a:moveTo>
                      <a:pt x="386" y="0"/>
                    </a:moveTo>
                    <a:lnTo>
                      <a:pt x="0" y="218"/>
                    </a:lnTo>
                    <a:lnTo>
                      <a:pt x="28" y="263"/>
                    </a:lnTo>
                    <a:lnTo>
                      <a:pt x="386" y="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3" name="Freeform 290"/>
              <p:cNvSpPr>
                <a:spLocks/>
              </p:cNvSpPr>
              <p:nvPr userDrawn="1"/>
            </p:nvSpPr>
            <p:spPr bwMode="auto">
              <a:xfrm>
                <a:off x="7737475" y="2402552"/>
                <a:ext cx="1198563" cy="955675"/>
              </a:xfrm>
              <a:custGeom>
                <a:avLst/>
                <a:gdLst/>
                <a:ahLst/>
                <a:cxnLst>
                  <a:cxn ang="0">
                    <a:pos x="690" y="0"/>
                  </a:cxn>
                  <a:cxn ang="0">
                    <a:pos x="75" y="347"/>
                  </a:cxn>
                  <a:cxn ang="0">
                    <a:pos x="0" y="602"/>
                  </a:cxn>
                  <a:cxn ang="0">
                    <a:pos x="755" y="64"/>
                  </a:cxn>
                  <a:cxn ang="0">
                    <a:pos x="690" y="0"/>
                  </a:cxn>
                </a:cxnLst>
                <a:rect l="0" t="0" r="r" b="b"/>
                <a:pathLst>
                  <a:path w="755" h="602">
                    <a:moveTo>
                      <a:pt x="690" y="0"/>
                    </a:moveTo>
                    <a:lnTo>
                      <a:pt x="75" y="347"/>
                    </a:lnTo>
                    <a:lnTo>
                      <a:pt x="0" y="602"/>
                    </a:lnTo>
                    <a:lnTo>
                      <a:pt x="755" y="64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4" name="Freeform 292"/>
              <p:cNvSpPr>
                <a:spLocks/>
              </p:cNvSpPr>
              <p:nvPr userDrawn="1"/>
            </p:nvSpPr>
            <p:spPr bwMode="auto">
              <a:xfrm>
                <a:off x="8832850" y="2145377"/>
                <a:ext cx="504825" cy="358775"/>
              </a:xfrm>
              <a:custGeom>
                <a:avLst/>
                <a:gdLst/>
                <a:ahLst/>
                <a:cxnLst>
                  <a:cxn ang="0">
                    <a:pos x="290" y="0"/>
                  </a:cxn>
                  <a:cxn ang="0">
                    <a:pos x="0" y="162"/>
                  </a:cxn>
                  <a:cxn ang="0">
                    <a:pos x="65" y="226"/>
                  </a:cxn>
                  <a:cxn ang="0">
                    <a:pos x="318" y="45"/>
                  </a:cxn>
                  <a:cxn ang="0">
                    <a:pos x="290" y="0"/>
                  </a:cxn>
                </a:cxnLst>
                <a:rect l="0" t="0" r="r" b="b"/>
                <a:pathLst>
                  <a:path w="318" h="226">
                    <a:moveTo>
                      <a:pt x="290" y="0"/>
                    </a:moveTo>
                    <a:lnTo>
                      <a:pt x="0" y="162"/>
                    </a:lnTo>
                    <a:lnTo>
                      <a:pt x="65" y="226"/>
                    </a:lnTo>
                    <a:lnTo>
                      <a:pt x="318" y="45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5" name="Freeform 294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6" name="Freeform 295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7" name="Freeform 296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8" name="Freeform 297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89" name="Freeform 298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90" name="Freeform 299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91" name="Freeform 300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92" name="Freeform 301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  <p:sp>
            <p:nvSpPr>
              <p:cNvPr id="593" name="Freeform 302"/>
              <p:cNvSpPr>
                <a:spLocks/>
              </p:cNvSpPr>
              <p:nvPr userDrawn="1"/>
            </p:nvSpPr>
            <p:spPr bwMode="auto">
              <a:xfrm>
                <a:off x="8907463" y="1500852"/>
                <a:ext cx="998538" cy="273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03" y="172"/>
                  </a:cxn>
                  <a:cxn ang="0">
                    <a:pos x="629" y="162"/>
                  </a:cxn>
                  <a:cxn ang="0">
                    <a:pos x="629" y="148"/>
                  </a:cxn>
                  <a:cxn ang="0">
                    <a:pos x="0" y="0"/>
                  </a:cxn>
                </a:cxnLst>
                <a:rect l="0" t="0" r="r" b="b"/>
                <a:pathLst>
                  <a:path w="629" h="172">
                    <a:moveTo>
                      <a:pt x="0" y="0"/>
                    </a:moveTo>
                    <a:lnTo>
                      <a:pt x="0" y="0"/>
                    </a:lnTo>
                    <a:lnTo>
                      <a:pt x="103" y="172"/>
                    </a:lnTo>
                    <a:lnTo>
                      <a:pt x="629" y="162"/>
                    </a:lnTo>
                    <a:lnTo>
                      <a:pt x="629" y="1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DE" sz="1662">
                  <a:solidFill>
                    <a:srgbClr val="000000"/>
                  </a:solidFill>
                  <a:cs typeface="Arial" charset="0"/>
                  <a:sym typeface="Calibri"/>
                </a:endParaRPr>
              </a:p>
            </p:txBody>
          </p:sp>
        </p:grpSp>
        <p:sp>
          <p:nvSpPr>
            <p:cNvPr id="399" name="Line 6"/>
            <p:cNvSpPr>
              <a:spLocks noChangeShapeType="1"/>
            </p:cNvSpPr>
            <p:nvPr userDrawn="1"/>
          </p:nvSpPr>
          <p:spPr bwMode="auto">
            <a:xfrm flipH="1">
              <a:off x="9436893" y="1844781"/>
              <a:ext cx="469105" cy="5340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0" name="Freeform 7"/>
            <p:cNvSpPr>
              <a:spLocks/>
            </p:cNvSpPr>
            <p:nvPr userDrawn="1"/>
          </p:nvSpPr>
          <p:spPr bwMode="auto">
            <a:xfrm>
              <a:off x="6707187" y="1517650"/>
              <a:ext cx="3189288" cy="3371850"/>
            </a:xfrm>
            <a:custGeom>
              <a:avLst/>
              <a:gdLst>
                <a:gd name="connsiteX0" fmla="*/ 0 w 10000"/>
                <a:gd name="connsiteY0" fmla="*/ 10000 h 10000"/>
                <a:gd name="connsiteX1" fmla="*/ 683 w 10000"/>
                <a:gd name="connsiteY1" fmla="*/ 5766 h 10000"/>
                <a:gd name="connsiteX2" fmla="*/ 4440 w 10000"/>
                <a:gd name="connsiteY2" fmla="*/ 0 h 10000"/>
                <a:gd name="connsiteX3" fmla="*/ 10000 w 10000"/>
                <a:gd name="connsiteY3" fmla="*/ 6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228" y="8589"/>
                    <a:pt x="455" y="7177"/>
                    <a:pt x="683" y="5766"/>
                  </a:cubicBezTo>
                  <a:lnTo>
                    <a:pt x="4440" y="0"/>
                  </a:lnTo>
                  <a:lnTo>
                    <a:pt x="10000" y="69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1" name="Freeform 8"/>
            <p:cNvSpPr>
              <a:spLocks/>
            </p:cNvSpPr>
            <p:nvPr userDrawn="1"/>
          </p:nvSpPr>
          <p:spPr bwMode="auto">
            <a:xfrm>
              <a:off x="8123237" y="1517649"/>
              <a:ext cx="1314476" cy="1950064"/>
            </a:xfrm>
            <a:custGeom>
              <a:avLst/>
              <a:gdLst>
                <a:gd name="connsiteX0" fmla="*/ 3807 w 10000"/>
                <a:gd name="connsiteY0" fmla="*/ 9977 h 9977"/>
                <a:gd name="connsiteX1" fmla="*/ 10000 w 10000"/>
                <a:gd name="connsiteY1" fmla="*/ 5214 h 9977"/>
                <a:gd name="connsiteX2" fmla="*/ 0 w 10000"/>
                <a:gd name="connsiteY2" fmla="*/ 0 h 9977"/>
                <a:gd name="connsiteX0" fmla="*/ 3807 w 10000"/>
                <a:gd name="connsiteY0" fmla="*/ 10000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309 w 10000"/>
                <a:gd name="connsiteY0" fmla="*/ 9348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677 w 10000"/>
                <a:gd name="connsiteY0" fmla="*/ 10753 h 10753"/>
                <a:gd name="connsiteX1" fmla="*/ 10000 w 10000"/>
                <a:gd name="connsiteY1" fmla="*/ 5226 h 10753"/>
                <a:gd name="connsiteX2" fmla="*/ 0 w 10000"/>
                <a:gd name="connsiteY2" fmla="*/ 0 h 10753"/>
                <a:gd name="connsiteX0" fmla="*/ 2677 w 10602"/>
                <a:gd name="connsiteY0" fmla="*/ 10753 h 10753"/>
                <a:gd name="connsiteX1" fmla="*/ 10602 w 10602"/>
                <a:gd name="connsiteY1" fmla="*/ 4781 h 10753"/>
                <a:gd name="connsiteX2" fmla="*/ 0 w 10602"/>
                <a:gd name="connsiteY2" fmla="*/ 0 h 1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2" h="10753">
                  <a:moveTo>
                    <a:pt x="2677" y="10753"/>
                  </a:moveTo>
                  <a:lnTo>
                    <a:pt x="10602" y="4781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2" name="Line 9"/>
            <p:cNvSpPr>
              <a:spLocks noChangeShapeType="1"/>
            </p:cNvSpPr>
            <p:nvPr userDrawn="1"/>
          </p:nvSpPr>
          <p:spPr bwMode="auto">
            <a:xfrm>
              <a:off x="6958012" y="3476625"/>
              <a:ext cx="2193925" cy="18557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3" name="Freeform 10"/>
            <p:cNvSpPr>
              <a:spLocks/>
            </p:cNvSpPr>
            <p:nvPr userDrawn="1"/>
          </p:nvSpPr>
          <p:spPr bwMode="auto">
            <a:xfrm>
              <a:off x="979755" y="2067452"/>
              <a:ext cx="8463254" cy="3291094"/>
            </a:xfrm>
            <a:custGeom>
              <a:avLst/>
              <a:gdLst>
                <a:gd name="connsiteX0" fmla="*/ 467 w 10000"/>
                <a:gd name="connsiteY0" fmla="*/ 0 h 9881"/>
                <a:gd name="connsiteX1" fmla="*/ 2027 w 10000"/>
                <a:gd name="connsiteY1" fmla="*/ 3291 h 9881"/>
                <a:gd name="connsiteX2" fmla="*/ 3508 w 10000"/>
                <a:gd name="connsiteY2" fmla="*/ 1076 h 9881"/>
                <a:gd name="connsiteX3" fmla="*/ 7135 w 10000"/>
                <a:gd name="connsiteY3" fmla="*/ 4066 h 9881"/>
                <a:gd name="connsiteX4" fmla="*/ 10000 w 10000"/>
                <a:gd name="connsiteY4" fmla="*/ 1130 h 9881"/>
                <a:gd name="connsiteX5" fmla="*/ 9749 w 10000"/>
                <a:gd name="connsiteY5" fmla="*/ 9453 h 9881"/>
                <a:gd name="connsiteX6" fmla="*/ 8972 w 10000"/>
                <a:gd name="connsiteY6" fmla="*/ 3628 h 9881"/>
                <a:gd name="connsiteX7" fmla="*/ 6836 w 10000"/>
                <a:gd name="connsiteY7" fmla="*/ 8168 h 9881"/>
                <a:gd name="connsiteX8" fmla="*/ 3508 w 10000"/>
                <a:gd name="connsiteY8" fmla="*/ 1076 h 9881"/>
                <a:gd name="connsiteX9" fmla="*/ 5359 w 10000"/>
                <a:gd name="connsiteY9" fmla="*/ 9881 h 9881"/>
                <a:gd name="connsiteX10" fmla="*/ 5359 w 10000"/>
                <a:gd name="connsiteY10" fmla="*/ 9881 h 9881"/>
                <a:gd name="connsiteX11" fmla="*/ 2030 w 10000"/>
                <a:gd name="connsiteY11" fmla="*/ 3255 h 9881"/>
                <a:gd name="connsiteX12" fmla="*/ 0 w 10000"/>
                <a:gd name="connsiteY12" fmla="*/ 9271 h 9881"/>
                <a:gd name="connsiteX13" fmla="*/ 3508 w 10000"/>
                <a:gd name="connsiteY13" fmla="*/ 1076 h 9881"/>
                <a:gd name="connsiteX0" fmla="*/ 467 w 10000"/>
                <a:gd name="connsiteY0" fmla="*/ 0 h 10000"/>
                <a:gd name="connsiteX1" fmla="*/ 2027 w 10000"/>
                <a:gd name="connsiteY1" fmla="*/ 3331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2 w 10000"/>
                <a:gd name="connsiteY11" fmla="*/ 3221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44 w 10000"/>
                <a:gd name="connsiteY11" fmla="*/ 3274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1 w 9994"/>
                <a:gd name="connsiteY0" fmla="*/ 0 h 10000"/>
                <a:gd name="connsiteX1" fmla="*/ 2039 w 9994"/>
                <a:gd name="connsiteY1" fmla="*/ 3257 h 10000"/>
                <a:gd name="connsiteX2" fmla="*/ 3502 w 9994"/>
                <a:gd name="connsiteY2" fmla="*/ 1089 h 10000"/>
                <a:gd name="connsiteX3" fmla="*/ 7129 w 9994"/>
                <a:gd name="connsiteY3" fmla="*/ 4115 h 10000"/>
                <a:gd name="connsiteX4" fmla="*/ 9994 w 9994"/>
                <a:gd name="connsiteY4" fmla="*/ 1144 h 10000"/>
                <a:gd name="connsiteX5" fmla="*/ 9743 w 9994"/>
                <a:gd name="connsiteY5" fmla="*/ 9567 h 10000"/>
                <a:gd name="connsiteX6" fmla="*/ 8966 w 9994"/>
                <a:gd name="connsiteY6" fmla="*/ 3672 h 10000"/>
                <a:gd name="connsiteX7" fmla="*/ 6830 w 9994"/>
                <a:gd name="connsiteY7" fmla="*/ 8266 h 10000"/>
                <a:gd name="connsiteX8" fmla="*/ 3502 w 9994"/>
                <a:gd name="connsiteY8" fmla="*/ 1089 h 10000"/>
                <a:gd name="connsiteX9" fmla="*/ 5353 w 9994"/>
                <a:gd name="connsiteY9" fmla="*/ 10000 h 10000"/>
                <a:gd name="connsiteX10" fmla="*/ 5353 w 9994"/>
                <a:gd name="connsiteY10" fmla="*/ 10000 h 10000"/>
                <a:gd name="connsiteX11" fmla="*/ 2038 w 9994"/>
                <a:gd name="connsiteY11" fmla="*/ 3274 h 10000"/>
                <a:gd name="connsiteX12" fmla="*/ 0 w 9994"/>
                <a:gd name="connsiteY12" fmla="*/ 9312 h 10000"/>
                <a:gd name="connsiteX13" fmla="*/ 3502 w 9994"/>
                <a:gd name="connsiteY13" fmla="*/ 1089 h 10000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9 w 10000"/>
                <a:gd name="connsiteY11" fmla="*/ 3291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43 w 10000"/>
                <a:gd name="connsiteY7" fmla="*/ 823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280"/>
                <a:gd name="connsiteX1" fmla="*/ 2036 w 10000"/>
                <a:gd name="connsiteY1" fmla="*/ 3258 h 10280"/>
                <a:gd name="connsiteX2" fmla="*/ 3504 w 10000"/>
                <a:gd name="connsiteY2" fmla="*/ 1106 h 10280"/>
                <a:gd name="connsiteX3" fmla="*/ 7133 w 10000"/>
                <a:gd name="connsiteY3" fmla="*/ 4132 h 10280"/>
                <a:gd name="connsiteX4" fmla="*/ 10000 w 10000"/>
                <a:gd name="connsiteY4" fmla="*/ 1161 h 10280"/>
                <a:gd name="connsiteX5" fmla="*/ 9749 w 10000"/>
                <a:gd name="connsiteY5" fmla="*/ 9584 h 10280"/>
                <a:gd name="connsiteX6" fmla="*/ 8971 w 10000"/>
                <a:gd name="connsiteY6" fmla="*/ 3689 h 10280"/>
                <a:gd name="connsiteX7" fmla="*/ 6838 w 10000"/>
                <a:gd name="connsiteY7" fmla="*/ 8194 h 10280"/>
                <a:gd name="connsiteX8" fmla="*/ 3504 w 10000"/>
                <a:gd name="connsiteY8" fmla="*/ 1106 h 10280"/>
                <a:gd name="connsiteX9" fmla="*/ 5356 w 10000"/>
                <a:gd name="connsiteY9" fmla="*/ 10017 h 10280"/>
                <a:gd name="connsiteX10" fmla="*/ 5431 w 10000"/>
                <a:gd name="connsiteY10" fmla="*/ 10280 h 10280"/>
                <a:gd name="connsiteX11" fmla="*/ 2032 w 10000"/>
                <a:gd name="connsiteY11" fmla="*/ 3324 h 10280"/>
                <a:gd name="connsiteX12" fmla="*/ 0 w 10000"/>
                <a:gd name="connsiteY12" fmla="*/ 9329 h 10280"/>
                <a:gd name="connsiteX13" fmla="*/ 3504 w 10000"/>
                <a:gd name="connsiteY13" fmla="*/ 1106 h 10280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9584"/>
                <a:gd name="connsiteX1" fmla="*/ 2036 w 10000"/>
                <a:gd name="connsiteY1" fmla="*/ 3258 h 9584"/>
                <a:gd name="connsiteX2" fmla="*/ 3504 w 10000"/>
                <a:gd name="connsiteY2" fmla="*/ 1106 h 9584"/>
                <a:gd name="connsiteX3" fmla="*/ 7133 w 10000"/>
                <a:gd name="connsiteY3" fmla="*/ 4132 h 9584"/>
                <a:gd name="connsiteX4" fmla="*/ 10000 w 10000"/>
                <a:gd name="connsiteY4" fmla="*/ 1161 h 9584"/>
                <a:gd name="connsiteX5" fmla="*/ 9749 w 10000"/>
                <a:gd name="connsiteY5" fmla="*/ 9584 h 9584"/>
                <a:gd name="connsiteX6" fmla="*/ 8971 w 10000"/>
                <a:gd name="connsiteY6" fmla="*/ 3689 h 9584"/>
                <a:gd name="connsiteX7" fmla="*/ 6838 w 10000"/>
                <a:gd name="connsiteY7" fmla="*/ 8194 h 9584"/>
                <a:gd name="connsiteX8" fmla="*/ 3504 w 10000"/>
                <a:gd name="connsiteY8" fmla="*/ 1106 h 9584"/>
                <a:gd name="connsiteX9" fmla="*/ 5297 w 10000"/>
                <a:gd name="connsiteY9" fmla="*/ 9538 h 9584"/>
                <a:gd name="connsiteX10" fmla="*/ 2032 w 10000"/>
                <a:gd name="connsiteY10" fmla="*/ 3324 h 9584"/>
                <a:gd name="connsiteX11" fmla="*/ 0 w 10000"/>
                <a:gd name="connsiteY11" fmla="*/ 9329 h 9584"/>
                <a:gd name="connsiteX12" fmla="*/ 3504 w 10000"/>
                <a:gd name="connsiteY12" fmla="*/ 1106 h 9584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10 w 10000"/>
                <a:gd name="connsiteY12" fmla="*/ 114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97 w 10000"/>
                <a:gd name="connsiteY6" fmla="*/ 3793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68 w 10000"/>
                <a:gd name="connsiteY6" fmla="*/ 38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9952"/>
                <a:gd name="connsiteX1" fmla="*/ 2036 w 10000"/>
                <a:gd name="connsiteY1" fmla="*/ 3399 h 9952"/>
                <a:gd name="connsiteX2" fmla="*/ 3504 w 10000"/>
                <a:gd name="connsiteY2" fmla="*/ 1154 h 9952"/>
                <a:gd name="connsiteX3" fmla="*/ 7133 w 10000"/>
                <a:gd name="connsiteY3" fmla="*/ 4311 h 9952"/>
                <a:gd name="connsiteX4" fmla="*/ 10000 w 10000"/>
                <a:gd name="connsiteY4" fmla="*/ 1211 h 9952"/>
                <a:gd name="connsiteX5" fmla="*/ 9786 w 10000"/>
                <a:gd name="connsiteY5" fmla="*/ 9909 h 9952"/>
                <a:gd name="connsiteX6" fmla="*/ 8915 w 10000"/>
                <a:gd name="connsiteY6" fmla="*/ 4284 h 9952"/>
                <a:gd name="connsiteX7" fmla="*/ 6838 w 10000"/>
                <a:gd name="connsiteY7" fmla="*/ 8550 h 9952"/>
                <a:gd name="connsiteX8" fmla="*/ 3525 w 10000"/>
                <a:gd name="connsiteY8" fmla="*/ 1183 h 9952"/>
                <a:gd name="connsiteX9" fmla="*/ 5297 w 10000"/>
                <a:gd name="connsiteY9" fmla="*/ 9952 h 9952"/>
                <a:gd name="connsiteX10" fmla="*/ 2032 w 10000"/>
                <a:gd name="connsiteY10" fmla="*/ 3468 h 9952"/>
                <a:gd name="connsiteX11" fmla="*/ 0 w 10000"/>
                <a:gd name="connsiteY11" fmla="*/ 9734 h 9952"/>
                <a:gd name="connsiteX12" fmla="*/ 3504 w 10000"/>
                <a:gd name="connsiteY12" fmla="*/ 1151 h 9952"/>
                <a:gd name="connsiteX0" fmla="*/ 487 w 10103"/>
                <a:gd name="connsiteY0" fmla="*/ 0 h 10000"/>
                <a:gd name="connsiteX1" fmla="*/ 2036 w 10103"/>
                <a:gd name="connsiteY1" fmla="*/ 3415 h 10000"/>
                <a:gd name="connsiteX2" fmla="*/ 3504 w 10103"/>
                <a:gd name="connsiteY2" fmla="*/ 1160 h 10000"/>
                <a:gd name="connsiteX3" fmla="*/ 7133 w 10103"/>
                <a:gd name="connsiteY3" fmla="*/ 4332 h 10000"/>
                <a:gd name="connsiteX4" fmla="*/ 10103 w 10103"/>
                <a:gd name="connsiteY4" fmla="*/ 970 h 10000"/>
                <a:gd name="connsiteX5" fmla="*/ 9786 w 10103"/>
                <a:gd name="connsiteY5" fmla="*/ 9957 h 10000"/>
                <a:gd name="connsiteX6" fmla="*/ 8915 w 10103"/>
                <a:gd name="connsiteY6" fmla="*/ 4305 h 10000"/>
                <a:gd name="connsiteX7" fmla="*/ 6838 w 10103"/>
                <a:gd name="connsiteY7" fmla="*/ 8591 h 10000"/>
                <a:gd name="connsiteX8" fmla="*/ 3525 w 10103"/>
                <a:gd name="connsiteY8" fmla="*/ 1189 h 10000"/>
                <a:gd name="connsiteX9" fmla="*/ 5297 w 10103"/>
                <a:gd name="connsiteY9" fmla="*/ 10000 h 10000"/>
                <a:gd name="connsiteX10" fmla="*/ 2032 w 10103"/>
                <a:gd name="connsiteY10" fmla="*/ 3485 h 10000"/>
                <a:gd name="connsiteX11" fmla="*/ 0 w 10103"/>
                <a:gd name="connsiteY11" fmla="*/ 9781 h 10000"/>
                <a:gd name="connsiteX12" fmla="*/ 3504 w 10103"/>
                <a:gd name="connsiteY12" fmla="*/ 1157 h 10000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03" h="10072">
                  <a:moveTo>
                    <a:pt x="487" y="0"/>
                  </a:moveTo>
                  <a:lnTo>
                    <a:pt x="2036" y="3415"/>
                  </a:lnTo>
                  <a:lnTo>
                    <a:pt x="3504" y="1160"/>
                  </a:lnTo>
                  <a:lnTo>
                    <a:pt x="7133" y="4332"/>
                  </a:lnTo>
                  <a:lnTo>
                    <a:pt x="10103" y="970"/>
                  </a:lnTo>
                  <a:cubicBezTo>
                    <a:pt x="10019" y="3914"/>
                    <a:pt x="9884" y="7128"/>
                    <a:pt x="9800" y="10072"/>
                  </a:cubicBezTo>
                  <a:cubicBezTo>
                    <a:pt x="9521" y="8106"/>
                    <a:pt x="8989" y="4756"/>
                    <a:pt x="8915" y="4305"/>
                  </a:cubicBezTo>
                  <a:lnTo>
                    <a:pt x="6838" y="8591"/>
                  </a:lnTo>
                  <a:lnTo>
                    <a:pt x="3525" y="1189"/>
                  </a:lnTo>
                  <a:cubicBezTo>
                    <a:pt x="3636" y="1697"/>
                    <a:pt x="5175" y="9512"/>
                    <a:pt x="5297" y="10000"/>
                  </a:cubicBezTo>
                  <a:cubicBezTo>
                    <a:pt x="5259" y="9913"/>
                    <a:pt x="2743" y="4942"/>
                    <a:pt x="2032" y="3485"/>
                  </a:cubicBezTo>
                  <a:lnTo>
                    <a:pt x="0" y="9781"/>
                  </a:lnTo>
                  <a:lnTo>
                    <a:pt x="3504" y="115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4" name="Freeform 11"/>
            <p:cNvSpPr>
              <a:spLocks/>
            </p:cNvSpPr>
            <p:nvPr userDrawn="1"/>
          </p:nvSpPr>
          <p:spPr bwMode="auto">
            <a:xfrm>
              <a:off x="1374775" y="2047876"/>
              <a:ext cx="7793037" cy="3284538"/>
            </a:xfrm>
            <a:custGeom>
              <a:avLst/>
              <a:gdLst>
                <a:gd name="connsiteX0" fmla="*/ 0 w 10000"/>
                <a:gd name="connsiteY0" fmla="*/ 0 h 10000"/>
                <a:gd name="connsiteX1" fmla="*/ 1942 w 10000"/>
                <a:gd name="connsiteY1" fmla="*/ 8391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087 w 10000"/>
                <a:gd name="connsiteY5" fmla="*/ 3984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81 w 10000"/>
                <a:gd name="connsiteY5" fmla="*/ 3872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32 w 10000"/>
                <a:gd name="connsiteY5" fmla="*/ 39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0 w 10000"/>
                <a:gd name="connsiteY5" fmla="*/ 43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7 w 10000"/>
                <a:gd name="connsiteY5" fmla="*/ 43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82 w 10000"/>
                <a:gd name="connsiteY5" fmla="*/ 4248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03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42 w 10000"/>
                <a:gd name="connsiteY1" fmla="*/ 8411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51 w 10000"/>
                <a:gd name="connsiteY1" fmla="*/ 8400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6 w 10000"/>
                <a:gd name="connsiteY1" fmla="*/ 840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35 w 10000"/>
                <a:gd name="connsiteY1" fmla="*/ 836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9 w 10000"/>
                <a:gd name="connsiteY1" fmla="*/ 8327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929" y="8327"/>
                  </a:lnTo>
                  <a:lnTo>
                    <a:pt x="3266" y="1183"/>
                  </a:lnTo>
                  <a:lnTo>
                    <a:pt x="5550" y="6643"/>
                  </a:lnTo>
                  <a:cubicBezTo>
                    <a:pt x="5670" y="5614"/>
                    <a:pt x="5775" y="5035"/>
                    <a:pt x="5895" y="4006"/>
                  </a:cubicBezTo>
                  <a:lnTo>
                    <a:pt x="8195" y="3986"/>
                  </a:lnTo>
                  <a:lnTo>
                    <a:pt x="9069" y="4348"/>
                  </a:lnTo>
                  <a:lnTo>
                    <a:pt x="5535" y="6646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5" name="Line 12"/>
            <p:cNvSpPr>
              <a:spLocks noChangeShapeType="1"/>
            </p:cNvSpPr>
            <p:nvPr userDrawn="1"/>
          </p:nvSpPr>
          <p:spPr bwMode="auto">
            <a:xfrm flipH="1" flipV="1">
              <a:off x="5965824" y="3363913"/>
              <a:ext cx="739775" cy="149860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6" name="Line 13"/>
            <p:cNvSpPr>
              <a:spLocks noChangeShapeType="1"/>
            </p:cNvSpPr>
            <p:nvPr userDrawn="1"/>
          </p:nvSpPr>
          <p:spPr bwMode="auto">
            <a:xfrm flipH="1" flipV="1">
              <a:off x="2873375" y="4785677"/>
              <a:ext cx="2534444" cy="53022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7" name="Freeform 14"/>
            <p:cNvSpPr>
              <a:spLocks/>
            </p:cNvSpPr>
            <p:nvPr userDrawn="1"/>
          </p:nvSpPr>
          <p:spPr bwMode="auto">
            <a:xfrm>
              <a:off x="9442445" y="2384680"/>
              <a:ext cx="458797" cy="774168"/>
            </a:xfrm>
            <a:custGeom>
              <a:avLst/>
              <a:gdLst>
                <a:gd name="connsiteX0" fmla="*/ 8512 w 8512"/>
                <a:gd name="connsiteY0" fmla="*/ 10921 h 10921"/>
                <a:gd name="connsiteX1" fmla="*/ 0 w 8512"/>
                <a:gd name="connsiteY1" fmla="*/ 0 h 10921"/>
                <a:gd name="connsiteX2" fmla="*/ 8512 w 8512"/>
                <a:gd name="connsiteY2" fmla="*/ 2461 h 10921"/>
                <a:gd name="connsiteX0" fmla="*/ 9948 w 10000"/>
                <a:gd name="connsiteY0" fmla="*/ 7966 h 7966"/>
                <a:gd name="connsiteX1" fmla="*/ 0 w 10000"/>
                <a:gd name="connsiteY1" fmla="*/ 0 h 7966"/>
                <a:gd name="connsiteX2" fmla="*/ 10000 w 10000"/>
                <a:gd name="connsiteY2" fmla="*/ 2253 h 7966"/>
                <a:gd name="connsiteX0" fmla="*/ 10105 w 10105"/>
                <a:gd name="connsiteY0" fmla="*/ 10155 h 10155"/>
                <a:gd name="connsiteX1" fmla="*/ 0 w 10105"/>
                <a:gd name="connsiteY1" fmla="*/ 0 h 10155"/>
                <a:gd name="connsiteX2" fmla="*/ 10000 w 10105"/>
                <a:gd name="connsiteY2" fmla="*/ 2828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5" h="10155">
                  <a:moveTo>
                    <a:pt x="10105" y="10155"/>
                  </a:moveTo>
                  <a:lnTo>
                    <a:pt x="0" y="0"/>
                  </a:lnTo>
                  <a:lnTo>
                    <a:pt x="10000" y="2828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8" name="Line 15"/>
            <p:cNvSpPr>
              <a:spLocks noChangeShapeType="1"/>
            </p:cNvSpPr>
            <p:nvPr userDrawn="1"/>
          </p:nvSpPr>
          <p:spPr bwMode="auto">
            <a:xfrm flipV="1">
              <a:off x="9151937" y="4446588"/>
              <a:ext cx="744538" cy="90805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09" name="Line 16"/>
            <p:cNvSpPr>
              <a:spLocks noChangeShapeType="1"/>
            </p:cNvSpPr>
            <p:nvPr userDrawn="1"/>
          </p:nvSpPr>
          <p:spPr bwMode="auto">
            <a:xfrm flipH="1" flipV="1">
              <a:off x="8453438" y="3474243"/>
              <a:ext cx="1452562" cy="2643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0" name="Line 17"/>
            <p:cNvSpPr>
              <a:spLocks noChangeShapeType="1"/>
            </p:cNvSpPr>
            <p:nvPr userDrawn="1"/>
          </p:nvSpPr>
          <p:spPr bwMode="auto">
            <a:xfrm flipV="1">
              <a:off x="6705600" y="4073524"/>
              <a:ext cx="3190875" cy="79613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1" name="Freeform 18"/>
            <p:cNvSpPr>
              <a:spLocks/>
            </p:cNvSpPr>
            <p:nvPr userDrawn="1"/>
          </p:nvSpPr>
          <p:spPr bwMode="auto">
            <a:xfrm>
              <a:off x="347662" y="3211751"/>
              <a:ext cx="5618163" cy="1596787"/>
            </a:xfrm>
            <a:custGeom>
              <a:avLst/>
              <a:gdLst>
                <a:gd name="connsiteX0" fmla="*/ 10000 w 10000"/>
                <a:gd name="connsiteY0" fmla="*/ 563 h 5851"/>
                <a:gd name="connsiteX1" fmla="*/ 4496 w 10000"/>
                <a:gd name="connsiteY1" fmla="*/ 5851 h 5851"/>
                <a:gd name="connsiteX2" fmla="*/ 4134 w 10000"/>
                <a:gd name="connsiteY2" fmla="*/ 0 h 5851"/>
                <a:gd name="connsiteX3" fmla="*/ 0 w 10000"/>
                <a:gd name="connsiteY3" fmla="*/ 3771 h 5851"/>
                <a:gd name="connsiteX0" fmla="*/ 10000 w 10000"/>
                <a:gd name="connsiteY0" fmla="*/ 951 h 9989"/>
                <a:gd name="connsiteX1" fmla="*/ 4496 w 10000"/>
                <a:gd name="connsiteY1" fmla="*/ 9989 h 9989"/>
                <a:gd name="connsiteX2" fmla="*/ 4162 w 10000"/>
                <a:gd name="connsiteY2" fmla="*/ 0 h 9989"/>
                <a:gd name="connsiteX3" fmla="*/ 0 w 10000"/>
                <a:gd name="connsiteY3" fmla="*/ 6434 h 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9989">
                  <a:moveTo>
                    <a:pt x="10000" y="951"/>
                  </a:moveTo>
                  <a:lnTo>
                    <a:pt x="4496" y="9989"/>
                  </a:lnTo>
                  <a:cubicBezTo>
                    <a:pt x="4375" y="6656"/>
                    <a:pt x="4283" y="3333"/>
                    <a:pt x="4162" y="0"/>
                  </a:cubicBezTo>
                  <a:lnTo>
                    <a:pt x="0" y="643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2" name="Oval 19"/>
            <p:cNvSpPr>
              <a:spLocks noChangeArrowheads="1"/>
            </p:cNvSpPr>
            <p:nvPr userDrawn="1"/>
          </p:nvSpPr>
          <p:spPr bwMode="auto">
            <a:xfrm>
              <a:off x="6866734" y="3409950"/>
              <a:ext cx="133200" cy="1333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3" name="Oval 20"/>
            <p:cNvSpPr>
              <a:spLocks noChangeArrowheads="1"/>
            </p:cNvSpPr>
            <p:nvPr userDrawn="1"/>
          </p:nvSpPr>
          <p:spPr bwMode="auto">
            <a:xfrm>
              <a:off x="8075612" y="1470025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4" name="Oval 21"/>
            <p:cNvSpPr>
              <a:spLocks noChangeArrowheads="1"/>
            </p:cNvSpPr>
            <p:nvPr userDrawn="1"/>
          </p:nvSpPr>
          <p:spPr bwMode="auto">
            <a:xfrm>
              <a:off x="6656387" y="4826002"/>
              <a:ext cx="98425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5" name="Oval 22"/>
            <p:cNvSpPr>
              <a:spLocks noChangeArrowheads="1"/>
            </p:cNvSpPr>
            <p:nvPr userDrawn="1"/>
          </p:nvSpPr>
          <p:spPr bwMode="auto">
            <a:xfrm>
              <a:off x="9394034" y="2331543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6" name="Freeform 23"/>
            <p:cNvSpPr>
              <a:spLocks/>
            </p:cNvSpPr>
            <p:nvPr userDrawn="1"/>
          </p:nvSpPr>
          <p:spPr bwMode="auto">
            <a:xfrm>
              <a:off x="5338724" y="5262629"/>
              <a:ext cx="150813" cy="1512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29" y="3"/>
                </a:cxn>
                <a:cxn ang="0">
                  <a:pos x="44" y="19"/>
                </a:cxn>
                <a:cxn ang="0">
                  <a:pos x="19" y="44"/>
                </a:cxn>
                <a:cxn ang="0">
                  <a:pos x="4" y="28"/>
                </a:cxn>
              </a:cxnLst>
              <a:rect l="0" t="0" r="r" b="b"/>
              <a:pathLst>
                <a:path w="48" h="47">
                  <a:moveTo>
                    <a:pt x="4" y="28"/>
                  </a:moveTo>
                  <a:cubicBezTo>
                    <a:pt x="0" y="13"/>
                    <a:pt x="14" y="0"/>
                    <a:pt x="29" y="3"/>
                  </a:cubicBezTo>
                  <a:cubicBezTo>
                    <a:pt x="36" y="5"/>
                    <a:pt x="43" y="11"/>
                    <a:pt x="44" y="19"/>
                  </a:cubicBezTo>
                  <a:cubicBezTo>
                    <a:pt x="48" y="34"/>
                    <a:pt x="34" y="47"/>
                    <a:pt x="19" y="44"/>
                  </a:cubicBezTo>
                  <a:cubicBezTo>
                    <a:pt x="12" y="42"/>
                    <a:pt x="5" y="36"/>
                    <a:pt x="4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7" name="Freeform 24"/>
            <p:cNvSpPr>
              <a:spLocks/>
            </p:cNvSpPr>
            <p:nvPr userDrawn="1"/>
          </p:nvSpPr>
          <p:spPr bwMode="auto">
            <a:xfrm>
              <a:off x="1304925" y="2009775"/>
              <a:ext cx="112713" cy="115888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22" y="3"/>
                </a:cxn>
                <a:cxn ang="0">
                  <a:pos x="33" y="14"/>
                </a:cxn>
                <a:cxn ang="0">
                  <a:pos x="13" y="33"/>
                </a:cxn>
                <a:cxn ang="0">
                  <a:pos x="3" y="23"/>
                </a:cxn>
              </a:cxnLst>
              <a:rect l="0" t="0" r="r" b="b"/>
              <a:pathLst>
                <a:path w="36" h="37">
                  <a:moveTo>
                    <a:pt x="3" y="23"/>
                  </a:moveTo>
                  <a:cubicBezTo>
                    <a:pt x="0" y="11"/>
                    <a:pt x="10" y="0"/>
                    <a:pt x="22" y="3"/>
                  </a:cubicBezTo>
                  <a:cubicBezTo>
                    <a:pt x="27" y="5"/>
                    <a:pt x="31" y="9"/>
                    <a:pt x="33" y="14"/>
                  </a:cubicBezTo>
                  <a:cubicBezTo>
                    <a:pt x="36" y="26"/>
                    <a:pt x="25" y="37"/>
                    <a:pt x="13" y="33"/>
                  </a:cubicBezTo>
                  <a:cubicBezTo>
                    <a:pt x="8" y="32"/>
                    <a:pt x="4" y="28"/>
                    <a:pt x="3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8" name="Oval 25"/>
            <p:cNvSpPr>
              <a:spLocks noChangeArrowheads="1"/>
            </p:cNvSpPr>
            <p:nvPr userDrawn="1"/>
          </p:nvSpPr>
          <p:spPr bwMode="auto">
            <a:xfrm>
              <a:off x="2622550" y="3143250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19" name="Freeform 26"/>
            <p:cNvSpPr>
              <a:spLocks/>
            </p:cNvSpPr>
            <p:nvPr userDrawn="1"/>
          </p:nvSpPr>
          <p:spPr bwMode="auto">
            <a:xfrm>
              <a:off x="928686" y="5207795"/>
              <a:ext cx="115200" cy="115200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19" y="1"/>
                </a:cxn>
                <a:cxn ang="0">
                  <a:pos x="32" y="14"/>
                </a:cxn>
                <a:cxn ang="0">
                  <a:pos x="14" y="31"/>
                </a:cxn>
                <a:cxn ang="0">
                  <a:pos x="2" y="19"/>
                </a:cxn>
              </a:cxnLst>
              <a:rect l="0" t="0" r="r" b="b"/>
              <a:pathLst>
                <a:path w="34" h="33">
                  <a:moveTo>
                    <a:pt x="2" y="19"/>
                  </a:moveTo>
                  <a:cubicBezTo>
                    <a:pt x="0" y="8"/>
                    <a:pt x="9" y="0"/>
                    <a:pt x="19" y="1"/>
                  </a:cubicBezTo>
                  <a:cubicBezTo>
                    <a:pt x="26" y="2"/>
                    <a:pt x="31" y="7"/>
                    <a:pt x="32" y="14"/>
                  </a:cubicBezTo>
                  <a:cubicBezTo>
                    <a:pt x="34" y="24"/>
                    <a:pt x="25" y="33"/>
                    <a:pt x="14" y="31"/>
                  </a:cubicBezTo>
                  <a:cubicBezTo>
                    <a:pt x="8" y="30"/>
                    <a:pt x="3" y="25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0" name="Oval 27"/>
            <p:cNvSpPr>
              <a:spLocks noChangeArrowheads="1"/>
            </p:cNvSpPr>
            <p:nvPr userDrawn="1"/>
          </p:nvSpPr>
          <p:spPr bwMode="auto">
            <a:xfrm>
              <a:off x="306387" y="4180683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1" name="Oval 28"/>
            <p:cNvSpPr>
              <a:spLocks noChangeArrowheads="1"/>
            </p:cNvSpPr>
            <p:nvPr userDrawn="1"/>
          </p:nvSpPr>
          <p:spPr bwMode="auto">
            <a:xfrm>
              <a:off x="8418190" y="3438880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2" name="Oval 29"/>
            <p:cNvSpPr>
              <a:spLocks noChangeArrowheads="1"/>
            </p:cNvSpPr>
            <p:nvPr userDrawn="1"/>
          </p:nvSpPr>
          <p:spPr bwMode="auto">
            <a:xfrm>
              <a:off x="5916612" y="3313113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3" name="Oval 30"/>
            <p:cNvSpPr>
              <a:spLocks noChangeArrowheads="1"/>
            </p:cNvSpPr>
            <p:nvPr userDrawn="1"/>
          </p:nvSpPr>
          <p:spPr bwMode="auto">
            <a:xfrm>
              <a:off x="5650757" y="4177208"/>
              <a:ext cx="97200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4" name="Oval 31"/>
            <p:cNvSpPr>
              <a:spLocks noChangeArrowheads="1"/>
            </p:cNvSpPr>
            <p:nvPr userDrawn="1"/>
          </p:nvSpPr>
          <p:spPr bwMode="auto">
            <a:xfrm>
              <a:off x="3881437" y="2411413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5" name="Oval 32"/>
            <p:cNvSpPr>
              <a:spLocks noChangeArrowheads="1"/>
            </p:cNvSpPr>
            <p:nvPr userDrawn="1"/>
          </p:nvSpPr>
          <p:spPr bwMode="auto">
            <a:xfrm>
              <a:off x="9106692" y="5260976"/>
              <a:ext cx="128588" cy="1285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6" name="Oval 33"/>
            <p:cNvSpPr>
              <a:spLocks noChangeArrowheads="1"/>
            </p:cNvSpPr>
            <p:nvPr userDrawn="1"/>
          </p:nvSpPr>
          <p:spPr bwMode="auto">
            <a:xfrm>
              <a:off x="2843211" y="4761708"/>
              <a:ext cx="68400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7" name="Line 34"/>
            <p:cNvSpPr>
              <a:spLocks noChangeShapeType="1"/>
            </p:cNvSpPr>
            <p:nvPr userDrawn="1"/>
          </p:nvSpPr>
          <p:spPr bwMode="auto">
            <a:xfrm flipV="1">
              <a:off x="976313" y="4783930"/>
              <a:ext cx="1895475" cy="4548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8" name="Line 35"/>
            <p:cNvSpPr>
              <a:spLocks noChangeShapeType="1"/>
            </p:cNvSpPr>
            <p:nvPr userDrawn="1"/>
          </p:nvSpPr>
          <p:spPr bwMode="auto">
            <a:xfrm>
              <a:off x="4835525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29" name="Line 36"/>
            <p:cNvSpPr>
              <a:spLocks noChangeShapeType="1"/>
            </p:cNvSpPr>
            <p:nvPr userDrawn="1"/>
          </p:nvSpPr>
          <p:spPr bwMode="auto">
            <a:xfrm>
              <a:off x="339248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30" name="Freeform 37"/>
            <p:cNvSpPr>
              <a:spLocks/>
            </p:cNvSpPr>
            <p:nvPr userDrawn="1"/>
          </p:nvSpPr>
          <p:spPr bwMode="auto">
            <a:xfrm>
              <a:off x="1731962" y="4784672"/>
              <a:ext cx="1660525" cy="1128766"/>
            </a:xfrm>
            <a:custGeom>
              <a:avLst/>
              <a:gdLst>
                <a:gd name="connsiteX0" fmla="*/ 0 w 10000"/>
                <a:gd name="connsiteY0" fmla="*/ 10216 h 10216"/>
                <a:gd name="connsiteX1" fmla="*/ 6874 w 10000"/>
                <a:gd name="connsiteY1" fmla="*/ 0 h 10216"/>
                <a:gd name="connsiteX2" fmla="*/ 10000 w 10000"/>
                <a:gd name="connsiteY2" fmla="*/ 10216 h 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216">
                  <a:moveTo>
                    <a:pt x="0" y="10216"/>
                  </a:moveTo>
                  <a:lnTo>
                    <a:pt x="6874" y="0"/>
                  </a:lnTo>
                  <a:lnTo>
                    <a:pt x="10000" y="10216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31" name="Line 38"/>
            <p:cNvSpPr>
              <a:spLocks noChangeShapeType="1"/>
            </p:cNvSpPr>
            <p:nvPr userDrawn="1"/>
          </p:nvSpPr>
          <p:spPr bwMode="auto">
            <a:xfrm>
              <a:off x="1731962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32" name="Line 39"/>
            <p:cNvSpPr>
              <a:spLocks noChangeShapeType="1"/>
            </p:cNvSpPr>
            <p:nvPr userDrawn="1"/>
          </p:nvSpPr>
          <p:spPr bwMode="auto">
            <a:xfrm>
              <a:off x="135413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33" name="Freeform 40"/>
            <p:cNvSpPr>
              <a:spLocks/>
            </p:cNvSpPr>
            <p:nvPr userDrawn="1"/>
          </p:nvSpPr>
          <p:spPr bwMode="auto">
            <a:xfrm>
              <a:off x="-27638" y="2057399"/>
              <a:ext cx="1385135" cy="2157416"/>
            </a:xfrm>
            <a:custGeom>
              <a:avLst/>
              <a:gdLst>
                <a:gd name="connsiteX0" fmla="*/ 114 w 10000"/>
                <a:gd name="connsiteY0" fmla="*/ 9569 h 10000"/>
                <a:gd name="connsiteX1" fmla="*/ 2650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4938 h 10000"/>
                <a:gd name="connsiteX0" fmla="*/ 114 w 10000"/>
                <a:gd name="connsiteY0" fmla="*/ 9569 h 9898"/>
                <a:gd name="connsiteX1" fmla="*/ 2622 w 10000"/>
                <a:gd name="connsiteY1" fmla="*/ 9898 h 9898"/>
                <a:gd name="connsiteX2" fmla="*/ 10000 w 10000"/>
                <a:gd name="connsiteY2" fmla="*/ 0 h 9898"/>
                <a:gd name="connsiteX3" fmla="*/ 0 w 10000"/>
                <a:gd name="connsiteY3" fmla="*/ 4938 h 9898"/>
                <a:gd name="connsiteX0" fmla="*/ 201 w 10087"/>
                <a:gd name="connsiteY0" fmla="*/ 9668 h 10000"/>
                <a:gd name="connsiteX1" fmla="*/ 2709 w 10087"/>
                <a:gd name="connsiteY1" fmla="*/ 10000 h 10000"/>
                <a:gd name="connsiteX2" fmla="*/ 10087 w 10087"/>
                <a:gd name="connsiteY2" fmla="*/ 0 h 10000"/>
                <a:gd name="connsiteX3" fmla="*/ 0 w 10087"/>
                <a:gd name="connsiteY3" fmla="*/ 4989 h 10000"/>
                <a:gd name="connsiteX0" fmla="*/ 201 w 10087"/>
                <a:gd name="connsiteY0" fmla="*/ 9668 h 9971"/>
                <a:gd name="connsiteX1" fmla="*/ 2802 w 10087"/>
                <a:gd name="connsiteY1" fmla="*/ 9971 h 9971"/>
                <a:gd name="connsiteX2" fmla="*/ 10087 w 10087"/>
                <a:gd name="connsiteY2" fmla="*/ 0 h 9971"/>
                <a:gd name="connsiteX3" fmla="*/ 0 w 10087"/>
                <a:gd name="connsiteY3" fmla="*/ 4989 h 9971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00 w 10000"/>
                <a:gd name="connsiteY1" fmla="*/ 969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0000"/>
                <a:gd name="connsiteX1" fmla="*/ 200 w 10000"/>
                <a:gd name="connsiteY1" fmla="*/ 9362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34 w 10000"/>
                <a:gd name="connsiteY1" fmla="*/ 967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33" y="9681"/>
                  </a:moveTo>
                  <a:cubicBezTo>
                    <a:pt x="239" y="9681"/>
                    <a:pt x="228" y="9675"/>
                    <a:pt x="234" y="9675"/>
                  </a:cubicBezTo>
                  <a:lnTo>
                    <a:pt x="2778" y="10000"/>
                  </a:lnTo>
                  <a:lnTo>
                    <a:pt x="10000" y="0"/>
                  </a:lnTo>
                  <a:lnTo>
                    <a:pt x="0" y="500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34" name="Freeform 41"/>
            <p:cNvSpPr>
              <a:spLocks/>
            </p:cNvSpPr>
            <p:nvPr userDrawn="1"/>
          </p:nvSpPr>
          <p:spPr bwMode="auto">
            <a:xfrm>
              <a:off x="-11113" y="4022726"/>
              <a:ext cx="5720328" cy="1232220"/>
            </a:xfrm>
            <a:custGeom>
              <a:avLst/>
              <a:gdLst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63 w 10000"/>
                <a:gd name="connsiteY3" fmla="*/ 6298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32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200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0 w 10000"/>
                <a:gd name="connsiteY3" fmla="*/ 628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080 w 10040"/>
                <a:gd name="connsiteY3" fmla="*/ 6285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101 w 10040"/>
                <a:gd name="connsiteY3" fmla="*/ 6198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9914"/>
                <a:gd name="connsiteX1" fmla="*/ 1746 w 10040"/>
                <a:gd name="connsiteY1" fmla="*/ 9914 h 9914"/>
                <a:gd name="connsiteX2" fmla="*/ 635 w 10040"/>
                <a:gd name="connsiteY2" fmla="*/ 1743 h 9914"/>
                <a:gd name="connsiteX3" fmla="*/ 5101 w 10040"/>
                <a:gd name="connsiteY3" fmla="*/ 6198 h 9914"/>
                <a:gd name="connsiteX4" fmla="*/ 10040 w 10040"/>
                <a:gd name="connsiteY4" fmla="*/ 1627 h 9914"/>
                <a:gd name="connsiteX5" fmla="*/ 0 w 10040"/>
                <a:gd name="connsiteY5" fmla="*/ 0 h 9914"/>
                <a:gd name="connsiteX0" fmla="*/ 0 w 10000"/>
                <a:gd name="connsiteY0" fmla="*/ 4954 h 9961"/>
                <a:gd name="connsiteX1" fmla="*/ 1744 w 10000"/>
                <a:gd name="connsiteY1" fmla="*/ 9961 h 9961"/>
                <a:gd name="connsiteX2" fmla="*/ 632 w 10000"/>
                <a:gd name="connsiteY2" fmla="*/ 1758 h 9961"/>
                <a:gd name="connsiteX3" fmla="*/ 5081 w 10000"/>
                <a:gd name="connsiteY3" fmla="*/ 6252 h 9961"/>
                <a:gd name="connsiteX4" fmla="*/ 10000 w 10000"/>
                <a:gd name="connsiteY4" fmla="*/ 1641 h 9961"/>
                <a:gd name="connsiteX5" fmla="*/ 0 w 10000"/>
                <a:gd name="connsiteY5" fmla="*/ 0 h 9961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5081 w 10000"/>
                <a:gd name="connsiteY3" fmla="*/ 6276 h 10000"/>
                <a:gd name="connsiteX4" fmla="*/ 10000 w 10000"/>
                <a:gd name="connsiteY4" fmla="*/ 1647 h 10000"/>
                <a:gd name="connsiteX5" fmla="*/ 0 w 10000"/>
                <a:gd name="connsiteY5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5081 w 10000"/>
                <a:gd name="connsiteY3" fmla="*/ 6276 h 10000"/>
                <a:gd name="connsiteX4" fmla="*/ 10000 w 10000"/>
                <a:gd name="connsiteY4" fmla="*/ 1647 h 10000"/>
                <a:gd name="connsiteX5" fmla="*/ 0 w 10000"/>
                <a:gd name="connsiteY5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562 w 10000"/>
                <a:gd name="connsiteY3" fmla="*/ 3664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562 w 10000"/>
                <a:gd name="connsiteY3" fmla="*/ 3664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562 w 10000"/>
                <a:gd name="connsiteY3" fmla="*/ 3664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614 w 10000"/>
                <a:gd name="connsiteY3" fmla="*/ 3895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614 w 10000"/>
                <a:gd name="connsiteY3" fmla="*/ 3895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630 h 10000"/>
                <a:gd name="connsiteX3" fmla="*/ 2540 w 10000"/>
                <a:gd name="connsiteY3" fmla="*/ 3842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4973"/>
                  </a:moveTo>
                  <a:lnTo>
                    <a:pt x="1744" y="10000"/>
                  </a:lnTo>
                  <a:lnTo>
                    <a:pt x="646" y="1630"/>
                  </a:lnTo>
                  <a:cubicBezTo>
                    <a:pt x="1037" y="2052"/>
                    <a:pt x="1801" y="3068"/>
                    <a:pt x="2540" y="3842"/>
                  </a:cubicBezTo>
                  <a:cubicBezTo>
                    <a:pt x="3279" y="4616"/>
                    <a:pt x="4029" y="5261"/>
                    <a:pt x="5081" y="6276"/>
                  </a:cubicBezTo>
                  <a:lnTo>
                    <a:pt x="10000" y="1647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35" name="Freeform 42"/>
            <p:cNvSpPr>
              <a:spLocks/>
            </p:cNvSpPr>
            <p:nvPr userDrawn="1"/>
          </p:nvSpPr>
          <p:spPr bwMode="auto">
            <a:xfrm>
              <a:off x="-11113" y="4226020"/>
              <a:ext cx="5701526" cy="1687418"/>
            </a:xfrm>
            <a:custGeom>
              <a:avLst/>
              <a:gdLst>
                <a:gd name="connsiteX0" fmla="*/ 8507 w 10007"/>
                <a:gd name="connsiteY0" fmla="*/ 10078 h 10078"/>
                <a:gd name="connsiteX1" fmla="*/ 9615 w 10007"/>
                <a:gd name="connsiteY1" fmla="*/ 7483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40 w 10007"/>
                <a:gd name="connsiteY3" fmla="*/ 97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21 w 10007"/>
                <a:gd name="connsiteY3" fmla="*/ 102 h 10078"/>
                <a:gd name="connsiteX4" fmla="*/ 0 w 10007"/>
                <a:gd name="connsiteY4" fmla="*/ 2987 h 10078"/>
                <a:gd name="connsiteX0" fmla="*/ 8507 w 10007"/>
                <a:gd name="connsiteY0" fmla="*/ 10104 h 10104"/>
                <a:gd name="connsiteX1" fmla="*/ 9508 w 10007"/>
                <a:gd name="connsiteY1" fmla="*/ 6583 h 10104"/>
                <a:gd name="connsiteX2" fmla="*/ 10007 w 10007"/>
                <a:gd name="connsiteY2" fmla="*/ 26 h 10104"/>
                <a:gd name="connsiteX3" fmla="*/ 635 w 10007"/>
                <a:gd name="connsiteY3" fmla="*/ 0 h 10104"/>
                <a:gd name="connsiteX4" fmla="*/ 0 w 10007"/>
                <a:gd name="connsiteY4" fmla="*/ 3013 h 1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" h="10104">
                  <a:moveTo>
                    <a:pt x="8507" y="10104"/>
                  </a:moveTo>
                  <a:lnTo>
                    <a:pt x="9508" y="6583"/>
                  </a:lnTo>
                  <a:cubicBezTo>
                    <a:pt x="9675" y="4379"/>
                    <a:pt x="9837" y="2389"/>
                    <a:pt x="10007" y="26"/>
                  </a:cubicBezTo>
                  <a:lnTo>
                    <a:pt x="635" y="0"/>
                  </a:lnTo>
                  <a:lnTo>
                    <a:pt x="0" y="3013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36" name="Freeform 43"/>
            <p:cNvSpPr>
              <a:spLocks/>
            </p:cNvSpPr>
            <p:nvPr userDrawn="1"/>
          </p:nvSpPr>
          <p:spPr bwMode="auto">
            <a:xfrm>
              <a:off x="-18213" y="5148748"/>
              <a:ext cx="1372349" cy="764689"/>
            </a:xfrm>
            <a:custGeom>
              <a:avLst/>
              <a:gdLst>
                <a:gd name="connsiteX0" fmla="*/ 0 w 10000"/>
                <a:gd name="connsiteY0" fmla="*/ 0 h 10000"/>
                <a:gd name="connsiteX1" fmla="*/ 7132 w 10000"/>
                <a:gd name="connsiteY1" fmla="*/ 935 h 10000"/>
                <a:gd name="connsiteX2" fmla="*/ 10000 w 10000"/>
                <a:gd name="connsiteY2" fmla="*/ 10000 h 10000"/>
                <a:gd name="connsiteX0" fmla="*/ 0 w 10052"/>
                <a:gd name="connsiteY0" fmla="*/ 0 h 10359"/>
                <a:gd name="connsiteX1" fmla="*/ 7184 w 10052"/>
                <a:gd name="connsiteY1" fmla="*/ 1294 h 10359"/>
                <a:gd name="connsiteX2" fmla="*/ 10052 w 10052"/>
                <a:gd name="connsiteY2" fmla="*/ 10359 h 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52" h="10359">
                  <a:moveTo>
                    <a:pt x="0" y="0"/>
                  </a:moveTo>
                  <a:lnTo>
                    <a:pt x="7184" y="1294"/>
                  </a:lnTo>
                  <a:lnTo>
                    <a:pt x="10052" y="10359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  <p:sp>
          <p:nvSpPr>
            <p:cNvPr id="437" name="Oval 19"/>
            <p:cNvSpPr>
              <a:spLocks noChangeAspect="1" noChangeArrowheads="1"/>
            </p:cNvSpPr>
            <p:nvPr userDrawn="1"/>
          </p:nvSpPr>
          <p:spPr bwMode="auto">
            <a:xfrm>
              <a:off x="7706047" y="3313553"/>
              <a:ext cx="72000" cy="72081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de-DE" sz="1662">
                <a:solidFill>
                  <a:srgbClr val="000000"/>
                </a:solidFill>
                <a:cs typeface="Arial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78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775122" rtl="0" eaLnBrk="1" latinLnBrk="0" hangingPunct="1">
        <a:spcBef>
          <a:spcPct val="0"/>
        </a:spcBef>
        <a:buNone/>
        <a:defRPr sz="36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0670" indent="-290670" algn="l" defTabSz="775122" rtl="0" eaLnBrk="1" latinLnBrk="0" hangingPunct="1">
        <a:spcBef>
          <a:spcPct val="20000"/>
        </a:spcBef>
        <a:buFont typeface="Arial" pitchFamily="34" charset="0"/>
        <a:buChar char="•"/>
        <a:defRPr sz="2677" kern="1200">
          <a:solidFill>
            <a:schemeClr val="tx1"/>
          </a:solidFill>
          <a:latin typeface="+mn-lt"/>
          <a:ea typeface="+mn-ea"/>
          <a:cs typeface="+mn-cs"/>
        </a:defRPr>
      </a:lvl1pPr>
      <a:lvl2pPr marL="629786" indent="-242225" algn="l" defTabSz="77512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68901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2031" kern="1200">
          <a:solidFill>
            <a:schemeClr val="tx1"/>
          </a:solidFill>
          <a:latin typeface="+mn-lt"/>
          <a:ea typeface="+mn-ea"/>
          <a:cs typeface="+mn-cs"/>
        </a:defRPr>
      </a:lvl3pPr>
      <a:lvl4pPr marL="1356462" indent="-193780" algn="l" defTabSz="775122" rtl="0" eaLnBrk="1" latinLnBrk="0" hangingPunct="1">
        <a:spcBef>
          <a:spcPct val="20000"/>
        </a:spcBef>
        <a:buFont typeface="Arial" pitchFamily="34" charset="0"/>
        <a:buChar char="–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744022" indent="-193780" algn="l" defTabSz="775122" rtl="0" eaLnBrk="1" latinLnBrk="0" hangingPunct="1">
        <a:spcBef>
          <a:spcPct val="20000"/>
        </a:spcBef>
        <a:buFont typeface="Arial" pitchFamily="34" charset="0"/>
        <a:buChar char="»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31583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19144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06704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294264" indent="-193780" algn="l" defTabSz="775122" rtl="0" eaLnBrk="1" latinLnBrk="0" hangingPunct="1">
        <a:spcBef>
          <a:spcPct val="20000"/>
        </a:spcBef>
        <a:buFont typeface="Arial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1pPr>
      <a:lvl2pPr marL="387561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2pPr>
      <a:lvl3pPr marL="775122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3pPr>
      <a:lvl4pPr marL="1162681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4pPr>
      <a:lvl5pPr marL="1550242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5pPr>
      <a:lvl6pPr marL="1937803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6pPr>
      <a:lvl7pPr marL="2325364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7pPr>
      <a:lvl8pPr marL="2712924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8pPr>
      <a:lvl9pPr marL="3100484" algn="l" defTabSz="775122" rtl="0" eaLnBrk="1" latinLnBrk="0" hangingPunct="1">
        <a:defRPr sz="15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6779271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33" name="think-cell Slide" r:id="rId22" imgW="360" imgH="360" progId="TCLayout.ActiveDocument.1">
                  <p:embed/>
                </p:oleObj>
              </mc:Choice>
              <mc:Fallback>
                <p:oleObj name="think-cell Slide" r:id="rId22" imgW="360" imgH="360" progId="TCLayout.ActiveDocument.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3850" y="1"/>
            <a:ext cx="882015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enter text – Header should be Calibri 20, no more than 2 lines </a:t>
            </a:r>
            <a:endParaRPr lang="en-GB" dirty="0" smtClean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3851" y="1916113"/>
            <a:ext cx="850216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0" y="909161"/>
            <a:ext cx="9144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164124" y="6502401"/>
            <a:ext cx="2301931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242585" y="6512624"/>
            <a:ext cx="2671754" cy="201600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ctr" rtl="0" fontAlgn="auto">
              <a:spcBef>
                <a:spcPts val="0"/>
              </a:spcBef>
              <a:spcAft>
                <a:spcPts val="0"/>
              </a:spcAft>
              <a:defRPr lang="de-CH" sz="700" kern="120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20161216 - FORMATION - BLOCKCHAIN AWARENESS V1.0_M.PPTX</a:t>
            </a:r>
          </a:p>
        </p:txBody>
      </p:sp>
      <p:grpSp>
        <p:nvGrpSpPr>
          <p:cNvPr id="3" name="Group_Sticker" hidden="1"/>
          <p:cNvGrpSpPr>
            <a:grpSpLocks/>
          </p:cNvGrpSpPr>
          <p:nvPr>
            <p:custDataLst>
              <p:tags r:id="rId20"/>
            </p:custDataLst>
          </p:nvPr>
        </p:nvGrpSpPr>
        <p:grpSpPr bwMode="auto">
          <a:xfrm>
            <a:off x="8285397" y="1036910"/>
            <a:ext cx="562706" cy="247650"/>
            <a:chOff x="5313" y="618"/>
            <a:chExt cx="38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13" y="618"/>
              <a:ext cx="384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6400800" algn="r"/>
                  <a:tab pos="8636000" algn="r"/>
                </a:tabLst>
              </a:pPr>
              <a:r>
                <a:rPr lang="en-GB" sz="1000" b="1" dirty="0" smtClean="0">
                  <a:solidFill>
                    <a:srgbClr val="000000"/>
                  </a:solidFill>
                </a:rPr>
                <a:t>STICKER</a:t>
              </a:r>
              <a:endParaRPr lang="en-GB" sz="1000" b="1" dirty="0">
                <a:solidFill>
                  <a:srgbClr val="000000"/>
                </a:solidFill>
              </a:endParaRP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FootnoteAndSource" hidden="1"/>
          <p:cNvSpPr txBox="1"/>
          <p:nvPr>
            <p:custDataLst>
              <p:tags r:id="rId21"/>
            </p:custDataLst>
          </p:nvPr>
        </p:nvSpPr>
        <p:spPr>
          <a:xfrm>
            <a:off x="375547" y="6207004"/>
            <a:ext cx="920124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indent="-429768">
              <a:tabLst>
                <a:tab pos="347472" algn="r"/>
              </a:tabLst>
              <a:defRPr/>
            </a:pPr>
            <a:r>
              <a:rPr lang="de-DE" sz="800" dirty="0" err="1" smtClean="0">
                <a:solidFill>
                  <a:srgbClr val="000000"/>
                </a:solidFill>
              </a:rPr>
              <a:t>FootnoteAndSource</a:t>
            </a:r>
            <a:endParaRPr lang="de-DE" sz="800" dirty="0" smtClean="0">
              <a:solidFill>
                <a:srgbClr val="000000"/>
              </a:solidFill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758505" y="20251"/>
            <a:ext cx="17585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  <p:sp>
        <p:nvSpPr>
          <p:cNvPr id="2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8431" y="6711951"/>
            <a:ext cx="21336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‹N°›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23" name="Date Placeholder 8"/>
          <p:cNvSpPr>
            <a:spLocks noGrp="1"/>
          </p:cNvSpPr>
          <p:nvPr>
            <p:ph type="dt" sz="half" idx="2"/>
          </p:nvPr>
        </p:nvSpPr>
        <p:spPr>
          <a:xfrm>
            <a:off x="6390277" y="6512625"/>
            <a:ext cx="2671754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ransition spd="med"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35.png"/><Relationship Id="rId3" Type="http://schemas.openxmlformats.org/officeDocument/2006/relationships/tags" Target="../tags/tag53.xml"/><Relationship Id="rId21" Type="http://schemas.openxmlformats.org/officeDocument/2006/relationships/image" Target="../media/image38.png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image" Target="../media/image34.png"/><Relationship Id="rId2" Type="http://schemas.openxmlformats.org/officeDocument/2006/relationships/tags" Target="../tags/tag52.xml"/><Relationship Id="rId16" Type="http://schemas.openxmlformats.org/officeDocument/2006/relationships/image" Target="../media/image11.emf"/><Relationship Id="rId20" Type="http://schemas.openxmlformats.org/officeDocument/2006/relationships/image" Target="../media/image37.png"/><Relationship Id="rId1" Type="http://schemas.openxmlformats.org/officeDocument/2006/relationships/vmlDrawing" Target="../drawings/vmlDrawing28.v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oleObject" Target="../embeddings/oleObject28.bin"/><Relationship Id="rId10" Type="http://schemas.openxmlformats.org/officeDocument/2006/relationships/tags" Target="../tags/tag60.xml"/><Relationship Id="rId19" Type="http://schemas.openxmlformats.org/officeDocument/2006/relationships/image" Target="../media/image36.png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7.xml"/><Relationship Id="rId2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0.png"/><Relationship Id="rId2" Type="http://schemas.openxmlformats.org/officeDocument/2006/relationships/tags" Target="../tags/tag6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68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uphold.com/" TargetMode="External"/><Relationship Id="rId3" Type="http://schemas.openxmlformats.org/officeDocument/2006/relationships/slideLayout" Target="../slideLayouts/slideLayout14.xml"/><Relationship Id="rId7" Type="http://schemas.openxmlformats.org/officeDocument/2006/relationships/hyperlink" Target="http://startupmanagement.org/2015/10/22/the-global-landscape-of-blockchain-companies-in-financial-services/" TargetMode="External"/><Relationship Id="rId2" Type="http://schemas.openxmlformats.org/officeDocument/2006/relationships/tags" Target="../tags/tag7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jpeg"/><Relationship Id="rId26" Type="http://schemas.openxmlformats.org/officeDocument/2006/relationships/image" Target="../media/image65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60.jpe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tags" Target="../tags/tag74.xml"/><Relationship Id="rId16" Type="http://schemas.openxmlformats.org/officeDocument/2006/relationships/image" Target="../media/image55.jpeg"/><Relationship Id="rId20" Type="http://schemas.openxmlformats.org/officeDocument/2006/relationships/image" Target="../media/image59.png"/><Relationship Id="rId29" Type="http://schemas.openxmlformats.org/officeDocument/2006/relationships/image" Target="../media/image68.jpeg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.emf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32" Type="http://schemas.openxmlformats.org/officeDocument/2006/relationships/image" Target="../media/image71.png"/><Relationship Id="rId5" Type="http://schemas.openxmlformats.org/officeDocument/2006/relationships/oleObject" Target="../embeddings/oleObject31.bin"/><Relationship Id="rId15" Type="http://schemas.openxmlformats.org/officeDocument/2006/relationships/image" Target="../media/image54.jpeg"/><Relationship Id="rId23" Type="http://schemas.openxmlformats.org/officeDocument/2006/relationships/image" Target="../media/image62.gif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31" Type="http://schemas.openxmlformats.org/officeDocument/2006/relationships/image" Target="../media/image70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8.jpeg"/><Relationship Id="rId14" Type="http://schemas.openxmlformats.org/officeDocument/2006/relationships/image" Target="../media/image53.jpeg"/><Relationship Id="rId22" Type="http://schemas.openxmlformats.org/officeDocument/2006/relationships/image" Target="../media/image61.png"/><Relationship Id="rId27" Type="http://schemas.openxmlformats.org/officeDocument/2006/relationships/image" Target="../media/image66.gif"/><Relationship Id="rId30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1.png"/><Relationship Id="rId2" Type="http://schemas.openxmlformats.org/officeDocument/2006/relationships/tags" Target="../tags/tag75.xml"/><Relationship Id="rId16" Type="http://schemas.openxmlformats.org/officeDocument/2006/relationships/image" Target="../media/image80.png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.emf"/><Relationship Id="rId11" Type="http://schemas.openxmlformats.org/officeDocument/2006/relationships/image" Target="../media/image76.png"/><Relationship Id="rId5" Type="http://schemas.openxmlformats.org/officeDocument/2006/relationships/oleObject" Target="../embeddings/oleObject32.bin"/><Relationship Id="rId15" Type="http://schemas.openxmlformats.org/officeDocument/2006/relationships/image" Target="../media/image79.png"/><Relationship Id="rId10" Type="http://schemas.openxmlformats.org/officeDocument/2006/relationships/image" Target="../media/image75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4.png"/><Relationship Id="rId1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tags" Target="../tags/tag7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1.emf"/><Relationship Id="rId11" Type="http://schemas.openxmlformats.org/officeDocument/2006/relationships/image" Target="../media/image85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8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79.xml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91.png"/><Relationship Id="rId4" Type="http://schemas.openxmlformats.org/officeDocument/2006/relationships/tags" Target="../tags/tag80.xml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4.bin"/><Relationship Id="rId4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8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13" Type="http://schemas.openxmlformats.org/officeDocument/2006/relationships/image" Target="../media/image107.emf"/><Relationship Id="rId18" Type="http://schemas.openxmlformats.org/officeDocument/2006/relationships/image" Target="../media/image112.emf"/><Relationship Id="rId26" Type="http://schemas.openxmlformats.org/officeDocument/2006/relationships/image" Target="../media/image120.emf"/><Relationship Id="rId3" Type="http://schemas.openxmlformats.org/officeDocument/2006/relationships/image" Target="../media/image97.emf"/><Relationship Id="rId21" Type="http://schemas.openxmlformats.org/officeDocument/2006/relationships/image" Target="../media/image115.emf"/><Relationship Id="rId7" Type="http://schemas.openxmlformats.org/officeDocument/2006/relationships/image" Target="../media/image101.png"/><Relationship Id="rId12" Type="http://schemas.openxmlformats.org/officeDocument/2006/relationships/image" Target="../media/image106.emf"/><Relationship Id="rId17" Type="http://schemas.openxmlformats.org/officeDocument/2006/relationships/image" Target="../media/image111.emf"/><Relationship Id="rId25" Type="http://schemas.openxmlformats.org/officeDocument/2006/relationships/image" Target="../media/image119.e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10.emf"/><Relationship Id="rId20" Type="http://schemas.openxmlformats.org/officeDocument/2006/relationships/image" Target="../media/image114.emf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emf"/><Relationship Id="rId11" Type="http://schemas.openxmlformats.org/officeDocument/2006/relationships/image" Target="../media/image105.emf"/><Relationship Id="rId24" Type="http://schemas.openxmlformats.org/officeDocument/2006/relationships/image" Target="../media/image118.emf"/><Relationship Id="rId5" Type="http://schemas.openxmlformats.org/officeDocument/2006/relationships/image" Target="../media/image99.emf"/><Relationship Id="rId15" Type="http://schemas.openxmlformats.org/officeDocument/2006/relationships/image" Target="../media/image109.png"/><Relationship Id="rId23" Type="http://schemas.openxmlformats.org/officeDocument/2006/relationships/image" Target="../media/image117.emf"/><Relationship Id="rId28" Type="http://schemas.openxmlformats.org/officeDocument/2006/relationships/image" Target="../media/image122.png"/><Relationship Id="rId10" Type="http://schemas.openxmlformats.org/officeDocument/2006/relationships/image" Target="../media/image104.emf"/><Relationship Id="rId19" Type="http://schemas.openxmlformats.org/officeDocument/2006/relationships/image" Target="../media/image113.emf"/><Relationship Id="rId31" Type="http://schemas.openxmlformats.org/officeDocument/2006/relationships/image" Target="../media/image125.png"/><Relationship Id="rId4" Type="http://schemas.openxmlformats.org/officeDocument/2006/relationships/image" Target="../media/image98.emf"/><Relationship Id="rId9" Type="http://schemas.openxmlformats.org/officeDocument/2006/relationships/image" Target="../media/image103.emf"/><Relationship Id="rId14" Type="http://schemas.openxmlformats.org/officeDocument/2006/relationships/image" Target="../media/image108.emf"/><Relationship Id="rId22" Type="http://schemas.openxmlformats.org/officeDocument/2006/relationships/image" Target="../media/image116.emf"/><Relationship Id="rId27" Type="http://schemas.openxmlformats.org/officeDocument/2006/relationships/image" Target="../media/image121.emf"/><Relationship Id="rId30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slide" Target="slide11.xml"/><Relationship Id="rId3" Type="http://schemas.openxmlformats.org/officeDocument/2006/relationships/slideLayout" Target="../slideLayouts/slideLayout4.xml"/><Relationship Id="rId7" Type="http://schemas.openxmlformats.org/officeDocument/2006/relationships/oleObject" Target="../embeddings/oleObject26.bin"/><Relationship Id="rId12" Type="http://schemas.openxmlformats.org/officeDocument/2006/relationships/slide" Target="slide9.xml"/><Relationship Id="rId17" Type="http://schemas.openxmlformats.org/officeDocument/2006/relationships/slide" Target="slide7.xml"/><Relationship Id="rId2" Type="http://schemas.openxmlformats.org/officeDocument/2006/relationships/tags" Target="../tags/tag49.xml"/><Relationship Id="rId16" Type="http://schemas.openxmlformats.org/officeDocument/2006/relationships/slide" Target="slide8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0.png"/><Relationship Id="rId11" Type="http://schemas.openxmlformats.org/officeDocument/2006/relationships/slide" Target="slide6.xml"/><Relationship Id="rId5" Type="http://schemas.openxmlformats.org/officeDocument/2006/relationships/slide" Target="slide12.xml"/><Relationship Id="rId15" Type="http://schemas.openxmlformats.org/officeDocument/2006/relationships/slide" Target="slide29.xml"/><Relationship Id="rId10" Type="http://schemas.openxmlformats.org/officeDocument/2006/relationships/slide" Target="slide5.xml"/><Relationship Id="rId4" Type="http://schemas.openxmlformats.org/officeDocument/2006/relationships/notesSlide" Target="../notesSlides/notesSlide2.xml"/><Relationship Id="rId9" Type="http://schemas.openxmlformats.org/officeDocument/2006/relationships/slide" Target="slide4.xml"/><Relationship Id="rId1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tags" Target="../tags/tag50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0768149"/>
              </p:ext>
            </p:extLst>
          </p:nvPr>
        </p:nvGraphicFramePr>
        <p:xfrm>
          <a:off x="1465" y="265236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1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5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265236"/>
                        <a:ext cx="1465" cy="14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317989" y="4071521"/>
            <a:ext cx="6180923" cy="294302"/>
          </a:xfrm>
        </p:spPr>
        <p:txBody>
          <a:bodyPr/>
          <a:lstStyle/>
          <a:p>
            <a:r>
              <a:rPr lang="en-GB" sz="1600" dirty="0" smtClean="0"/>
              <a:t>Level 1 - Awareness</a:t>
            </a:r>
            <a:endParaRPr lang="en-GB" sz="1600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17989" y="3295222"/>
            <a:ext cx="6180923" cy="637849"/>
          </a:xfrm>
        </p:spPr>
        <p:txBody>
          <a:bodyPr/>
          <a:lstStyle/>
          <a:p>
            <a:r>
              <a:rPr lang="en-GB" sz="3200" dirty="0" smtClean="0"/>
              <a:t>Blockchain</a:t>
            </a:r>
            <a:endParaRPr lang="en-GB" sz="3200" dirty="0"/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5702003" y="6409591"/>
            <a:ext cx="3441997" cy="18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algn="r" eaLnBrk="1" hangingPunct="1"/>
            <a:r>
              <a:rPr lang="en-GB" sz="646" b="1" dirty="0" smtClean="0">
                <a:solidFill>
                  <a:srgbClr val="909090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Public –</a:t>
            </a:r>
            <a:r>
              <a:rPr lang="en-GB" sz="646" b="1" dirty="0" smtClean="0">
                <a:solidFill>
                  <a:srgbClr val="AC2B37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 Company Confidential </a:t>
            </a:r>
            <a:r>
              <a:rPr lang="en-GB" sz="646" b="1" dirty="0" smtClean="0">
                <a:solidFill>
                  <a:srgbClr val="909090"/>
                </a:solidFill>
                <a:latin typeface="Calibri"/>
                <a:ea typeface="Times New Roman" pitchFamily="18" charset="0"/>
                <a:cs typeface="Times New Roman" pitchFamily="18" charset="0"/>
              </a:rPr>
              <a:t>– Customer Confidential – Sensitive</a:t>
            </a:r>
            <a:endParaRPr lang="en-GB" sz="646" b="1" dirty="0">
              <a:solidFill>
                <a:srgbClr val="909090"/>
              </a:solidFill>
              <a:latin typeface="Calibri"/>
              <a:ea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0" y="96165"/>
            <a:ext cx="2310578" cy="23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39"/>
          <p:cNvGrpSpPr/>
          <p:nvPr/>
        </p:nvGrpSpPr>
        <p:grpSpPr>
          <a:xfrm>
            <a:off x="219075" y="2290181"/>
            <a:ext cx="2883549" cy="1860532"/>
            <a:chOff x="411163" y="2681288"/>
            <a:chExt cx="2731412" cy="1668977"/>
          </a:xfrm>
        </p:grpSpPr>
        <p:sp>
          <p:nvSpPr>
            <p:cNvPr id="64" name="Rounded Rectangle 63"/>
            <p:cNvSpPr/>
            <p:nvPr/>
          </p:nvSpPr>
          <p:spPr bwMode="auto">
            <a:xfrm>
              <a:off x="411163" y="2681288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fontAlgn="auto">
                <a:spcAft>
                  <a:spcPts val="0"/>
                </a:spcAft>
              </a:pPr>
              <a:endParaRPr lang="en-GB" sz="12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endParaRPr>
            </a:p>
          </p:txBody>
        </p:sp>
        <p:sp>
          <p:nvSpPr>
            <p:cNvPr id="65" name="Rounded Rectangle 64"/>
            <p:cNvSpPr/>
            <p:nvPr/>
          </p:nvSpPr>
          <p:spPr bwMode="auto">
            <a:xfrm>
              <a:off x="2606000" y="3902590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endPara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552751" y="2809021"/>
              <a:ext cx="2448236" cy="1413510"/>
            </a:xfrm>
            <a:prstGeom prst="roundRect">
              <a:avLst>
                <a:gd name="adj" fmla="val 6364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fontAlgn="auto">
                <a:spcAft>
                  <a:spcPts val="0"/>
                </a:spcAft>
              </a:pPr>
              <a:endParaRPr lang="en-US" sz="1200" b="1" dirty="0" smtClean="0">
                <a:solidFill>
                  <a:srgbClr val="2C358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7" name="Group 39"/>
          <p:cNvGrpSpPr/>
          <p:nvPr/>
        </p:nvGrpSpPr>
        <p:grpSpPr>
          <a:xfrm>
            <a:off x="3119437" y="2290181"/>
            <a:ext cx="2883549" cy="1860532"/>
            <a:chOff x="411163" y="2681288"/>
            <a:chExt cx="2731412" cy="1668977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411163" y="2681288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2606000" y="3902590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endPara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52751" y="2809021"/>
              <a:ext cx="2448236" cy="1413510"/>
            </a:xfrm>
            <a:prstGeom prst="roundRect">
              <a:avLst>
                <a:gd name="adj" fmla="val 6364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fontAlgn="auto">
                <a:spcAft>
                  <a:spcPts val="0"/>
                </a:spcAft>
              </a:pPr>
              <a:endParaRPr lang="en-US" sz="1200" b="1" dirty="0" smtClean="0">
                <a:solidFill>
                  <a:srgbClr val="2C358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1" name="Group 39"/>
          <p:cNvGrpSpPr/>
          <p:nvPr/>
        </p:nvGrpSpPr>
        <p:grpSpPr>
          <a:xfrm>
            <a:off x="6019800" y="2290181"/>
            <a:ext cx="2883549" cy="1860532"/>
            <a:chOff x="411163" y="2681288"/>
            <a:chExt cx="2731412" cy="1668977"/>
          </a:xfrm>
        </p:grpSpPr>
        <p:sp>
          <p:nvSpPr>
            <p:cNvPr id="72" name="Rounded Rectangle 71"/>
            <p:cNvSpPr/>
            <p:nvPr/>
          </p:nvSpPr>
          <p:spPr bwMode="auto">
            <a:xfrm>
              <a:off x="411163" y="2681288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 bwMode="auto">
            <a:xfrm>
              <a:off x="2606000" y="3902590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endPara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552751" y="2809021"/>
              <a:ext cx="2448236" cy="1413510"/>
            </a:xfrm>
            <a:prstGeom prst="roundRect">
              <a:avLst>
                <a:gd name="adj" fmla="val 6364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fontAlgn="auto">
                <a:spcAft>
                  <a:spcPts val="0"/>
                </a:spcAft>
              </a:pPr>
              <a:endParaRPr lang="en-US" sz="1200" b="1" dirty="0" smtClean="0">
                <a:solidFill>
                  <a:srgbClr val="2C358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5" name="Group 39"/>
          <p:cNvGrpSpPr/>
          <p:nvPr/>
        </p:nvGrpSpPr>
        <p:grpSpPr>
          <a:xfrm>
            <a:off x="219075" y="4573009"/>
            <a:ext cx="2883549" cy="1577908"/>
            <a:chOff x="411163" y="2681288"/>
            <a:chExt cx="2731412" cy="1668977"/>
          </a:xfrm>
        </p:grpSpPr>
        <p:sp>
          <p:nvSpPr>
            <p:cNvPr id="76" name="Rounded Rectangle 75"/>
            <p:cNvSpPr/>
            <p:nvPr/>
          </p:nvSpPr>
          <p:spPr bwMode="auto">
            <a:xfrm>
              <a:off x="411163" y="2681288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2606000" y="3902590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endPara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552751" y="2809021"/>
              <a:ext cx="2448236" cy="1413510"/>
            </a:xfrm>
            <a:prstGeom prst="roundRect">
              <a:avLst>
                <a:gd name="adj" fmla="val 6364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fontAlgn="auto">
                <a:spcAft>
                  <a:spcPts val="0"/>
                </a:spcAft>
              </a:pPr>
              <a:endParaRPr lang="en-US" sz="1200" b="1" dirty="0" smtClean="0">
                <a:solidFill>
                  <a:srgbClr val="2C358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9" name="Group 39"/>
          <p:cNvGrpSpPr/>
          <p:nvPr/>
        </p:nvGrpSpPr>
        <p:grpSpPr>
          <a:xfrm>
            <a:off x="3119437" y="4573009"/>
            <a:ext cx="2883549" cy="1577908"/>
            <a:chOff x="411163" y="2681288"/>
            <a:chExt cx="2731412" cy="1668977"/>
          </a:xfrm>
        </p:grpSpPr>
        <p:sp>
          <p:nvSpPr>
            <p:cNvPr id="80" name="Rounded Rectangle 79"/>
            <p:cNvSpPr/>
            <p:nvPr/>
          </p:nvSpPr>
          <p:spPr bwMode="auto">
            <a:xfrm>
              <a:off x="411163" y="2681288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Rounded Rectangle 80"/>
            <p:cNvSpPr/>
            <p:nvPr/>
          </p:nvSpPr>
          <p:spPr bwMode="auto">
            <a:xfrm>
              <a:off x="2606000" y="3902590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endPara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Rounded Rectangle 81"/>
            <p:cNvSpPr/>
            <p:nvPr/>
          </p:nvSpPr>
          <p:spPr bwMode="auto">
            <a:xfrm>
              <a:off x="552751" y="2809021"/>
              <a:ext cx="2448236" cy="1413510"/>
            </a:xfrm>
            <a:prstGeom prst="roundRect">
              <a:avLst>
                <a:gd name="adj" fmla="val 6364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fontAlgn="auto">
                <a:spcAft>
                  <a:spcPts val="0"/>
                </a:spcAft>
              </a:pPr>
              <a:endParaRPr lang="en-US" sz="1200" b="1" dirty="0" smtClean="0">
                <a:solidFill>
                  <a:srgbClr val="2C358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39"/>
          <p:cNvGrpSpPr/>
          <p:nvPr/>
        </p:nvGrpSpPr>
        <p:grpSpPr>
          <a:xfrm>
            <a:off x="6019800" y="4573009"/>
            <a:ext cx="2883549" cy="1577908"/>
            <a:chOff x="411163" y="2681288"/>
            <a:chExt cx="2731412" cy="1668977"/>
          </a:xfrm>
        </p:grpSpPr>
        <p:sp>
          <p:nvSpPr>
            <p:cNvPr id="84" name="Rounded Rectangle 83"/>
            <p:cNvSpPr/>
            <p:nvPr/>
          </p:nvSpPr>
          <p:spPr bwMode="auto">
            <a:xfrm>
              <a:off x="411163" y="2681288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en-GB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2606000" y="3902590"/>
              <a:ext cx="536575" cy="447675"/>
            </a:xfrm>
            <a:prstGeom prst="roundRect">
              <a:avLst>
                <a:gd name="adj" fmla="val 910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endPara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ounded Rectangle 85"/>
            <p:cNvSpPr/>
            <p:nvPr/>
          </p:nvSpPr>
          <p:spPr bwMode="auto">
            <a:xfrm>
              <a:off x="552751" y="2809021"/>
              <a:ext cx="2448236" cy="1413510"/>
            </a:xfrm>
            <a:prstGeom prst="roundRect">
              <a:avLst>
                <a:gd name="adj" fmla="val 6364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fontAlgn="auto">
                <a:spcAft>
                  <a:spcPts val="0"/>
                </a:spcAft>
              </a:pPr>
              <a:endParaRPr lang="en-US" sz="1200" b="1" dirty="0" smtClean="0">
                <a:solidFill>
                  <a:srgbClr val="2C358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804615" y="4825709"/>
            <a:ext cx="1574704" cy="26161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anchor="t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2"/>
                </a:solidFill>
                <a:latin typeface="+mj-lt"/>
                <a:ea typeface="Adobe Fan Heiti Std B" pitchFamily="34" charset="-128"/>
              </a:rPr>
              <a:t>Distributed</a:t>
            </a:r>
            <a:endParaRPr lang="en-GB" sz="1400" b="1" dirty="0">
              <a:solidFill>
                <a:schemeClr val="accent2"/>
              </a:solidFill>
              <a:latin typeface="+mj-lt"/>
              <a:ea typeface="Adobe Fan Heiti Std B" pitchFamily="34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3402668" y="4825709"/>
            <a:ext cx="2247718" cy="26161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anchor="t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2"/>
                </a:solidFill>
                <a:latin typeface="+mj-lt"/>
                <a:ea typeface="Adobe Fan Heiti Std B" pitchFamily="34" charset="-128"/>
              </a:rPr>
              <a:t>Irrevocable transactions</a:t>
            </a:r>
            <a:endParaRPr lang="en-GB" sz="1400" b="1" dirty="0">
              <a:solidFill>
                <a:schemeClr val="accent2"/>
              </a:solidFill>
              <a:latin typeface="+mj-lt"/>
              <a:ea typeface="Adobe Fan Heiti Std B" pitchFamily="34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390277" y="4825709"/>
            <a:ext cx="1985373" cy="26161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anchor="t">
            <a:spAutoFit/>
          </a:bodyPr>
          <a:lstStyle/>
          <a:p>
            <a:pPr algn="ctr"/>
            <a:r>
              <a:rPr lang="en-GB" sz="1400" b="1" dirty="0">
                <a:solidFill>
                  <a:schemeClr val="accent2"/>
                </a:solidFill>
                <a:latin typeface="+mj-lt"/>
                <a:ea typeface="Adobe Fan Heiti Std B" pitchFamily="34" charset="-128"/>
              </a:rPr>
              <a:t>Secured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57765" y="2665267"/>
            <a:ext cx="1778397" cy="26161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anchor="t">
            <a:spAutoFit/>
          </a:bodyPr>
          <a:lstStyle/>
          <a:p>
            <a:pPr algn="ctr">
              <a:defRPr/>
            </a:pPr>
            <a:r>
              <a:rPr lang="en-GB" sz="1400" b="1" dirty="0">
                <a:solidFill>
                  <a:schemeClr val="accent2"/>
                </a:solidFill>
                <a:latin typeface="+mj-lt"/>
                <a:ea typeface="Adobe Fan Heiti Std B" pitchFamily="34" charset="-128"/>
              </a:rPr>
              <a:t>No Intermediary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472035" y="2665267"/>
            <a:ext cx="2263784" cy="26161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anchor="t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accent2"/>
                </a:solidFill>
                <a:latin typeface="+mj-lt"/>
                <a:ea typeface="Adobe Fan Heiti Std B" pitchFamily="34" charset="-128"/>
              </a:rPr>
              <a:t>    </a:t>
            </a:r>
            <a:r>
              <a:rPr lang="en-GB" sz="1400" b="1" dirty="0" err="1" smtClean="0">
                <a:solidFill>
                  <a:schemeClr val="accent2"/>
                </a:solidFill>
                <a:latin typeface="+mj-lt"/>
                <a:ea typeface="Adobe Fan Heiti Std B" pitchFamily="34" charset="-128"/>
              </a:rPr>
              <a:t>Pseudonimous</a:t>
            </a:r>
            <a:r>
              <a:rPr lang="en-GB" sz="1400" b="1" dirty="0" smtClean="0">
                <a:solidFill>
                  <a:schemeClr val="accent2"/>
                </a:solidFill>
                <a:latin typeface="+mj-lt"/>
                <a:ea typeface="Adobe Fan Heiti Std B" pitchFamily="34" charset="-128"/>
              </a:rPr>
              <a:t> and </a:t>
            </a:r>
            <a:r>
              <a:rPr lang="en-GB" sz="1400" b="1" dirty="0">
                <a:solidFill>
                  <a:schemeClr val="accent2"/>
                </a:solidFill>
                <a:latin typeface="+mj-lt"/>
                <a:ea typeface="Adobe Fan Heiti Std B" pitchFamily="34" charset="-128"/>
              </a:rPr>
              <a:t>public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567938" y="2665267"/>
            <a:ext cx="1752481" cy="26161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anchor="t">
            <a:spAutoFit/>
          </a:bodyPr>
          <a:lstStyle/>
          <a:p>
            <a:pPr algn="ctr"/>
            <a:r>
              <a:rPr lang="en-GB" sz="1400" b="1" dirty="0">
                <a:solidFill>
                  <a:schemeClr val="accent2"/>
                </a:solidFill>
                <a:latin typeface="+mj-lt"/>
                <a:ea typeface="Adobe Fan Heiti Std B" pitchFamily="34" charset="-128"/>
              </a:rPr>
              <a:t>Open source</a:t>
            </a:r>
          </a:p>
        </p:txBody>
      </p:sp>
      <p:pic>
        <p:nvPicPr>
          <p:cNvPr id="11776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0727" y="5066496"/>
            <a:ext cx="1200968" cy="92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1285" y="5330103"/>
            <a:ext cx="1879679" cy="53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5089" y="2996242"/>
            <a:ext cx="1636968" cy="8498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21" y="2996242"/>
            <a:ext cx="1662409" cy="843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définition</a:t>
            </a:r>
            <a:r>
              <a:rPr lang="en-US" dirty="0" smtClean="0"/>
              <a:t> et des </a:t>
            </a:r>
            <a:r>
              <a:rPr lang="en-US" dirty="0" err="1" smtClean="0"/>
              <a:t>principes</a:t>
            </a:r>
            <a:r>
              <a:rPr lang="en-US" dirty="0" smtClean="0"/>
              <a:t> pour </a:t>
            </a:r>
            <a:r>
              <a:rPr lang="en-US" dirty="0" err="1" smtClean="0"/>
              <a:t>comprendre</a:t>
            </a:r>
            <a:r>
              <a:rPr lang="en-US" dirty="0" smtClean="0"/>
              <a:t> la </a:t>
            </a:r>
            <a:r>
              <a:rPr lang="en-US" dirty="0" err="1" smtClean="0"/>
              <a:t>Blockchain</a:t>
            </a:r>
            <a:endParaRPr lang="en-GB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01" t="10776" r="13001" b="12508"/>
          <a:stretch/>
        </p:blipFill>
        <p:spPr bwMode="auto">
          <a:xfrm>
            <a:off x="970238" y="2884391"/>
            <a:ext cx="1323247" cy="103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6390277" y="6614223"/>
            <a:ext cx="2671754" cy="170976"/>
          </a:xfrm>
        </p:spPr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928431" y="6813550"/>
            <a:ext cx="2133600" cy="9963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19075" y="1131611"/>
            <a:ext cx="8684274" cy="879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350" tIns="0" rIns="61350" bIns="0" rtlCol="0" anchor="ctr">
            <a:no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2"/>
                </a:solidFill>
                <a:latin typeface="Calibri" panose="020F0502020204030204" pitchFamily="3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fr-FR" dirty="0"/>
              <a:t>La </a:t>
            </a:r>
            <a:r>
              <a:rPr lang="fr-FR" dirty="0" err="1"/>
              <a:t>blockchain</a:t>
            </a:r>
            <a:r>
              <a:rPr lang="fr-FR" dirty="0"/>
              <a:t> est une technologie de base de données distribuée qui peut être utilisée pour diverses applications telles qu'un registre pour les transactions de pièces numériques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459937" y="2534422"/>
            <a:ext cx="475074" cy="38355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3268910" y="2541486"/>
            <a:ext cx="475074" cy="3835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409197" y="4764734"/>
            <a:ext cx="475074" cy="383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l="34877" t="32150" r="59746" b="59836"/>
          <a:stretch/>
        </p:blipFill>
        <p:spPr>
          <a:xfrm>
            <a:off x="1117416" y="5148293"/>
            <a:ext cx="949102" cy="795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76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01" name="think-cell Slide" r:id="rId15" imgW="360" imgH="360" progId="TCLayout.ActiveDocument.1">
                  <p:embed/>
                </p:oleObj>
              </mc:Choice>
              <mc:Fallback>
                <p:oleObj name="think-cell Slide" r:id="rId1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Deux</a:t>
            </a:r>
            <a:r>
              <a:rPr lang="en-GB" dirty="0" smtClean="0"/>
              <a:t> typologies de </a:t>
            </a:r>
            <a:r>
              <a:rPr lang="en-GB" dirty="0" err="1" smtClean="0"/>
              <a:t>Blockchain</a:t>
            </a:r>
            <a:r>
              <a:rPr lang="en-GB" dirty="0" smtClean="0"/>
              <a:t> pour </a:t>
            </a:r>
            <a:r>
              <a:rPr lang="en-GB" dirty="0" err="1" smtClean="0"/>
              <a:t>deux</a:t>
            </a:r>
            <a:r>
              <a:rPr lang="en-GB" dirty="0" smtClean="0"/>
              <a:t> utilisations </a:t>
            </a:r>
            <a:r>
              <a:rPr lang="en-GB" dirty="0" err="1" smtClean="0"/>
              <a:t>différentes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GB" dirty="0"/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 bwMode="auto">
          <a:xfrm>
            <a:off x="2634544" y="1614311"/>
            <a:ext cx="3867856" cy="46397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ctr" eaLnBrk="0" hangingPunct="0">
              <a:lnSpc>
                <a:spcPct val="90000"/>
              </a:lnSpc>
              <a:tabLst>
                <a:tab pos="6464300" algn="r"/>
              </a:tabLst>
            </a:pPr>
            <a:endParaRPr lang="en-GB" sz="1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Pentagon 12"/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241300" y="1616750"/>
            <a:ext cx="2838674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Anyone can read / write on the database</a:t>
            </a:r>
          </a:p>
        </p:txBody>
      </p:sp>
      <p:sp>
        <p:nvSpPr>
          <p:cNvPr id="44" name="Pentagon 13"/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241300" y="2566630"/>
            <a:ext cx="2838674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Slow</a:t>
            </a:r>
          </a:p>
        </p:txBody>
      </p:sp>
      <p:sp>
        <p:nvSpPr>
          <p:cNvPr id="45" name="Pentagon 14"/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241300" y="4466390"/>
            <a:ext cx="2838674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Anonymous / Pseudonymous</a:t>
            </a:r>
          </a:p>
        </p:txBody>
      </p:sp>
      <p:sp>
        <p:nvSpPr>
          <p:cNvPr id="46" name="Pentagon 16"/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 flipH="1">
            <a:off x="6056972" y="1616750"/>
            <a:ext cx="2838672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Only authorised entities can read / write on the database</a:t>
            </a:r>
          </a:p>
        </p:txBody>
      </p:sp>
      <p:sp>
        <p:nvSpPr>
          <p:cNvPr id="47" name="Pentagon 17"/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 flipH="1">
            <a:off x="6056972" y="2566631"/>
            <a:ext cx="2838672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Fast(er)</a:t>
            </a:r>
          </a:p>
        </p:txBody>
      </p:sp>
      <p:sp>
        <p:nvSpPr>
          <p:cNvPr id="48" name="Pentagon 18"/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 flipH="1">
            <a:off x="6056972" y="4466393"/>
            <a:ext cx="2838672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Public identity</a:t>
            </a:r>
          </a:p>
        </p:txBody>
      </p:sp>
      <p:sp>
        <p:nvSpPr>
          <p:cNvPr id="49" name="Pentagon 13"/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241300" y="3516510"/>
            <a:ext cx="2838674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Proof of work</a:t>
            </a:r>
          </a:p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Proof of Stake</a:t>
            </a:r>
          </a:p>
        </p:txBody>
      </p:sp>
      <p:sp>
        <p:nvSpPr>
          <p:cNvPr id="50" name="Pentagon 17"/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 flipH="1">
            <a:off x="6056972" y="3516512"/>
            <a:ext cx="2838672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Pre-approved participants</a:t>
            </a:r>
          </a:p>
        </p:txBody>
      </p:sp>
      <p:sp>
        <p:nvSpPr>
          <p:cNvPr id="51" name="Pentagon 14"/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41300" y="5416272"/>
            <a:ext cx="2838674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Base assets </a:t>
            </a:r>
          </a:p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(e.g.: bitcoins for bitcoin’s blockchain)</a:t>
            </a:r>
          </a:p>
        </p:txBody>
      </p:sp>
      <p:sp>
        <p:nvSpPr>
          <p:cNvPr id="52" name="Pentagon 18"/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 flipH="1">
            <a:off x="6056972" y="5416272"/>
            <a:ext cx="2838672" cy="826483"/>
          </a:xfrm>
          <a:prstGeom prst="homePlate">
            <a:avLst>
              <a:gd name="adj" fmla="val 33602"/>
            </a:avLst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0000" rIns="90000" bIns="90000" anchor="ctr"/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</a:pPr>
            <a:r>
              <a:rPr lang="en-GB" dirty="0" smtClean="0">
                <a:solidFill>
                  <a:schemeClr val="bg1"/>
                </a:solidFill>
                <a:latin typeface="+mn-lt"/>
              </a:rPr>
              <a:t>Whatever asset</a:t>
            </a:r>
          </a:p>
        </p:txBody>
      </p:sp>
      <p:sp>
        <p:nvSpPr>
          <p:cNvPr id="53" name="TextBox 52"/>
          <p:cNvSpPr txBox="1"/>
          <p:nvPr/>
        </p:nvSpPr>
        <p:spPr bwMode="auto">
          <a:xfrm>
            <a:off x="914400" y="1295400"/>
            <a:ext cx="1447800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-GB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Content Placeholder 5"/>
          <p:cNvSpPr txBox="1">
            <a:spLocks/>
          </p:cNvSpPr>
          <p:nvPr/>
        </p:nvSpPr>
        <p:spPr>
          <a:xfrm>
            <a:off x="6409508" y="1220429"/>
            <a:ext cx="2133600" cy="321798"/>
          </a:xfrm>
          <a:prstGeom prst="rect">
            <a:avLst/>
          </a:prstGeom>
          <a:noFill/>
        </p:spPr>
        <p:txBody>
          <a:bodyPr anchor="ctr"/>
          <a:lstStyle>
            <a:lvl1pPr marL="285750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697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ourier New" panose="02070309020205020404" pitchFamily="49" charset="0"/>
              <a:buChar char="o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9661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Font typeface="Calibri" panose="020F0502020204030204" pitchFamily="34" charset="0"/>
              <a:buChar char="‐"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0867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7821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16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249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20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160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11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 smtClean="0">
                <a:solidFill>
                  <a:schemeClr val="accent2"/>
                </a:solidFill>
                <a:ea typeface="+mn-ea"/>
                <a:cs typeface="+mn-cs"/>
              </a:rPr>
              <a:t>Private blockchain</a:t>
            </a:r>
            <a:endParaRPr lang="en-GB" sz="1400" b="1" dirty="0">
              <a:solidFill>
                <a:schemeClr val="accent2"/>
              </a:solidFill>
              <a:ea typeface="+mn-ea"/>
              <a:cs typeface="+mn-cs"/>
            </a:endParaRPr>
          </a:p>
        </p:txBody>
      </p:sp>
      <p:sp>
        <p:nvSpPr>
          <p:cNvPr id="55" name="Content Placeholder 5"/>
          <p:cNvSpPr txBox="1">
            <a:spLocks/>
          </p:cNvSpPr>
          <p:nvPr/>
        </p:nvSpPr>
        <p:spPr>
          <a:xfrm>
            <a:off x="593837" y="1220429"/>
            <a:ext cx="2133600" cy="321798"/>
          </a:xfrm>
          <a:prstGeom prst="rect">
            <a:avLst/>
          </a:prstGeom>
          <a:noFill/>
        </p:spPr>
        <p:txBody>
          <a:bodyPr anchor="ctr"/>
          <a:lstStyle>
            <a:lvl1pPr marL="285750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697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ourier New" panose="02070309020205020404" pitchFamily="49" charset="0"/>
              <a:buChar char="o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9661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Font typeface="Calibri" panose="020F0502020204030204" pitchFamily="34" charset="0"/>
              <a:buChar char="‐"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0867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7821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16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249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20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160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11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 smtClean="0">
                <a:solidFill>
                  <a:schemeClr val="accent2"/>
                </a:solidFill>
                <a:ea typeface="+mn-ea"/>
                <a:cs typeface="+mn-cs"/>
              </a:rPr>
              <a:t>Public blockchain</a:t>
            </a:r>
            <a:endParaRPr lang="en-GB" sz="1400" b="1" dirty="0">
              <a:solidFill>
                <a:schemeClr val="accent2"/>
              </a:solidFill>
              <a:ea typeface="+mn-ea"/>
              <a:cs typeface="+mn-cs"/>
            </a:endParaRPr>
          </a:p>
        </p:txBody>
      </p:sp>
      <p:sp>
        <p:nvSpPr>
          <p:cNvPr id="56" name="Content Placeholder 5"/>
          <p:cNvSpPr txBox="1">
            <a:spLocks/>
          </p:cNvSpPr>
          <p:nvPr/>
        </p:nvSpPr>
        <p:spPr>
          <a:xfrm>
            <a:off x="3941098" y="1219200"/>
            <a:ext cx="1109405" cy="321798"/>
          </a:xfrm>
          <a:prstGeom prst="rect">
            <a:avLst/>
          </a:prstGeom>
          <a:noFill/>
        </p:spPr>
        <p:txBody>
          <a:bodyPr anchor="ctr"/>
          <a:lstStyle>
            <a:lvl1pPr marL="285750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697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ourier New" panose="02070309020205020404" pitchFamily="49" charset="0"/>
              <a:buChar char="o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9661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Font typeface="Calibri" panose="020F0502020204030204" pitchFamily="34" charset="0"/>
              <a:buChar char="‐"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0867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7821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16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249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20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160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11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cap="small" dirty="0" smtClean="0">
                <a:ea typeface="+mn-ea"/>
                <a:cs typeface="+mn-cs"/>
              </a:rPr>
              <a:t>Vs</a:t>
            </a:r>
            <a:r>
              <a:rPr lang="en-GB" sz="1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  <a:cs typeface="+mn-cs"/>
              </a:rPr>
              <a:t>.</a:t>
            </a:r>
            <a:endParaRPr lang="en-GB" sz="1400" b="1" cap="small" dirty="0">
              <a:solidFill>
                <a:schemeClr val="tx1">
                  <a:lumMod val="75000"/>
                  <a:lumOff val="25000"/>
                </a:schemeClr>
              </a:solidFill>
              <a:ea typeface="+mn-ea"/>
              <a:cs typeface="+mn-cs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951340" y="2504931"/>
            <a:ext cx="32342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51340" y="3454812"/>
            <a:ext cx="32342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51340" y="4404693"/>
            <a:ext cx="32342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951340" y="5354573"/>
            <a:ext cx="323426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5"/>
          <p:cNvSpPr txBox="1">
            <a:spLocks/>
          </p:cNvSpPr>
          <p:nvPr/>
        </p:nvSpPr>
        <p:spPr>
          <a:xfrm>
            <a:off x="3141406" y="2818972"/>
            <a:ext cx="1362862" cy="321798"/>
          </a:xfrm>
          <a:prstGeom prst="rect">
            <a:avLst/>
          </a:prstGeom>
          <a:noFill/>
        </p:spPr>
        <p:txBody>
          <a:bodyPr anchor="ctr"/>
          <a:lstStyle>
            <a:lvl1pPr marL="285750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697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ourier New" panose="02070309020205020404" pitchFamily="49" charset="0"/>
              <a:buChar char="o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9661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Font typeface="Calibri" panose="020F0502020204030204" pitchFamily="34" charset="0"/>
              <a:buChar char="‐"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0867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7821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16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249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20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160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11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chemeClr val="accent2"/>
                </a:solidFill>
                <a:ea typeface="+mn-ea"/>
                <a:cs typeface="+mn-cs"/>
              </a:rPr>
              <a:t>Speed</a:t>
            </a:r>
            <a:endParaRPr lang="en-GB" b="1" dirty="0">
              <a:solidFill>
                <a:schemeClr val="accent2"/>
              </a:solidFill>
              <a:ea typeface="+mn-ea"/>
              <a:cs typeface="+mn-cs"/>
            </a:endParaRPr>
          </a:p>
        </p:txBody>
      </p:sp>
      <p:sp>
        <p:nvSpPr>
          <p:cNvPr id="64" name="Content Placeholder 5"/>
          <p:cNvSpPr txBox="1">
            <a:spLocks/>
          </p:cNvSpPr>
          <p:nvPr/>
        </p:nvSpPr>
        <p:spPr>
          <a:xfrm>
            <a:off x="3141406" y="3768852"/>
            <a:ext cx="1362862" cy="321798"/>
          </a:xfrm>
          <a:prstGeom prst="rect">
            <a:avLst/>
          </a:prstGeom>
          <a:noFill/>
        </p:spPr>
        <p:txBody>
          <a:bodyPr anchor="ctr"/>
          <a:lstStyle>
            <a:lvl1pPr marL="285750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697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ourier New" panose="02070309020205020404" pitchFamily="49" charset="0"/>
              <a:buChar char="o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9661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Font typeface="Calibri" panose="020F0502020204030204" pitchFamily="34" charset="0"/>
              <a:buChar char="‐"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0867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7821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16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249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20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160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11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chemeClr val="accent2"/>
                </a:solidFill>
                <a:ea typeface="+mn-ea"/>
                <a:cs typeface="+mn-cs"/>
              </a:rPr>
              <a:t>Security</a:t>
            </a:r>
            <a:endParaRPr lang="en-GB" b="1" dirty="0">
              <a:solidFill>
                <a:schemeClr val="accent2"/>
              </a:solidFill>
              <a:ea typeface="+mn-ea"/>
              <a:cs typeface="+mn-cs"/>
            </a:endParaRPr>
          </a:p>
        </p:txBody>
      </p:sp>
      <p:sp>
        <p:nvSpPr>
          <p:cNvPr id="65" name="Content Placeholder 5"/>
          <p:cNvSpPr txBox="1">
            <a:spLocks/>
          </p:cNvSpPr>
          <p:nvPr/>
        </p:nvSpPr>
        <p:spPr>
          <a:xfrm>
            <a:off x="3141406" y="4718732"/>
            <a:ext cx="1362862" cy="321798"/>
          </a:xfrm>
          <a:prstGeom prst="rect">
            <a:avLst/>
          </a:prstGeom>
          <a:noFill/>
        </p:spPr>
        <p:txBody>
          <a:bodyPr anchor="ctr"/>
          <a:lstStyle>
            <a:lvl1pPr marL="285750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697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ourier New" panose="02070309020205020404" pitchFamily="49" charset="0"/>
              <a:buChar char="o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9661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Font typeface="Calibri" panose="020F0502020204030204" pitchFamily="34" charset="0"/>
              <a:buChar char="‐"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0867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7821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16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249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20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160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11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chemeClr val="accent2"/>
                </a:solidFill>
                <a:ea typeface="+mn-ea"/>
                <a:cs typeface="+mn-cs"/>
              </a:rPr>
              <a:t>Identity</a:t>
            </a:r>
            <a:endParaRPr lang="en-GB" b="1" dirty="0">
              <a:solidFill>
                <a:schemeClr val="accent2"/>
              </a:solidFill>
              <a:ea typeface="+mn-ea"/>
              <a:cs typeface="+mn-cs"/>
            </a:endParaRPr>
          </a:p>
        </p:txBody>
      </p:sp>
      <p:sp>
        <p:nvSpPr>
          <p:cNvPr id="66" name="Content Placeholder 5"/>
          <p:cNvSpPr txBox="1">
            <a:spLocks/>
          </p:cNvSpPr>
          <p:nvPr/>
        </p:nvSpPr>
        <p:spPr>
          <a:xfrm>
            <a:off x="3141406" y="5668614"/>
            <a:ext cx="1362862" cy="321798"/>
          </a:xfrm>
          <a:prstGeom prst="rect">
            <a:avLst/>
          </a:prstGeom>
          <a:noFill/>
        </p:spPr>
        <p:txBody>
          <a:bodyPr anchor="ctr"/>
          <a:lstStyle>
            <a:lvl1pPr marL="285750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697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ourier New" panose="02070309020205020404" pitchFamily="49" charset="0"/>
              <a:buChar char="o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9661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Font typeface="Calibri" panose="020F0502020204030204" pitchFamily="34" charset="0"/>
              <a:buChar char="‐"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0867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7821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16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249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20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160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11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chemeClr val="accent2"/>
                </a:solidFill>
                <a:ea typeface="+mn-ea"/>
                <a:cs typeface="+mn-cs"/>
              </a:rPr>
              <a:t>Assets</a:t>
            </a:r>
            <a:endParaRPr lang="en-GB" b="1" dirty="0">
              <a:solidFill>
                <a:schemeClr val="accent2"/>
              </a:solidFill>
              <a:ea typeface="+mn-ea"/>
              <a:cs typeface="+mn-cs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934" y="3768852"/>
            <a:ext cx="321798" cy="32179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11077" r="21494" b="23368"/>
          <a:stretch/>
        </p:blipFill>
        <p:spPr>
          <a:xfrm>
            <a:off x="5031495" y="2763871"/>
            <a:ext cx="424677" cy="4320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6318" r="21732" b="20349"/>
          <a:stretch/>
        </p:blipFill>
        <p:spPr>
          <a:xfrm>
            <a:off x="5119141" y="4727230"/>
            <a:ext cx="249384" cy="304802"/>
          </a:xfrm>
          <a:prstGeom prst="rect">
            <a:avLst/>
          </a:prstGeom>
        </p:spPr>
      </p:pic>
      <p:sp>
        <p:nvSpPr>
          <p:cNvPr id="62" name="Content Placeholder 5"/>
          <p:cNvSpPr txBox="1">
            <a:spLocks/>
          </p:cNvSpPr>
          <p:nvPr/>
        </p:nvSpPr>
        <p:spPr>
          <a:xfrm>
            <a:off x="3141406" y="1869092"/>
            <a:ext cx="1362862" cy="321798"/>
          </a:xfrm>
          <a:prstGeom prst="rect">
            <a:avLst/>
          </a:prstGeom>
          <a:noFill/>
        </p:spPr>
        <p:txBody>
          <a:bodyPr anchor="ctr"/>
          <a:lstStyle>
            <a:lvl1pPr marL="285750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697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Courier New" panose="02070309020205020404" pitchFamily="49" charset="0"/>
              <a:buChar char="o"/>
              <a:defRPr lang="en-US" sz="16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99661" indent="-285750" algn="l" defTabSz="913911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50000"/>
                </a:schemeClr>
              </a:buClr>
              <a:buFont typeface="Calibri" panose="020F0502020204030204" pitchFamily="34" charset="0"/>
              <a:buChar char="‐"/>
              <a:defRPr lang="en-US" sz="1400" kern="1200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0867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6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7821" indent="0" algn="l" defTabSz="913911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fr-FR" sz="16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249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20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160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116" indent="-228476" algn="l" defTabSz="9139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smtClean="0">
                <a:solidFill>
                  <a:schemeClr val="accent2"/>
                </a:solidFill>
                <a:ea typeface="+mn-ea"/>
                <a:cs typeface="+mn-cs"/>
              </a:rPr>
              <a:t>Accessibility</a:t>
            </a:r>
            <a:endParaRPr lang="en-GB" b="1" dirty="0">
              <a:solidFill>
                <a:schemeClr val="accent2"/>
              </a:solidFill>
              <a:ea typeface="+mn-ea"/>
              <a:cs typeface="+mn-cs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" t="10007" r="8030" b="24437"/>
          <a:stretch/>
        </p:blipFill>
        <p:spPr>
          <a:xfrm>
            <a:off x="4998443" y="1839491"/>
            <a:ext cx="490780" cy="3810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3216" r="6666" b="16783"/>
          <a:stretch/>
        </p:blipFill>
        <p:spPr>
          <a:xfrm>
            <a:off x="5091433" y="5688836"/>
            <a:ext cx="304800" cy="28135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8162998" y="264676"/>
            <a:ext cx="438530" cy="3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908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66" y="265236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21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6" y="265236"/>
                        <a:ext cx="1465" cy="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349084" y="1634289"/>
            <a:ext cx="4048737" cy="438707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endParaRPr lang="en-US" sz="129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89733" y="1634289"/>
            <a:ext cx="4048737" cy="4387071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endParaRPr lang="en-US" sz="129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50812" y="1833702"/>
            <a:ext cx="1130003" cy="10635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662" b="1" dirty="0">
                <a:solidFill>
                  <a:schemeClr val="bg1"/>
                </a:solidFill>
              </a:rPr>
              <a:t>PAYER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7563185" y="1833702"/>
            <a:ext cx="1130003" cy="10635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tIns="33231" rIns="33231" bIns="33231"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662" b="1" dirty="0">
                <a:solidFill>
                  <a:schemeClr val="bg1"/>
                </a:solidFill>
              </a:rPr>
              <a:t>PAYEE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515429" y="4692447"/>
            <a:ext cx="2113144" cy="331852"/>
          </a:xfrm>
          <a:prstGeom prst="roundRect">
            <a:avLst/>
          </a:prstGeom>
          <a:solidFill>
            <a:srgbClr val="F5F5F5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292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TRADITIONAL SYSTEM</a:t>
            </a:r>
            <a:endParaRPr lang="en-US" sz="129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4031553" y="1988129"/>
            <a:ext cx="1142848" cy="30944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292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Blockchain </a:t>
            </a:r>
            <a:endParaRPr lang="en-US" sz="129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Arrow Connector 17"/>
          <p:cNvCxnSpPr>
            <a:stCxn id="8" idx="6"/>
            <a:endCxn id="9" idx="2"/>
          </p:cNvCxnSpPr>
          <p:nvPr/>
        </p:nvCxnSpPr>
        <p:spPr>
          <a:xfrm>
            <a:off x="1580816" y="2365468"/>
            <a:ext cx="5982369" cy="0"/>
          </a:xfrm>
          <a:prstGeom prst="straightConnector1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8" idx="3"/>
            <a:endCxn id="29" idx="1"/>
          </p:cNvCxnSpPr>
          <p:nvPr/>
        </p:nvCxnSpPr>
        <p:spPr>
          <a:xfrm>
            <a:off x="3458797" y="5391342"/>
            <a:ext cx="2299506" cy="0"/>
          </a:xfrm>
          <a:prstGeom prst="straightConnector1">
            <a:avLst/>
          </a:prstGeom>
          <a:ln w="19050">
            <a:solidFill>
              <a:srgbClr val="679A5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1699" r="6950" b="16399"/>
          <a:stretch/>
        </p:blipFill>
        <p:spPr>
          <a:xfrm>
            <a:off x="1910793" y="2960798"/>
            <a:ext cx="631974" cy="6011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1699" r="6950" b="16399"/>
          <a:stretch/>
        </p:blipFill>
        <p:spPr>
          <a:xfrm>
            <a:off x="6653778" y="2960798"/>
            <a:ext cx="631974" cy="6011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1699" r="6950" b="16399"/>
          <a:stretch/>
        </p:blipFill>
        <p:spPr>
          <a:xfrm>
            <a:off x="2826823" y="5090769"/>
            <a:ext cx="631974" cy="6011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1699" r="6950" b="16399"/>
          <a:stretch/>
        </p:blipFill>
        <p:spPr>
          <a:xfrm>
            <a:off x="5758303" y="5090769"/>
            <a:ext cx="631974" cy="601145"/>
          </a:xfrm>
          <a:prstGeom prst="rect">
            <a:avLst/>
          </a:prstGeom>
        </p:spPr>
      </p:pic>
      <p:cxnSp>
        <p:nvCxnSpPr>
          <p:cNvPr id="56" name="Elbow Connector 55"/>
          <p:cNvCxnSpPr>
            <a:stCxn id="8" idx="4"/>
          </p:cNvCxnSpPr>
          <p:nvPr/>
        </p:nvCxnSpPr>
        <p:spPr>
          <a:xfrm rot="16200000" flipH="1">
            <a:off x="1156424" y="2756624"/>
            <a:ext cx="455566" cy="736786"/>
          </a:xfrm>
          <a:prstGeom prst="bentConnector2">
            <a:avLst/>
          </a:prstGeom>
          <a:ln w="19050">
            <a:solidFill>
              <a:srgbClr val="679A5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endCxn id="28" idx="1"/>
          </p:cNvCxnSpPr>
          <p:nvPr/>
        </p:nvCxnSpPr>
        <p:spPr>
          <a:xfrm rot="16200000" flipH="1">
            <a:off x="1750257" y="4314775"/>
            <a:ext cx="1563517" cy="589615"/>
          </a:xfrm>
          <a:prstGeom prst="bentConnector2">
            <a:avLst/>
          </a:prstGeom>
          <a:ln w="19050">
            <a:solidFill>
              <a:srgbClr val="679A5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endCxn id="29" idx="3"/>
          </p:cNvCxnSpPr>
          <p:nvPr/>
        </p:nvCxnSpPr>
        <p:spPr>
          <a:xfrm rot="5400000">
            <a:off x="5894863" y="4317506"/>
            <a:ext cx="1569250" cy="578422"/>
          </a:xfrm>
          <a:prstGeom prst="bentConnector2">
            <a:avLst/>
          </a:prstGeom>
          <a:ln w="19050">
            <a:solidFill>
              <a:srgbClr val="679A5B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9" idx="4"/>
          </p:cNvCxnSpPr>
          <p:nvPr/>
        </p:nvCxnSpPr>
        <p:spPr>
          <a:xfrm rot="5400000">
            <a:off x="7530592" y="2778415"/>
            <a:ext cx="478776" cy="716414"/>
          </a:xfrm>
          <a:prstGeom prst="bentConnector2">
            <a:avLst/>
          </a:prstGeom>
          <a:ln w="19050">
            <a:solidFill>
              <a:srgbClr val="679A5B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 bwMode="auto">
          <a:xfrm>
            <a:off x="2311994" y="5651492"/>
            <a:ext cx="1603709" cy="361854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292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Correspondent bank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5248093" y="5651492"/>
            <a:ext cx="1603709" cy="361854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292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Correspondent bank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6181502" y="3521955"/>
            <a:ext cx="1603709" cy="361854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292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Payee’s bank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1415330" y="3521955"/>
            <a:ext cx="1603709" cy="361854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292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Payer’s bank</a:t>
            </a:r>
          </a:p>
        </p:txBody>
      </p:sp>
      <p:sp>
        <p:nvSpPr>
          <p:cNvPr id="78" name="Rectangle 77"/>
          <p:cNvSpPr/>
          <p:nvPr/>
        </p:nvSpPr>
        <p:spPr bwMode="auto">
          <a:xfrm>
            <a:off x="1515431" y="1626275"/>
            <a:ext cx="1603709" cy="361854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662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Country A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5910452" y="1626275"/>
            <a:ext cx="1603709" cy="361854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662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Country B</a:t>
            </a:r>
          </a:p>
        </p:txBody>
      </p:sp>
      <p:sp>
        <p:nvSpPr>
          <p:cNvPr id="83" name="Title 1"/>
          <p:cNvSpPr txBox="1">
            <a:spLocks/>
          </p:cNvSpPr>
          <p:nvPr/>
        </p:nvSpPr>
        <p:spPr bwMode="auto">
          <a:xfrm>
            <a:off x="384341" y="263267"/>
            <a:ext cx="8820150" cy="70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r>
              <a:rPr lang="en-US" sz="1846" dirty="0" smtClean="0"/>
              <a:t>“No intermediary” : </a:t>
            </a:r>
            <a:r>
              <a:rPr lang="en-US" sz="1846" dirty="0" err="1" smtClean="0"/>
              <a:t>Exemple</a:t>
            </a:r>
            <a:r>
              <a:rPr lang="en-US" sz="1846" dirty="0" smtClean="0"/>
              <a:t> du </a:t>
            </a:r>
            <a:r>
              <a:rPr lang="en-US" sz="1846" dirty="0" err="1" smtClean="0"/>
              <a:t>paiement</a:t>
            </a:r>
            <a:r>
              <a:rPr lang="en-US" sz="1846" dirty="0" smtClean="0"/>
              <a:t> à </a:t>
            </a:r>
            <a:r>
              <a:rPr lang="en-US" sz="1846" dirty="0" err="1" smtClean="0"/>
              <a:t>l’international</a:t>
            </a:r>
            <a:endParaRPr lang="en-US" sz="1477" dirty="0"/>
          </a:p>
        </p:txBody>
      </p:sp>
      <p:sp>
        <p:nvSpPr>
          <p:cNvPr id="35" name="Rounded Rectangle 34"/>
          <p:cNvSpPr/>
          <p:nvPr/>
        </p:nvSpPr>
        <p:spPr bwMode="auto">
          <a:xfrm>
            <a:off x="4031553" y="2506728"/>
            <a:ext cx="1287460" cy="318628"/>
          </a:xfrm>
          <a:prstGeom prst="round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90000"/>
              </a:lnSpc>
              <a:spcBef>
                <a:spcPts val="369"/>
              </a:spcBef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 – 60 min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4099909" y="4321689"/>
            <a:ext cx="1150748" cy="362744"/>
          </a:xfrm>
          <a:prstGeom prst="round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90000"/>
              </a:lnSpc>
              <a:spcBef>
                <a:spcPts val="369"/>
              </a:spcBef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</a:t>
            </a:r>
            <a:r>
              <a:rPr 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 days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8162998" y="264676"/>
            <a:ext cx="438530" cy="37811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1555977" y="4017507"/>
            <a:ext cx="1362462" cy="732337"/>
          </a:xfrm>
          <a:prstGeom prst="ellipse">
            <a:avLst/>
          </a:prstGeom>
          <a:solidFill>
            <a:srgbClr val="F5F5F5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31" tIns="33231" rIns="33231" bIns="332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662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Payment</a:t>
            </a:r>
          </a:p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662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248838" y="4017507"/>
            <a:ext cx="1362462" cy="732337"/>
          </a:xfrm>
          <a:prstGeom prst="ellipse">
            <a:avLst/>
          </a:prstGeom>
          <a:solidFill>
            <a:srgbClr val="F5F5F5"/>
          </a:soli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31" tIns="33231" rIns="33231" bIns="332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662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Payment</a:t>
            </a:r>
          </a:p>
          <a:p>
            <a:pPr algn="ctr">
              <a:lnSpc>
                <a:spcPct val="90000"/>
              </a:lnSpc>
              <a:spcBef>
                <a:spcPts val="369"/>
              </a:spcBef>
            </a:pPr>
            <a:r>
              <a:rPr lang="en-US" sz="1662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35195459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“Distributed”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6696" y="1092890"/>
            <a:ext cx="7816362" cy="5003110"/>
            <a:chOff x="716696" y="1092890"/>
            <a:chExt cx="7816362" cy="4396704"/>
          </a:xfrm>
        </p:grpSpPr>
        <p:pic>
          <p:nvPicPr>
            <p:cNvPr id="30722" name="Picture 2" descr="http://blog.ventureradar.com/wp-content/uploads/2015/09/blockchain-startupsV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696" y="1092890"/>
              <a:ext cx="7816362" cy="4396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7496714" y="1371600"/>
              <a:ext cx="864120" cy="106353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90000"/>
                </a:lnSpc>
                <a:spcBef>
                  <a:spcPts val="369"/>
                </a:spcBef>
              </a:pPr>
              <a:endParaRPr lang="en-US" sz="1292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037296" y="5079451"/>
              <a:ext cx="3323538" cy="26588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90000"/>
                </a:lnSpc>
                <a:spcBef>
                  <a:spcPts val="369"/>
                </a:spcBef>
              </a:pPr>
              <a:endParaRPr lang="en-US" sz="1292" dirty="0" err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8"/>
          <a:stretch/>
        </p:blipFill>
        <p:spPr>
          <a:xfrm>
            <a:off x="8162998" y="264676"/>
            <a:ext cx="438530" cy="3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2382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Exemple</a:t>
            </a:r>
            <a:r>
              <a:rPr lang="en-GB" dirty="0" smtClean="0"/>
              <a:t> </a:t>
            </a:r>
            <a:r>
              <a:rPr lang="en-GB" dirty="0" err="1" smtClean="0"/>
              <a:t>d’une</a:t>
            </a:r>
            <a:r>
              <a:rPr lang="en-GB" dirty="0" smtClean="0"/>
              <a:t> transaction bitcoin sur la </a:t>
            </a:r>
            <a:r>
              <a:rPr lang="en-GB" dirty="0" err="1" smtClean="0"/>
              <a:t>blockchain</a:t>
            </a:r>
            <a:r>
              <a:rPr lang="en-GB" dirty="0" smtClean="0"/>
              <a:t> bitcoin</a:t>
            </a:r>
            <a:endParaRPr lang="en-GB" dirty="0"/>
          </a:p>
        </p:txBody>
      </p:sp>
      <p:grpSp>
        <p:nvGrpSpPr>
          <p:cNvPr id="260099" name="Group 260098"/>
          <p:cNvGrpSpPr/>
          <p:nvPr/>
        </p:nvGrpSpPr>
        <p:grpSpPr>
          <a:xfrm>
            <a:off x="693738" y="2278146"/>
            <a:ext cx="7747000" cy="3173413"/>
            <a:chOff x="693738" y="2278146"/>
            <a:chExt cx="7747000" cy="3173413"/>
          </a:xfrm>
          <a:solidFill>
            <a:schemeClr val="accent2"/>
          </a:solidFill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4562475" y="2278146"/>
              <a:ext cx="3878263" cy="1736725"/>
            </a:xfrm>
            <a:custGeom>
              <a:avLst/>
              <a:gdLst>
                <a:gd name="T0" fmla="*/ 1286 w 1286"/>
                <a:gd name="T1" fmla="*/ 288 h 576"/>
                <a:gd name="T2" fmla="*/ 998 w 1286"/>
                <a:gd name="T3" fmla="*/ 576 h 576"/>
                <a:gd name="T4" fmla="*/ 758 w 1286"/>
                <a:gd name="T5" fmla="*/ 576 h 576"/>
                <a:gd name="T6" fmla="*/ 758 w 1286"/>
                <a:gd name="T7" fmla="*/ 476 h 576"/>
                <a:gd name="T8" fmla="*/ 998 w 1286"/>
                <a:gd name="T9" fmla="*/ 476 h 576"/>
                <a:gd name="T10" fmla="*/ 1186 w 1286"/>
                <a:gd name="T11" fmla="*/ 288 h 576"/>
                <a:gd name="T12" fmla="*/ 998 w 1286"/>
                <a:gd name="T13" fmla="*/ 100 h 576"/>
                <a:gd name="T14" fmla="*/ 0 w 1286"/>
                <a:gd name="T15" fmla="*/ 100 h 576"/>
                <a:gd name="T16" fmla="*/ 0 w 1286"/>
                <a:gd name="T17" fmla="*/ 0 h 576"/>
                <a:gd name="T18" fmla="*/ 998 w 1286"/>
                <a:gd name="T19" fmla="*/ 0 h 576"/>
                <a:gd name="T20" fmla="*/ 1286 w 1286"/>
                <a:gd name="T21" fmla="*/ 288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6" h="576">
                  <a:moveTo>
                    <a:pt x="1286" y="288"/>
                  </a:moveTo>
                  <a:cubicBezTo>
                    <a:pt x="1286" y="447"/>
                    <a:pt x="1156" y="576"/>
                    <a:pt x="998" y="576"/>
                  </a:cubicBezTo>
                  <a:cubicBezTo>
                    <a:pt x="758" y="576"/>
                    <a:pt x="758" y="576"/>
                    <a:pt x="758" y="576"/>
                  </a:cubicBezTo>
                  <a:cubicBezTo>
                    <a:pt x="758" y="476"/>
                    <a:pt x="758" y="476"/>
                    <a:pt x="758" y="476"/>
                  </a:cubicBezTo>
                  <a:cubicBezTo>
                    <a:pt x="998" y="476"/>
                    <a:pt x="998" y="476"/>
                    <a:pt x="998" y="476"/>
                  </a:cubicBezTo>
                  <a:cubicBezTo>
                    <a:pt x="1101" y="476"/>
                    <a:pt x="1186" y="392"/>
                    <a:pt x="1186" y="288"/>
                  </a:cubicBezTo>
                  <a:cubicBezTo>
                    <a:pt x="1186" y="185"/>
                    <a:pt x="1101" y="100"/>
                    <a:pt x="998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98" y="0"/>
                    <a:pt x="998" y="0"/>
                    <a:pt x="998" y="0"/>
                  </a:cubicBezTo>
                  <a:cubicBezTo>
                    <a:pt x="1156" y="0"/>
                    <a:pt x="1286" y="129"/>
                    <a:pt x="1286" y="2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4572000" y="5149934"/>
              <a:ext cx="3252694" cy="3016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693738" y="3713246"/>
              <a:ext cx="3878263" cy="1738313"/>
            </a:xfrm>
            <a:custGeom>
              <a:avLst/>
              <a:gdLst>
                <a:gd name="T0" fmla="*/ 1286 w 1286"/>
                <a:gd name="T1" fmla="*/ 477 h 577"/>
                <a:gd name="T2" fmla="*/ 1286 w 1286"/>
                <a:gd name="T3" fmla="*/ 577 h 577"/>
                <a:gd name="T4" fmla="*/ 288 w 1286"/>
                <a:gd name="T5" fmla="*/ 577 h 577"/>
                <a:gd name="T6" fmla="*/ 0 w 1286"/>
                <a:gd name="T7" fmla="*/ 289 h 577"/>
                <a:gd name="T8" fmla="*/ 288 w 1286"/>
                <a:gd name="T9" fmla="*/ 0 h 577"/>
                <a:gd name="T10" fmla="*/ 527 w 1286"/>
                <a:gd name="T11" fmla="*/ 0 h 577"/>
                <a:gd name="T12" fmla="*/ 527 w 1286"/>
                <a:gd name="T13" fmla="*/ 100 h 577"/>
                <a:gd name="T14" fmla="*/ 288 w 1286"/>
                <a:gd name="T15" fmla="*/ 100 h 577"/>
                <a:gd name="T16" fmla="*/ 100 w 1286"/>
                <a:gd name="T17" fmla="*/ 289 h 577"/>
                <a:gd name="T18" fmla="*/ 288 w 1286"/>
                <a:gd name="T19" fmla="*/ 477 h 577"/>
                <a:gd name="T20" fmla="*/ 1286 w 1286"/>
                <a:gd name="T21" fmla="*/ 47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6" h="577">
                  <a:moveTo>
                    <a:pt x="1286" y="477"/>
                  </a:moveTo>
                  <a:cubicBezTo>
                    <a:pt x="1286" y="577"/>
                    <a:pt x="1286" y="577"/>
                    <a:pt x="1286" y="577"/>
                  </a:cubicBezTo>
                  <a:cubicBezTo>
                    <a:pt x="288" y="577"/>
                    <a:pt x="288" y="577"/>
                    <a:pt x="288" y="577"/>
                  </a:cubicBezTo>
                  <a:cubicBezTo>
                    <a:pt x="129" y="577"/>
                    <a:pt x="0" y="447"/>
                    <a:pt x="0" y="289"/>
                  </a:cubicBezTo>
                  <a:cubicBezTo>
                    <a:pt x="0" y="130"/>
                    <a:pt x="129" y="0"/>
                    <a:pt x="288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100"/>
                    <a:pt x="527" y="100"/>
                    <a:pt x="527" y="100"/>
                  </a:cubicBezTo>
                  <a:cubicBezTo>
                    <a:pt x="288" y="100"/>
                    <a:pt x="288" y="100"/>
                    <a:pt x="288" y="100"/>
                  </a:cubicBezTo>
                  <a:cubicBezTo>
                    <a:pt x="184" y="100"/>
                    <a:pt x="100" y="185"/>
                    <a:pt x="100" y="289"/>
                  </a:cubicBezTo>
                  <a:cubicBezTo>
                    <a:pt x="100" y="392"/>
                    <a:pt x="184" y="477"/>
                    <a:pt x="288" y="477"/>
                  </a:cubicBezTo>
                  <a:lnTo>
                    <a:pt x="1286" y="4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300800" y="2278146"/>
              <a:ext cx="3271200" cy="3016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2282825" y="3713246"/>
              <a:ext cx="4575175" cy="30162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5739108" y="1295400"/>
            <a:ext cx="320040" cy="32004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1140780" y="4209417"/>
            <a:ext cx="320040" cy="32004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Oval 14"/>
          <p:cNvSpPr>
            <a:spLocks noChangeArrowheads="1"/>
          </p:cNvSpPr>
          <p:nvPr/>
        </p:nvSpPr>
        <p:spPr bwMode="auto">
          <a:xfrm>
            <a:off x="3483526" y="4209417"/>
            <a:ext cx="320040" cy="32004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6036310" y="4209417"/>
            <a:ext cx="320040" cy="32004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Oval 16"/>
          <p:cNvSpPr>
            <a:spLocks noChangeArrowheads="1"/>
          </p:cNvSpPr>
          <p:nvPr/>
        </p:nvSpPr>
        <p:spPr bwMode="auto">
          <a:xfrm>
            <a:off x="262558" y="1295400"/>
            <a:ext cx="320040" cy="32004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2957512" y="1295400"/>
            <a:ext cx="320040" cy="32004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671500" y="1333500"/>
            <a:ext cx="155260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A wants to send </a:t>
            </a:r>
            <a:b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money to B</a:t>
            </a:r>
            <a:endParaRPr lang="en-GB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3352800" y="1295400"/>
            <a:ext cx="155260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The transaction is represented online as a ‘block’</a:t>
            </a:r>
            <a:endParaRPr lang="en-GB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6082494" y="1295400"/>
            <a:ext cx="155260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The block is broadcast to every party in the network</a:t>
            </a:r>
            <a:endParaRPr lang="en-GB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1472246" y="4212825"/>
            <a:ext cx="1548243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Those in the network approve the transaction is valid</a:t>
            </a:r>
            <a:endParaRPr lang="en-GB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3821907" y="4212825"/>
            <a:ext cx="1934504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The block then can be added to the chain, which provides an indelible and transparent record of transactions</a:t>
            </a:r>
            <a:endParaRPr lang="en-GB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356350" y="4212825"/>
            <a:ext cx="1468344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The money moves from A to B</a:t>
            </a:r>
            <a:endParaRPr lang="en-GB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0" name="Freeform 782"/>
          <p:cNvSpPr>
            <a:spLocks/>
          </p:cNvSpPr>
          <p:nvPr/>
        </p:nvSpPr>
        <p:spPr bwMode="auto">
          <a:xfrm>
            <a:off x="236728" y="2094534"/>
            <a:ext cx="1090706" cy="687868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1" name="Freeform 782"/>
          <p:cNvSpPr>
            <a:spLocks/>
          </p:cNvSpPr>
          <p:nvPr/>
        </p:nvSpPr>
        <p:spPr bwMode="auto">
          <a:xfrm>
            <a:off x="7824694" y="4968634"/>
            <a:ext cx="1090706" cy="687868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" name="Picture 18" descr="Image result for bitcoi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5" y="2264638"/>
            <a:ext cx="360269" cy="34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4210" name="Picture 18" descr="Image result for bitcoi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6" y="2220249"/>
            <a:ext cx="360269" cy="34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8" descr="Image result for bitcoi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603" y="5103899"/>
            <a:ext cx="360269" cy="34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Image result for bitcoi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784" y="5059510"/>
            <a:ext cx="360269" cy="34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/>
          <p:cNvSpPr/>
          <p:nvPr/>
        </p:nvSpPr>
        <p:spPr>
          <a:xfrm>
            <a:off x="3745128" y="2076525"/>
            <a:ext cx="533910" cy="692762"/>
          </a:xfrm>
          <a:custGeom>
            <a:avLst/>
            <a:gdLst>
              <a:gd name="connsiteX0" fmla="*/ 4762 w 471487"/>
              <a:gd name="connsiteY0" fmla="*/ 0 h 514350"/>
              <a:gd name="connsiteX1" fmla="*/ 195262 w 471487"/>
              <a:gd name="connsiteY1" fmla="*/ 57150 h 514350"/>
              <a:gd name="connsiteX2" fmla="*/ 204787 w 471487"/>
              <a:gd name="connsiteY2" fmla="*/ 4762 h 514350"/>
              <a:gd name="connsiteX3" fmla="*/ 276225 w 471487"/>
              <a:gd name="connsiteY3" fmla="*/ 4762 h 514350"/>
              <a:gd name="connsiteX4" fmla="*/ 295275 w 471487"/>
              <a:gd name="connsiteY4" fmla="*/ 47625 h 514350"/>
              <a:gd name="connsiteX5" fmla="*/ 471487 w 471487"/>
              <a:gd name="connsiteY5" fmla="*/ 4762 h 514350"/>
              <a:gd name="connsiteX6" fmla="*/ 466725 w 471487"/>
              <a:gd name="connsiteY6" fmla="*/ 471487 h 514350"/>
              <a:gd name="connsiteX7" fmla="*/ 285750 w 471487"/>
              <a:gd name="connsiteY7" fmla="*/ 514350 h 514350"/>
              <a:gd name="connsiteX8" fmla="*/ 276225 w 471487"/>
              <a:gd name="connsiteY8" fmla="*/ 490537 h 514350"/>
              <a:gd name="connsiteX9" fmla="*/ 209550 w 471487"/>
              <a:gd name="connsiteY9" fmla="*/ 485775 h 514350"/>
              <a:gd name="connsiteX10" fmla="*/ 180975 w 471487"/>
              <a:gd name="connsiteY10" fmla="*/ 509587 h 514350"/>
              <a:gd name="connsiteX11" fmla="*/ 0 w 471487"/>
              <a:gd name="connsiteY11" fmla="*/ 476250 h 514350"/>
              <a:gd name="connsiteX12" fmla="*/ 4762 w 471487"/>
              <a:gd name="connsiteY12" fmla="*/ 0 h 514350"/>
              <a:gd name="connsiteX0" fmla="*/ 4762 w 471487"/>
              <a:gd name="connsiteY0" fmla="*/ 47096 h 561446"/>
              <a:gd name="connsiteX1" fmla="*/ 195262 w 471487"/>
              <a:gd name="connsiteY1" fmla="*/ 104246 h 561446"/>
              <a:gd name="connsiteX2" fmla="*/ 204787 w 471487"/>
              <a:gd name="connsiteY2" fmla="*/ 51858 h 561446"/>
              <a:gd name="connsiteX3" fmla="*/ 276225 w 471487"/>
              <a:gd name="connsiteY3" fmla="*/ 51858 h 561446"/>
              <a:gd name="connsiteX4" fmla="*/ 295275 w 471487"/>
              <a:gd name="connsiteY4" fmla="*/ 94721 h 561446"/>
              <a:gd name="connsiteX5" fmla="*/ 471487 w 471487"/>
              <a:gd name="connsiteY5" fmla="*/ 51858 h 561446"/>
              <a:gd name="connsiteX6" fmla="*/ 466725 w 471487"/>
              <a:gd name="connsiteY6" fmla="*/ 518583 h 561446"/>
              <a:gd name="connsiteX7" fmla="*/ 285750 w 471487"/>
              <a:gd name="connsiteY7" fmla="*/ 561446 h 561446"/>
              <a:gd name="connsiteX8" fmla="*/ 276225 w 471487"/>
              <a:gd name="connsiteY8" fmla="*/ 537633 h 561446"/>
              <a:gd name="connsiteX9" fmla="*/ 209550 w 471487"/>
              <a:gd name="connsiteY9" fmla="*/ 532871 h 561446"/>
              <a:gd name="connsiteX10" fmla="*/ 180975 w 471487"/>
              <a:gd name="connsiteY10" fmla="*/ 556683 h 561446"/>
              <a:gd name="connsiteX11" fmla="*/ 0 w 471487"/>
              <a:gd name="connsiteY11" fmla="*/ 523346 h 561446"/>
              <a:gd name="connsiteX12" fmla="*/ 4762 w 471487"/>
              <a:gd name="connsiteY12" fmla="*/ 47096 h 561446"/>
              <a:gd name="connsiteX0" fmla="*/ 4762 w 471487"/>
              <a:gd name="connsiteY0" fmla="*/ 86355 h 600705"/>
              <a:gd name="connsiteX1" fmla="*/ 195262 w 471487"/>
              <a:gd name="connsiteY1" fmla="*/ 143505 h 600705"/>
              <a:gd name="connsiteX2" fmla="*/ 204787 w 471487"/>
              <a:gd name="connsiteY2" fmla="*/ 91117 h 600705"/>
              <a:gd name="connsiteX3" fmla="*/ 276225 w 471487"/>
              <a:gd name="connsiteY3" fmla="*/ 91117 h 600705"/>
              <a:gd name="connsiteX4" fmla="*/ 295275 w 471487"/>
              <a:gd name="connsiteY4" fmla="*/ 133980 h 600705"/>
              <a:gd name="connsiteX5" fmla="*/ 471487 w 471487"/>
              <a:gd name="connsiteY5" fmla="*/ 91117 h 600705"/>
              <a:gd name="connsiteX6" fmla="*/ 466725 w 471487"/>
              <a:gd name="connsiteY6" fmla="*/ 557842 h 600705"/>
              <a:gd name="connsiteX7" fmla="*/ 285750 w 471487"/>
              <a:gd name="connsiteY7" fmla="*/ 600705 h 600705"/>
              <a:gd name="connsiteX8" fmla="*/ 276225 w 471487"/>
              <a:gd name="connsiteY8" fmla="*/ 576892 h 600705"/>
              <a:gd name="connsiteX9" fmla="*/ 209550 w 471487"/>
              <a:gd name="connsiteY9" fmla="*/ 572130 h 600705"/>
              <a:gd name="connsiteX10" fmla="*/ 180975 w 471487"/>
              <a:gd name="connsiteY10" fmla="*/ 595942 h 600705"/>
              <a:gd name="connsiteX11" fmla="*/ 0 w 471487"/>
              <a:gd name="connsiteY11" fmla="*/ 562605 h 600705"/>
              <a:gd name="connsiteX12" fmla="*/ 4762 w 471487"/>
              <a:gd name="connsiteY12" fmla="*/ 86355 h 600705"/>
              <a:gd name="connsiteX0" fmla="*/ 4762 w 471487"/>
              <a:gd name="connsiteY0" fmla="*/ 84616 h 598966"/>
              <a:gd name="connsiteX1" fmla="*/ 195262 w 471487"/>
              <a:gd name="connsiteY1" fmla="*/ 141766 h 598966"/>
              <a:gd name="connsiteX2" fmla="*/ 204787 w 471487"/>
              <a:gd name="connsiteY2" fmla="*/ 89378 h 598966"/>
              <a:gd name="connsiteX3" fmla="*/ 276225 w 471487"/>
              <a:gd name="connsiteY3" fmla="*/ 89378 h 598966"/>
              <a:gd name="connsiteX4" fmla="*/ 295275 w 471487"/>
              <a:gd name="connsiteY4" fmla="*/ 132241 h 598966"/>
              <a:gd name="connsiteX5" fmla="*/ 471487 w 471487"/>
              <a:gd name="connsiteY5" fmla="*/ 89378 h 598966"/>
              <a:gd name="connsiteX6" fmla="*/ 466725 w 471487"/>
              <a:gd name="connsiteY6" fmla="*/ 556103 h 598966"/>
              <a:gd name="connsiteX7" fmla="*/ 285750 w 471487"/>
              <a:gd name="connsiteY7" fmla="*/ 598966 h 598966"/>
              <a:gd name="connsiteX8" fmla="*/ 276225 w 471487"/>
              <a:gd name="connsiteY8" fmla="*/ 575153 h 598966"/>
              <a:gd name="connsiteX9" fmla="*/ 209550 w 471487"/>
              <a:gd name="connsiteY9" fmla="*/ 570391 h 598966"/>
              <a:gd name="connsiteX10" fmla="*/ 180975 w 471487"/>
              <a:gd name="connsiteY10" fmla="*/ 594203 h 598966"/>
              <a:gd name="connsiteX11" fmla="*/ 0 w 471487"/>
              <a:gd name="connsiteY11" fmla="*/ 560866 h 598966"/>
              <a:gd name="connsiteX12" fmla="*/ 4762 w 471487"/>
              <a:gd name="connsiteY12" fmla="*/ 84616 h 598966"/>
              <a:gd name="connsiteX0" fmla="*/ 4762 w 471487"/>
              <a:gd name="connsiteY0" fmla="*/ 101676 h 616026"/>
              <a:gd name="connsiteX1" fmla="*/ 195262 w 471487"/>
              <a:gd name="connsiteY1" fmla="*/ 158826 h 616026"/>
              <a:gd name="connsiteX2" fmla="*/ 204787 w 471487"/>
              <a:gd name="connsiteY2" fmla="*/ 106438 h 616026"/>
              <a:gd name="connsiteX3" fmla="*/ 276225 w 471487"/>
              <a:gd name="connsiteY3" fmla="*/ 106438 h 616026"/>
              <a:gd name="connsiteX4" fmla="*/ 295275 w 471487"/>
              <a:gd name="connsiteY4" fmla="*/ 149301 h 616026"/>
              <a:gd name="connsiteX5" fmla="*/ 471487 w 471487"/>
              <a:gd name="connsiteY5" fmla="*/ 106438 h 616026"/>
              <a:gd name="connsiteX6" fmla="*/ 466725 w 471487"/>
              <a:gd name="connsiteY6" fmla="*/ 573163 h 616026"/>
              <a:gd name="connsiteX7" fmla="*/ 285750 w 471487"/>
              <a:gd name="connsiteY7" fmla="*/ 616026 h 616026"/>
              <a:gd name="connsiteX8" fmla="*/ 276225 w 471487"/>
              <a:gd name="connsiteY8" fmla="*/ 592213 h 616026"/>
              <a:gd name="connsiteX9" fmla="*/ 209550 w 471487"/>
              <a:gd name="connsiteY9" fmla="*/ 587451 h 616026"/>
              <a:gd name="connsiteX10" fmla="*/ 180975 w 471487"/>
              <a:gd name="connsiteY10" fmla="*/ 611263 h 616026"/>
              <a:gd name="connsiteX11" fmla="*/ 0 w 471487"/>
              <a:gd name="connsiteY11" fmla="*/ 577926 h 616026"/>
              <a:gd name="connsiteX12" fmla="*/ 4762 w 471487"/>
              <a:gd name="connsiteY12" fmla="*/ 101676 h 616026"/>
              <a:gd name="connsiteX0" fmla="*/ 4762 w 471487"/>
              <a:gd name="connsiteY0" fmla="*/ 104088 h 618438"/>
              <a:gd name="connsiteX1" fmla="*/ 195262 w 471487"/>
              <a:gd name="connsiteY1" fmla="*/ 161238 h 618438"/>
              <a:gd name="connsiteX2" fmla="*/ 204787 w 471487"/>
              <a:gd name="connsiteY2" fmla="*/ 108850 h 618438"/>
              <a:gd name="connsiteX3" fmla="*/ 276225 w 471487"/>
              <a:gd name="connsiteY3" fmla="*/ 108850 h 618438"/>
              <a:gd name="connsiteX4" fmla="*/ 295275 w 471487"/>
              <a:gd name="connsiteY4" fmla="*/ 151713 h 618438"/>
              <a:gd name="connsiteX5" fmla="*/ 471487 w 471487"/>
              <a:gd name="connsiteY5" fmla="*/ 108850 h 618438"/>
              <a:gd name="connsiteX6" fmla="*/ 466725 w 471487"/>
              <a:gd name="connsiteY6" fmla="*/ 575575 h 618438"/>
              <a:gd name="connsiteX7" fmla="*/ 285750 w 471487"/>
              <a:gd name="connsiteY7" fmla="*/ 618438 h 618438"/>
              <a:gd name="connsiteX8" fmla="*/ 276225 w 471487"/>
              <a:gd name="connsiteY8" fmla="*/ 594625 h 618438"/>
              <a:gd name="connsiteX9" fmla="*/ 209550 w 471487"/>
              <a:gd name="connsiteY9" fmla="*/ 589863 h 618438"/>
              <a:gd name="connsiteX10" fmla="*/ 180975 w 471487"/>
              <a:gd name="connsiteY10" fmla="*/ 613675 h 618438"/>
              <a:gd name="connsiteX11" fmla="*/ 0 w 471487"/>
              <a:gd name="connsiteY11" fmla="*/ 580338 h 618438"/>
              <a:gd name="connsiteX12" fmla="*/ 4762 w 471487"/>
              <a:gd name="connsiteY12" fmla="*/ 104088 h 61843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85750 w 471487"/>
              <a:gd name="connsiteY4" fmla="*/ 147424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487" h="611768">
                <a:moveTo>
                  <a:pt x="4762" y="97418"/>
                </a:moveTo>
                <a:lnTo>
                  <a:pt x="195262" y="154568"/>
                </a:lnTo>
                <a:lnTo>
                  <a:pt x="204787" y="102180"/>
                </a:lnTo>
                <a:cubicBezTo>
                  <a:pt x="104776" y="-16882"/>
                  <a:pt x="352424" y="-50221"/>
                  <a:pt x="276225" y="102180"/>
                </a:cubicBezTo>
                <a:lnTo>
                  <a:pt x="285750" y="147424"/>
                </a:lnTo>
                <a:lnTo>
                  <a:pt x="471487" y="102180"/>
                </a:lnTo>
                <a:cubicBezTo>
                  <a:pt x="469900" y="257755"/>
                  <a:pt x="468312" y="413330"/>
                  <a:pt x="466725" y="568905"/>
                </a:cubicBezTo>
                <a:lnTo>
                  <a:pt x="285750" y="611768"/>
                </a:lnTo>
                <a:lnTo>
                  <a:pt x="269082" y="578430"/>
                </a:lnTo>
                <a:cubicBezTo>
                  <a:pt x="368301" y="426824"/>
                  <a:pt x="103187" y="437141"/>
                  <a:pt x="209550" y="583193"/>
                </a:cubicBezTo>
                <a:lnTo>
                  <a:pt x="180975" y="607005"/>
                </a:lnTo>
                <a:lnTo>
                  <a:pt x="0" y="573668"/>
                </a:lnTo>
                <a:cubicBezTo>
                  <a:pt x="1587" y="414918"/>
                  <a:pt x="3175" y="256168"/>
                  <a:pt x="4762" y="974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765773" y="2257570"/>
            <a:ext cx="501428" cy="339754"/>
            <a:chOff x="3765772" y="2257570"/>
            <a:chExt cx="543463" cy="368236"/>
          </a:xfrm>
        </p:grpSpPr>
        <p:pic>
          <p:nvPicPr>
            <p:cNvPr id="44" name="Picture 18" descr="Image result for bitcoin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966" y="2278146"/>
              <a:ext cx="360269" cy="347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8" descr="Image result for bitcoin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772" y="2257570"/>
              <a:ext cx="360269" cy="347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Freeform 46"/>
          <p:cNvSpPr/>
          <p:nvPr/>
        </p:nvSpPr>
        <p:spPr>
          <a:xfrm>
            <a:off x="6523839" y="2076525"/>
            <a:ext cx="533910" cy="692762"/>
          </a:xfrm>
          <a:custGeom>
            <a:avLst/>
            <a:gdLst>
              <a:gd name="connsiteX0" fmla="*/ 4762 w 471487"/>
              <a:gd name="connsiteY0" fmla="*/ 0 h 514350"/>
              <a:gd name="connsiteX1" fmla="*/ 195262 w 471487"/>
              <a:gd name="connsiteY1" fmla="*/ 57150 h 514350"/>
              <a:gd name="connsiteX2" fmla="*/ 204787 w 471487"/>
              <a:gd name="connsiteY2" fmla="*/ 4762 h 514350"/>
              <a:gd name="connsiteX3" fmla="*/ 276225 w 471487"/>
              <a:gd name="connsiteY3" fmla="*/ 4762 h 514350"/>
              <a:gd name="connsiteX4" fmla="*/ 295275 w 471487"/>
              <a:gd name="connsiteY4" fmla="*/ 47625 h 514350"/>
              <a:gd name="connsiteX5" fmla="*/ 471487 w 471487"/>
              <a:gd name="connsiteY5" fmla="*/ 4762 h 514350"/>
              <a:gd name="connsiteX6" fmla="*/ 466725 w 471487"/>
              <a:gd name="connsiteY6" fmla="*/ 471487 h 514350"/>
              <a:gd name="connsiteX7" fmla="*/ 285750 w 471487"/>
              <a:gd name="connsiteY7" fmla="*/ 514350 h 514350"/>
              <a:gd name="connsiteX8" fmla="*/ 276225 w 471487"/>
              <a:gd name="connsiteY8" fmla="*/ 490537 h 514350"/>
              <a:gd name="connsiteX9" fmla="*/ 209550 w 471487"/>
              <a:gd name="connsiteY9" fmla="*/ 485775 h 514350"/>
              <a:gd name="connsiteX10" fmla="*/ 180975 w 471487"/>
              <a:gd name="connsiteY10" fmla="*/ 509587 h 514350"/>
              <a:gd name="connsiteX11" fmla="*/ 0 w 471487"/>
              <a:gd name="connsiteY11" fmla="*/ 476250 h 514350"/>
              <a:gd name="connsiteX12" fmla="*/ 4762 w 471487"/>
              <a:gd name="connsiteY12" fmla="*/ 0 h 514350"/>
              <a:gd name="connsiteX0" fmla="*/ 4762 w 471487"/>
              <a:gd name="connsiteY0" fmla="*/ 47096 h 561446"/>
              <a:gd name="connsiteX1" fmla="*/ 195262 w 471487"/>
              <a:gd name="connsiteY1" fmla="*/ 104246 h 561446"/>
              <a:gd name="connsiteX2" fmla="*/ 204787 w 471487"/>
              <a:gd name="connsiteY2" fmla="*/ 51858 h 561446"/>
              <a:gd name="connsiteX3" fmla="*/ 276225 w 471487"/>
              <a:gd name="connsiteY3" fmla="*/ 51858 h 561446"/>
              <a:gd name="connsiteX4" fmla="*/ 295275 w 471487"/>
              <a:gd name="connsiteY4" fmla="*/ 94721 h 561446"/>
              <a:gd name="connsiteX5" fmla="*/ 471487 w 471487"/>
              <a:gd name="connsiteY5" fmla="*/ 51858 h 561446"/>
              <a:gd name="connsiteX6" fmla="*/ 466725 w 471487"/>
              <a:gd name="connsiteY6" fmla="*/ 518583 h 561446"/>
              <a:gd name="connsiteX7" fmla="*/ 285750 w 471487"/>
              <a:gd name="connsiteY7" fmla="*/ 561446 h 561446"/>
              <a:gd name="connsiteX8" fmla="*/ 276225 w 471487"/>
              <a:gd name="connsiteY8" fmla="*/ 537633 h 561446"/>
              <a:gd name="connsiteX9" fmla="*/ 209550 w 471487"/>
              <a:gd name="connsiteY9" fmla="*/ 532871 h 561446"/>
              <a:gd name="connsiteX10" fmla="*/ 180975 w 471487"/>
              <a:gd name="connsiteY10" fmla="*/ 556683 h 561446"/>
              <a:gd name="connsiteX11" fmla="*/ 0 w 471487"/>
              <a:gd name="connsiteY11" fmla="*/ 523346 h 561446"/>
              <a:gd name="connsiteX12" fmla="*/ 4762 w 471487"/>
              <a:gd name="connsiteY12" fmla="*/ 47096 h 561446"/>
              <a:gd name="connsiteX0" fmla="*/ 4762 w 471487"/>
              <a:gd name="connsiteY0" fmla="*/ 86355 h 600705"/>
              <a:gd name="connsiteX1" fmla="*/ 195262 w 471487"/>
              <a:gd name="connsiteY1" fmla="*/ 143505 h 600705"/>
              <a:gd name="connsiteX2" fmla="*/ 204787 w 471487"/>
              <a:gd name="connsiteY2" fmla="*/ 91117 h 600705"/>
              <a:gd name="connsiteX3" fmla="*/ 276225 w 471487"/>
              <a:gd name="connsiteY3" fmla="*/ 91117 h 600705"/>
              <a:gd name="connsiteX4" fmla="*/ 295275 w 471487"/>
              <a:gd name="connsiteY4" fmla="*/ 133980 h 600705"/>
              <a:gd name="connsiteX5" fmla="*/ 471487 w 471487"/>
              <a:gd name="connsiteY5" fmla="*/ 91117 h 600705"/>
              <a:gd name="connsiteX6" fmla="*/ 466725 w 471487"/>
              <a:gd name="connsiteY6" fmla="*/ 557842 h 600705"/>
              <a:gd name="connsiteX7" fmla="*/ 285750 w 471487"/>
              <a:gd name="connsiteY7" fmla="*/ 600705 h 600705"/>
              <a:gd name="connsiteX8" fmla="*/ 276225 w 471487"/>
              <a:gd name="connsiteY8" fmla="*/ 576892 h 600705"/>
              <a:gd name="connsiteX9" fmla="*/ 209550 w 471487"/>
              <a:gd name="connsiteY9" fmla="*/ 572130 h 600705"/>
              <a:gd name="connsiteX10" fmla="*/ 180975 w 471487"/>
              <a:gd name="connsiteY10" fmla="*/ 595942 h 600705"/>
              <a:gd name="connsiteX11" fmla="*/ 0 w 471487"/>
              <a:gd name="connsiteY11" fmla="*/ 562605 h 600705"/>
              <a:gd name="connsiteX12" fmla="*/ 4762 w 471487"/>
              <a:gd name="connsiteY12" fmla="*/ 86355 h 600705"/>
              <a:gd name="connsiteX0" fmla="*/ 4762 w 471487"/>
              <a:gd name="connsiteY0" fmla="*/ 84616 h 598966"/>
              <a:gd name="connsiteX1" fmla="*/ 195262 w 471487"/>
              <a:gd name="connsiteY1" fmla="*/ 141766 h 598966"/>
              <a:gd name="connsiteX2" fmla="*/ 204787 w 471487"/>
              <a:gd name="connsiteY2" fmla="*/ 89378 h 598966"/>
              <a:gd name="connsiteX3" fmla="*/ 276225 w 471487"/>
              <a:gd name="connsiteY3" fmla="*/ 89378 h 598966"/>
              <a:gd name="connsiteX4" fmla="*/ 295275 w 471487"/>
              <a:gd name="connsiteY4" fmla="*/ 132241 h 598966"/>
              <a:gd name="connsiteX5" fmla="*/ 471487 w 471487"/>
              <a:gd name="connsiteY5" fmla="*/ 89378 h 598966"/>
              <a:gd name="connsiteX6" fmla="*/ 466725 w 471487"/>
              <a:gd name="connsiteY6" fmla="*/ 556103 h 598966"/>
              <a:gd name="connsiteX7" fmla="*/ 285750 w 471487"/>
              <a:gd name="connsiteY7" fmla="*/ 598966 h 598966"/>
              <a:gd name="connsiteX8" fmla="*/ 276225 w 471487"/>
              <a:gd name="connsiteY8" fmla="*/ 575153 h 598966"/>
              <a:gd name="connsiteX9" fmla="*/ 209550 w 471487"/>
              <a:gd name="connsiteY9" fmla="*/ 570391 h 598966"/>
              <a:gd name="connsiteX10" fmla="*/ 180975 w 471487"/>
              <a:gd name="connsiteY10" fmla="*/ 594203 h 598966"/>
              <a:gd name="connsiteX11" fmla="*/ 0 w 471487"/>
              <a:gd name="connsiteY11" fmla="*/ 560866 h 598966"/>
              <a:gd name="connsiteX12" fmla="*/ 4762 w 471487"/>
              <a:gd name="connsiteY12" fmla="*/ 84616 h 598966"/>
              <a:gd name="connsiteX0" fmla="*/ 4762 w 471487"/>
              <a:gd name="connsiteY0" fmla="*/ 101676 h 616026"/>
              <a:gd name="connsiteX1" fmla="*/ 195262 w 471487"/>
              <a:gd name="connsiteY1" fmla="*/ 158826 h 616026"/>
              <a:gd name="connsiteX2" fmla="*/ 204787 w 471487"/>
              <a:gd name="connsiteY2" fmla="*/ 106438 h 616026"/>
              <a:gd name="connsiteX3" fmla="*/ 276225 w 471487"/>
              <a:gd name="connsiteY3" fmla="*/ 106438 h 616026"/>
              <a:gd name="connsiteX4" fmla="*/ 295275 w 471487"/>
              <a:gd name="connsiteY4" fmla="*/ 149301 h 616026"/>
              <a:gd name="connsiteX5" fmla="*/ 471487 w 471487"/>
              <a:gd name="connsiteY5" fmla="*/ 106438 h 616026"/>
              <a:gd name="connsiteX6" fmla="*/ 466725 w 471487"/>
              <a:gd name="connsiteY6" fmla="*/ 573163 h 616026"/>
              <a:gd name="connsiteX7" fmla="*/ 285750 w 471487"/>
              <a:gd name="connsiteY7" fmla="*/ 616026 h 616026"/>
              <a:gd name="connsiteX8" fmla="*/ 276225 w 471487"/>
              <a:gd name="connsiteY8" fmla="*/ 592213 h 616026"/>
              <a:gd name="connsiteX9" fmla="*/ 209550 w 471487"/>
              <a:gd name="connsiteY9" fmla="*/ 587451 h 616026"/>
              <a:gd name="connsiteX10" fmla="*/ 180975 w 471487"/>
              <a:gd name="connsiteY10" fmla="*/ 611263 h 616026"/>
              <a:gd name="connsiteX11" fmla="*/ 0 w 471487"/>
              <a:gd name="connsiteY11" fmla="*/ 577926 h 616026"/>
              <a:gd name="connsiteX12" fmla="*/ 4762 w 471487"/>
              <a:gd name="connsiteY12" fmla="*/ 101676 h 616026"/>
              <a:gd name="connsiteX0" fmla="*/ 4762 w 471487"/>
              <a:gd name="connsiteY0" fmla="*/ 104088 h 618438"/>
              <a:gd name="connsiteX1" fmla="*/ 195262 w 471487"/>
              <a:gd name="connsiteY1" fmla="*/ 161238 h 618438"/>
              <a:gd name="connsiteX2" fmla="*/ 204787 w 471487"/>
              <a:gd name="connsiteY2" fmla="*/ 108850 h 618438"/>
              <a:gd name="connsiteX3" fmla="*/ 276225 w 471487"/>
              <a:gd name="connsiteY3" fmla="*/ 108850 h 618438"/>
              <a:gd name="connsiteX4" fmla="*/ 295275 w 471487"/>
              <a:gd name="connsiteY4" fmla="*/ 151713 h 618438"/>
              <a:gd name="connsiteX5" fmla="*/ 471487 w 471487"/>
              <a:gd name="connsiteY5" fmla="*/ 108850 h 618438"/>
              <a:gd name="connsiteX6" fmla="*/ 466725 w 471487"/>
              <a:gd name="connsiteY6" fmla="*/ 575575 h 618438"/>
              <a:gd name="connsiteX7" fmla="*/ 285750 w 471487"/>
              <a:gd name="connsiteY7" fmla="*/ 618438 h 618438"/>
              <a:gd name="connsiteX8" fmla="*/ 276225 w 471487"/>
              <a:gd name="connsiteY8" fmla="*/ 594625 h 618438"/>
              <a:gd name="connsiteX9" fmla="*/ 209550 w 471487"/>
              <a:gd name="connsiteY9" fmla="*/ 589863 h 618438"/>
              <a:gd name="connsiteX10" fmla="*/ 180975 w 471487"/>
              <a:gd name="connsiteY10" fmla="*/ 613675 h 618438"/>
              <a:gd name="connsiteX11" fmla="*/ 0 w 471487"/>
              <a:gd name="connsiteY11" fmla="*/ 580338 h 618438"/>
              <a:gd name="connsiteX12" fmla="*/ 4762 w 471487"/>
              <a:gd name="connsiteY12" fmla="*/ 104088 h 61843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85750 w 471487"/>
              <a:gd name="connsiteY4" fmla="*/ 147424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487" h="611768">
                <a:moveTo>
                  <a:pt x="4762" y="97418"/>
                </a:moveTo>
                <a:lnTo>
                  <a:pt x="195262" y="154568"/>
                </a:lnTo>
                <a:lnTo>
                  <a:pt x="204787" y="102180"/>
                </a:lnTo>
                <a:cubicBezTo>
                  <a:pt x="104776" y="-16882"/>
                  <a:pt x="352424" y="-50221"/>
                  <a:pt x="276225" y="102180"/>
                </a:cubicBezTo>
                <a:lnTo>
                  <a:pt x="285750" y="147424"/>
                </a:lnTo>
                <a:lnTo>
                  <a:pt x="471487" y="102180"/>
                </a:lnTo>
                <a:cubicBezTo>
                  <a:pt x="469900" y="257755"/>
                  <a:pt x="468312" y="413330"/>
                  <a:pt x="466725" y="568905"/>
                </a:cubicBezTo>
                <a:lnTo>
                  <a:pt x="285750" y="611768"/>
                </a:lnTo>
                <a:lnTo>
                  <a:pt x="269082" y="578430"/>
                </a:lnTo>
                <a:cubicBezTo>
                  <a:pt x="368301" y="426824"/>
                  <a:pt x="103187" y="437141"/>
                  <a:pt x="209550" y="583193"/>
                </a:cubicBezTo>
                <a:lnTo>
                  <a:pt x="180975" y="607005"/>
                </a:lnTo>
                <a:lnTo>
                  <a:pt x="0" y="573668"/>
                </a:lnTo>
                <a:cubicBezTo>
                  <a:pt x="1587" y="414918"/>
                  <a:pt x="3175" y="256168"/>
                  <a:pt x="4762" y="974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544484" y="2257570"/>
            <a:ext cx="501428" cy="339754"/>
            <a:chOff x="3765772" y="2257570"/>
            <a:chExt cx="543463" cy="368236"/>
          </a:xfrm>
        </p:grpSpPr>
        <p:pic>
          <p:nvPicPr>
            <p:cNvPr id="49" name="Picture 18" descr="Image result for bitcoin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966" y="2278146"/>
              <a:ext cx="360269" cy="347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8" descr="Image result for bitcoin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772" y="2257570"/>
              <a:ext cx="360269" cy="347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Freeform 782"/>
          <p:cNvSpPr>
            <a:spLocks/>
          </p:cNvSpPr>
          <p:nvPr/>
        </p:nvSpPr>
        <p:spPr bwMode="auto">
          <a:xfrm>
            <a:off x="7240408" y="1929847"/>
            <a:ext cx="394688" cy="248915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chemeClr val="accent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3" name="Freeform 782"/>
          <p:cNvSpPr>
            <a:spLocks/>
          </p:cNvSpPr>
          <p:nvPr/>
        </p:nvSpPr>
        <p:spPr bwMode="auto">
          <a:xfrm>
            <a:off x="7240408" y="2745187"/>
            <a:ext cx="394688" cy="248915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chemeClr val="accent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4" name="Freeform 782"/>
          <p:cNvSpPr>
            <a:spLocks/>
          </p:cNvSpPr>
          <p:nvPr/>
        </p:nvSpPr>
        <p:spPr bwMode="auto">
          <a:xfrm>
            <a:off x="5922666" y="2745187"/>
            <a:ext cx="394688" cy="248915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chemeClr val="accent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5" name="Freeform 782"/>
          <p:cNvSpPr>
            <a:spLocks/>
          </p:cNvSpPr>
          <p:nvPr/>
        </p:nvSpPr>
        <p:spPr bwMode="auto">
          <a:xfrm>
            <a:off x="6592708" y="3011887"/>
            <a:ext cx="394688" cy="248915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chemeClr val="accent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6" name="Freeform 55"/>
          <p:cNvSpPr/>
          <p:nvPr/>
        </p:nvSpPr>
        <p:spPr>
          <a:xfrm>
            <a:off x="2218539" y="4934025"/>
            <a:ext cx="533910" cy="692762"/>
          </a:xfrm>
          <a:custGeom>
            <a:avLst/>
            <a:gdLst>
              <a:gd name="connsiteX0" fmla="*/ 4762 w 471487"/>
              <a:gd name="connsiteY0" fmla="*/ 0 h 514350"/>
              <a:gd name="connsiteX1" fmla="*/ 195262 w 471487"/>
              <a:gd name="connsiteY1" fmla="*/ 57150 h 514350"/>
              <a:gd name="connsiteX2" fmla="*/ 204787 w 471487"/>
              <a:gd name="connsiteY2" fmla="*/ 4762 h 514350"/>
              <a:gd name="connsiteX3" fmla="*/ 276225 w 471487"/>
              <a:gd name="connsiteY3" fmla="*/ 4762 h 514350"/>
              <a:gd name="connsiteX4" fmla="*/ 295275 w 471487"/>
              <a:gd name="connsiteY4" fmla="*/ 47625 h 514350"/>
              <a:gd name="connsiteX5" fmla="*/ 471487 w 471487"/>
              <a:gd name="connsiteY5" fmla="*/ 4762 h 514350"/>
              <a:gd name="connsiteX6" fmla="*/ 466725 w 471487"/>
              <a:gd name="connsiteY6" fmla="*/ 471487 h 514350"/>
              <a:gd name="connsiteX7" fmla="*/ 285750 w 471487"/>
              <a:gd name="connsiteY7" fmla="*/ 514350 h 514350"/>
              <a:gd name="connsiteX8" fmla="*/ 276225 w 471487"/>
              <a:gd name="connsiteY8" fmla="*/ 490537 h 514350"/>
              <a:gd name="connsiteX9" fmla="*/ 209550 w 471487"/>
              <a:gd name="connsiteY9" fmla="*/ 485775 h 514350"/>
              <a:gd name="connsiteX10" fmla="*/ 180975 w 471487"/>
              <a:gd name="connsiteY10" fmla="*/ 509587 h 514350"/>
              <a:gd name="connsiteX11" fmla="*/ 0 w 471487"/>
              <a:gd name="connsiteY11" fmla="*/ 476250 h 514350"/>
              <a:gd name="connsiteX12" fmla="*/ 4762 w 471487"/>
              <a:gd name="connsiteY12" fmla="*/ 0 h 514350"/>
              <a:gd name="connsiteX0" fmla="*/ 4762 w 471487"/>
              <a:gd name="connsiteY0" fmla="*/ 47096 h 561446"/>
              <a:gd name="connsiteX1" fmla="*/ 195262 w 471487"/>
              <a:gd name="connsiteY1" fmla="*/ 104246 h 561446"/>
              <a:gd name="connsiteX2" fmla="*/ 204787 w 471487"/>
              <a:gd name="connsiteY2" fmla="*/ 51858 h 561446"/>
              <a:gd name="connsiteX3" fmla="*/ 276225 w 471487"/>
              <a:gd name="connsiteY3" fmla="*/ 51858 h 561446"/>
              <a:gd name="connsiteX4" fmla="*/ 295275 w 471487"/>
              <a:gd name="connsiteY4" fmla="*/ 94721 h 561446"/>
              <a:gd name="connsiteX5" fmla="*/ 471487 w 471487"/>
              <a:gd name="connsiteY5" fmla="*/ 51858 h 561446"/>
              <a:gd name="connsiteX6" fmla="*/ 466725 w 471487"/>
              <a:gd name="connsiteY6" fmla="*/ 518583 h 561446"/>
              <a:gd name="connsiteX7" fmla="*/ 285750 w 471487"/>
              <a:gd name="connsiteY7" fmla="*/ 561446 h 561446"/>
              <a:gd name="connsiteX8" fmla="*/ 276225 w 471487"/>
              <a:gd name="connsiteY8" fmla="*/ 537633 h 561446"/>
              <a:gd name="connsiteX9" fmla="*/ 209550 w 471487"/>
              <a:gd name="connsiteY9" fmla="*/ 532871 h 561446"/>
              <a:gd name="connsiteX10" fmla="*/ 180975 w 471487"/>
              <a:gd name="connsiteY10" fmla="*/ 556683 h 561446"/>
              <a:gd name="connsiteX11" fmla="*/ 0 w 471487"/>
              <a:gd name="connsiteY11" fmla="*/ 523346 h 561446"/>
              <a:gd name="connsiteX12" fmla="*/ 4762 w 471487"/>
              <a:gd name="connsiteY12" fmla="*/ 47096 h 561446"/>
              <a:gd name="connsiteX0" fmla="*/ 4762 w 471487"/>
              <a:gd name="connsiteY0" fmla="*/ 86355 h 600705"/>
              <a:gd name="connsiteX1" fmla="*/ 195262 w 471487"/>
              <a:gd name="connsiteY1" fmla="*/ 143505 h 600705"/>
              <a:gd name="connsiteX2" fmla="*/ 204787 w 471487"/>
              <a:gd name="connsiteY2" fmla="*/ 91117 h 600705"/>
              <a:gd name="connsiteX3" fmla="*/ 276225 w 471487"/>
              <a:gd name="connsiteY3" fmla="*/ 91117 h 600705"/>
              <a:gd name="connsiteX4" fmla="*/ 295275 w 471487"/>
              <a:gd name="connsiteY4" fmla="*/ 133980 h 600705"/>
              <a:gd name="connsiteX5" fmla="*/ 471487 w 471487"/>
              <a:gd name="connsiteY5" fmla="*/ 91117 h 600705"/>
              <a:gd name="connsiteX6" fmla="*/ 466725 w 471487"/>
              <a:gd name="connsiteY6" fmla="*/ 557842 h 600705"/>
              <a:gd name="connsiteX7" fmla="*/ 285750 w 471487"/>
              <a:gd name="connsiteY7" fmla="*/ 600705 h 600705"/>
              <a:gd name="connsiteX8" fmla="*/ 276225 w 471487"/>
              <a:gd name="connsiteY8" fmla="*/ 576892 h 600705"/>
              <a:gd name="connsiteX9" fmla="*/ 209550 w 471487"/>
              <a:gd name="connsiteY9" fmla="*/ 572130 h 600705"/>
              <a:gd name="connsiteX10" fmla="*/ 180975 w 471487"/>
              <a:gd name="connsiteY10" fmla="*/ 595942 h 600705"/>
              <a:gd name="connsiteX11" fmla="*/ 0 w 471487"/>
              <a:gd name="connsiteY11" fmla="*/ 562605 h 600705"/>
              <a:gd name="connsiteX12" fmla="*/ 4762 w 471487"/>
              <a:gd name="connsiteY12" fmla="*/ 86355 h 600705"/>
              <a:gd name="connsiteX0" fmla="*/ 4762 w 471487"/>
              <a:gd name="connsiteY0" fmla="*/ 84616 h 598966"/>
              <a:gd name="connsiteX1" fmla="*/ 195262 w 471487"/>
              <a:gd name="connsiteY1" fmla="*/ 141766 h 598966"/>
              <a:gd name="connsiteX2" fmla="*/ 204787 w 471487"/>
              <a:gd name="connsiteY2" fmla="*/ 89378 h 598966"/>
              <a:gd name="connsiteX3" fmla="*/ 276225 w 471487"/>
              <a:gd name="connsiteY3" fmla="*/ 89378 h 598966"/>
              <a:gd name="connsiteX4" fmla="*/ 295275 w 471487"/>
              <a:gd name="connsiteY4" fmla="*/ 132241 h 598966"/>
              <a:gd name="connsiteX5" fmla="*/ 471487 w 471487"/>
              <a:gd name="connsiteY5" fmla="*/ 89378 h 598966"/>
              <a:gd name="connsiteX6" fmla="*/ 466725 w 471487"/>
              <a:gd name="connsiteY6" fmla="*/ 556103 h 598966"/>
              <a:gd name="connsiteX7" fmla="*/ 285750 w 471487"/>
              <a:gd name="connsiteY7" fmla="*/ 598966 h 598966"/>
              <a:gd name="connsiteX8" fmla="*/ 276225 w 471487"/>
              <a:gd name="connsiteY8" fmla="*/ 575153 h 598966"/>
              <a:gd name="connsiteX9" fmla="*/ 209550 w 471487"/>
              <a:gd name="connsiteY9" fmla="*/ 570391 h 598966"/>
              <a:gd name="connsiteX10" fmla="*/ 180975 w 471487"/>
              <a:gd name="connsiteY10" fmla="*/ 594203 h 598966"/>
              <a:gd name="connsiteX11" fmla="*/ 0 w 471487"/>
              <a:gd name="connsiteY11" fmla="*/ 560866 h 598966"/>
              <a:gd name="connsiteX12" fmla="*/ 4762 w 471487"/>
              <a:gd name="connsiteY12" fmla="*/ 84616 h 598966"/>
              <a:gd name="connsiteX0" fmla="*/ 4762 w 471487"/>
              <a:gd name="connsiteY0" fmla="*/ 101676 h 616026"/>
              <a:gd name="connsiteX1" fmla="*/ 195262 w 471487"/>
              <a:gd name="connsiteY1" fmla="*/ 158826 h 616026"/>
              <a:gd name="connsiteX2" fmla="*/ 204787 w 471487"/>
              <a:gd name="connsiteY2" fmla="*/ 106438 h 616026"/>
              <a:gd name="connsiteX3" fmla="*/ 276225 w 471487"/>
              <a:gd name="connsiteY3" fmla="*/ 106438 h 616026"/>
              <a:gd name="connsiteX4" fmla="*/ 295275 w 471487"/>
              <a:gd name="connsiteY4" fmla="*/ 149301 h 616026"/>
              <a:gd name="connsiteX5" fmla="*/ 471487 w 471487"/>
              <a:gd name="connsiteY5" fmla="*/ 106438 h 616026"/>
              <a:gd name="connsiteX6" fmla="*/ 466725 w 471487"/>
              <a:gd name="connsiteY6" fmla="*/ 573163 h 616026"/>
              <a:gd name="connsiteX7" fmla="*/ 285750 w 471487"/>
              <a:gd name="connsiteY7" fmla="*/ 616026 h 616026"/>
              <a:gd name="connsiteX8" fmla="*/ 276225 w 471487"/>
              <a:gd name="connsiteY8" fmla="*/ 592213 h 616026"/>
              <a:gd name="connsiteX9" fmla="*/ 209550 w 471487"/>
              <a:gd name="connsiteY9" fmla="*/ 587451 h 616026"/>
              <a:gd name="connsiteX10" fmla="*/ 180975 w 471487"/>
              <a:gd name="connsiteY10" fmla="*/ 611263 h 616026"/>
              <a:gd name="connsiteX11" fmla="*/ 0 w 471487"/>
              <a:gd name="connsiteY11" fmla="*/ 577926 h 616026"/>
              <a:gd name="connsiteX12" fmla="*/ 4762 w 471487"/>
              <a:gd name="connsiteY12" fmla="*/ 101676 h 616026"/>
              <a:gd name="connsiteX0" fmla="*/ 4762 w 471487"/>
              <a:gd name="connsiteY0" fmla="*/ 104088 h 618438"/>
              <a:gd name="connsiteX1" fmla="*/ 195262 w 471487"/>
              <a:gd name="connsiteY1" fmla="*/ 161238 h 618438"/>
              <a:gd name="connsiteX2" fmla="*/ 204787 w 471487"/>
              <a:gd name="connsiteY2" fmla="*/ 108850 h 618438"/>
              <a:gd name="connsiteX3" fmla="*/ 276225 w 471487"/>
              <a:gd name="connsiteY3" fmla="*/ 108850 h 618438"/>
              <a:gd name="connsiteX4" fmla="*/ 295275 w 471487"/>
              <a:gd name="connsiteY4" fmla="*/ 151713 h 618438"/>
              <a:gd name="connsiteX5" fmla="*/ 471487 w 471487"/>
              <a:gd name="connsiteY5" fmla="*/ 108850 h 618438"/>
              <a:gd name="connsiteX6" fmla="*/ 466725 w 471487"/>
              <a:gd name="connsiteY6" fmla="*/ 575575 h 618438"/>
              <a:gd name="connsiteX7" fmla="*/ 285750 w 471487"/>
              <a:gd name="connsiteY7" fmla="*/ 618438 h 618438"/>
              <a:gd name="connsiteX8" fmla="*/ 276225 w 471487"/>
              <a:gd name="connsiteY8" fmla="*/ 594625 h 618438"/>
              <a:gd name="connsiteX9" fmla="*/ 209550 w 471487"/>
              <a:gd name="connsiteY9" fmla="*/ 589863 h 618438"/>
              <a:gd name="connsiteX10" fmla="*/ 180975 w 471487"/>
              <a:gd name="connsiteY10" fmla="*/ 613675 h 618438"/>
              <a:gd name="connsiteX11" fmla="*/ 0 w 471487"/>
              <a:gd name="connsiteY11" fmla="*/ 580338 h 618438"/>
              <a:gd name="connsiteX12" fmla="*/ 4762 w 471487"/>
              <a:gd name="connsiteY12" fmla="*/ 104088 h 61843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76225 w 471487"/>
              <a:gd name="connsiteY8" fmla="*/ 587955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95275 w 471487"/>
              <a:gd name="connsiteY4" fmla="*/ 145043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  <a:gd name="connsiteX0" fmla="*/ 4762 w 471487"/>
              <a:gd name="connsiteY0" fmla="*/ 97418 h 611768"/>
              <a:gd name="connsiteX1" fmla="*/ 195262 w 471487"/>
              <a:gd name="connsiteY1" fmla="*/ 154568 h 611768"/>
              <a:gd name="connsiteX2" fmla="*/ 204787 w 471487"/>
              <a:gd name="connsiteY2" fmla="*/ 102180 h 611768"/>
              <a:gd name="connsiteX3" fmla="*/ 276225 w 471487"/>
              <a:gd name="connsiteY3" fmla="*/ 102180 h 611768"/>
              <a:gd name="connsiteX4" fmla="*/ 285750 w 471487"/>
              <a:gd name="connsiteY4" fmla="*/ 147424 h 611768"/>
              <a:gd name="connsiteX5" fmla="*/ 471487 w 471487"/>
              <a:gd name="connsiteY5" fmla="*/ 102180 h 611768"/>
              <a:gd name="connsiteX6" fmla="*/ 466725 w 471487"/>
              <a:gd name="connsiteY6" fmla="*/ 568905 h 611768"/>
              <a:gd name="connsiteX7" fmla="*/ 285750 w 471487"/>
              <a:gd name="connsiteY7" fmla="*/ 611768 h 611768"/>
              <a:gd name="connsiteX8" fmla="*/ 269082 w 471487"/>
              <a:gd name="connsiteY8" fmla="*/ 578430 h 611768"/>
              <a:gd name="connsiteX9" fmla="*/ 209550 w 471487"/>
              <a:gd name="connsiteY9" fmla="*/ 583193 h 611768"/>
              <a:gd name="connsiteX10" fmla="*/ 180975 w 471487"/>
              <a:gd name="connsiteY10" fmla="*/ 607005 h 611768"/>
              <a:gd name="connsiteX11" fmla="*/ 0 w 471487"/>
              <a:gd name="connsiteY11" fmla="*/ 573668 h 611768"/>
              <a:gd name="connsiteX12" fmla="*/ 4762 w 471487"/>
              <a:gd name="connsiteY12" fmla="*/ 97418 h 61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1487" h="611768">
                <a:moveTo>
                  <a:pt x="4762" y="97418"/>
                </a:moveTo>
                <a:lnTo>
                  <a:pt x="195262" y="154568"/>
                </a:lnTo>
                <a:lnTo>
                  <a:pt x="204787" y="102180"/>
                </a:lnTo>
                <a:cubicBezTo>
                  <a:pt x="104776" y="-16882"/>
                  <a:pt x="352424" y="-50221"/>
                  <a:pt x="276225" y="102180"/>
                </a:cubicBezTo>
                <a:lnTo>
                  <a:pt x="285750" y="147424"/>
                </a:lnTo>
                <a:lnTo>
                  <a:pt x="471487" y="102180"/>
                </a:lnTo>
                <a:cubicBezTo>
                  <a:pt x="469900" y="257755"/>
                  <a:pt x="468312" y="413330"/>
                  <a:pt x="466725" y="568905"/>
                </a:cubicBezTo>
                <a:lnTo>
                  <a:pt x="285750" y="611768"/>
                </a:lnTo>
                <a:lnTo>
                  <a:pt x="269082" y="578430"/>
                </a:lnTo>
                <a:cubicBezTo>
                  <a:pt x="368301" y="426824"/>
                  <a:pt x="103187" y="437141"/>
                  <a:pt x="209550" y="583193"/>
                </a:cubicBezTo>
                <a:lnTo>
                  <a:pt x="180975" y="607005"/>
                </a:lnTo>
                <a:lnTo>
                  <a:pt x="0" y="573668"/>
                </a:lnTo>
                <a:cubicBezTo>
                  <a:pt x="1587" y="414918"/>
                  <a:pt x="3175" y="256168"/>
                  <a:pt x="4762" y="974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239184" y="5115070"/>
            <a:ext cx="501428" cy="339754"/>
            <a:chOff x="3765772" y="2257570"/>
            <a:chExt cx="543463" cy="368236"/>
          </a:xfrm>
        </p:grpSpPr>
        <p:pic>
          <p:nvPicPr>
            <p:cNvPr id="58" name="Picture 18" descr="Image result for bitcoin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8966" y="2278146"/>
              <a:ext cx="360269" cy="347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8" descr="Image result for bitcoin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772" y="2257570"/>
              <a:ext cx="360269" cy="347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Freeform 782"/>
          <p:cNvSpPr>
            <a:spLocks/>
          </p:cNvSpPr>
          <p:nvPr/>
        </p:nvSpPr>
        <p:spPr bwMode="auto">
          <a:xfrm>
            <a:off x="2935108" y="4787347"/>
            <a:ext cx="394688" cy="248915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2" name="Freeform 782"/>
          <p:cNvSpPr>
            <a:spLocks/>
          </p:cNvSpPr>
          <p:nvPr/>
        </p:nvSpPr>
        <p:spPr bwMode="auto">
          <a:xfrm>
            <a:off x="2935108" y="5602687"/>
            <a:ext cx="394688" cy="248915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3" name="Freeform 782"/>
          <p:cNvSpPr>
            <a:spLocks/>
          </p:cNvSpPr>
          <p:nvPr/>
        </p:nvSpPr>
        <p:spPr bwMode="auto">
          <a:xfrm>
            <a:off x="1617366" y="5602687"/>
            <a:ext cx="394688" cy="248915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4" name="Freeform 782"/>
          <p:cNvSpPr>
            <a:spLocks/>
          </p:cNvSpPr>
          <p:nvPr/>
        </p:nvSpPr>
        <p:spPr bwMode="auto">
          <a:xfrm>
            <a:off x="2287408" y="5869387"/>
            <a:ext cx="394688" cy="248915"/>
          </a:xfrm>
          <a:custGeom>
            <a:avLst/>
            <a:gdLst/>
            <a:ahLst/>
            <a:cxnLst>
              <a:cxn ang="0">
                <a:pos x="235" y="132"/>
              </a:cxn>
              <a:cxn ang="0">
                <a:pos x="219" y="148"/>
              </a:cxn>
              <a:cxn ang="0">
                <a:pos x="16" y="148"/>
              </a:cxn>
              <a:cxn ang="0">
                <a:pos x="0" y="132"/>
              </a:cxn>
              <a:cxn ang="0">
                <a:pos x="214" y="132"/>
              </a:cxn>
              <a:cxn ang="0">
                <a:pos x="214" y="0"/>
              </a:cxn>
              <a:cxn ang="0">
                <a:pos x="21" y="0"/>
              </a:cxn>
              <a:cxn ang="0">
                <a:pos x="21" y="114"/>
              </a:cxn>
            </a:cxnLst>
            <a:rect l="0" t="0" r="r" b="b"/>
            <a:pathLst>
              <a:path w="235" h="148">
                <a:moveTo>
                  <a:pt x="235" y="132"/>
                </a:moveTo>
                <a:cubicBezTo>
                  <a:pt x="235" y="141"/>
                  <a:pt x="228" y="148"/>
                  <a:pt x="219" y="148"/>
                </a:cubicBezTo>
                <a:cubicBezTo>
                  <a:pt x="16" y="148"/>
                  <a:pt x="16" y="148"/>
                  <a:pt x="16" y="148"/>
                </a:cubicBezTo>
                <a:cubicBezTo>
                  <a:pt x="7" y="148"/>
                  <a:pt x="0" y="141"/>
                  <a:pt x="0" y="132"/>
                </a:cubicBezTo>
                <a:cubicBezTo>
                  <a:pt x="214" y="132"/>
                  <a:pt x="214" y="132"/>
                  <a:pt x="214" y="132"/>
                </a:cubicBezTo>
                <a:cubicBezTo>
                  <a:pt x="214" y="0"/>
                  <a:pt x="214" y="0"/>
                  <a:pt x="214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14"/>
                  <a:pt x="21" y="114"/>
                  <a:pt x="21" y="114"/>
                </a:cubicBezTo>
              </a:path>
            </a:pathLst>
          </a:custGeom>
          <a:noFill/>
          <a:ln w="9525" cap="rnd">
            <a:solidFill>
              <a:srgbClr val="00B05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0096" name="TextBox 260095"/>
          <p:cNvSpPr txBox="1"/>
          <p:nvPr/>
        </p:nvSpPr>
        <p:spPr bwMode="auto">
          <a:xfrm>
            <a:off x="7369465" y="1932303"/>
            <a:ext cx="10740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?</a:t>
            </a:r>
            <a:endParaRPr lang="en-GB" b="1" dirty="0" smtClean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6" name="TextBox 65"/>
          <p:cNvSpPr txBox="1"/>
          <p:nvPr/>
        </p:nvSpPr>
        <p:spPr bwMode="auto">
          <a:xfrm>
            <a:off x="7369465" y="2751453"/>
            <a:ext cx="10740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?</a:t>
            </a:r>
            <a:endParaRPr lang="en-GB" b="1" dirty="0" smtClean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7" name="TextBox 66"/>
          <p:cNvSpPr txBox="1"/>
          <p:nvPr/>
        </p:nvSpPr>
        <p:spPr bwMode="auto">
          <a:xfrm>
            <a:off x="6067715" y="2751453"/>
            <a:ext cx="10740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?</a:t>
            </a:r>
            <a:endParaRPr lang="en-GB" b="1" dirty="0" smtClean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8" name="TextBox 67"/>
          <p:cNvSpPr txBox="1"/>
          <p:nvPr/>
        </p:nvSpPr>
        <p:spPr bwMode="auto">
          <a:xfrm>
            <a:off x="6067715" y="1945003"/>
            <a:ext cx="10740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?</a:t>
            </a:r>
            <a:endParaRPr lang="en-GB" b="1" dirty="0" smtClean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 bwMode="auto">
          <a:xfrm>
            <a:off x="6728115" y="3011803"/>
            <a:ext cx="107402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accent6"/>
                </a:solidFill>
                <a:latin typeface="Calibri" pitchFamily="34" charset="0"/>
                <a:cs typeface="Calibri" pitchFamily="34" charset="0"/>
              </a:rPr>
              <a:t>?</a:t>
            </a:r>
            <a:endParaRPr lang="en-GB" b="1" dirty="0" smtClean="0">
              <a:solidFill>
                <a:schemeClr val="accent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0" name="TextBox 69"/>
          <p:cNvSpPr txBox="1"/>
          <p:nvPr/>
        </p:nvSpPr>
        <p:spPr bwMode="auto">
          <a:xfrm>
            <a:off x="3044783" y="4814973"/>
            <a:ext cx="181140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/>
              </a:rPr>
              <a:t></a:t>
            </a:r>
            <a:endParaRPr lang="en-GB" b="1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 bwMode="auto">
          <a:xfrm>
            <a:off x="1738905" y="4829259"/>
            <a:ext cx="181140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/>
              </a:rPr>
              <a:t></a:t>
            </a:r>
            <a:endParaRPr lang="en-GB" b="1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2" name="TextBox 71"/>
          <p:cNvSpPr txBox="1"/>
          <p:nvPr/>
        </p:nvSpPr>
        <p:spPr bwMode="auto">
          <a:xfrm>
            <a:off x="3044783" y="5637933"/>
            <a:ext cx="181140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/>
              </a:rPr>
              <a:t></a:t>
            </a:r>
            <a:endParaRPr lang="en-GB" b="1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TextBox 72"/>
          <p:cNvSpPr txBox="1"/>
          <p:nvPr/>
        </p:nvSpPr>
        <p:spPr bwMode="auto">
          <a:xfrm>
            <a:off x="1734143" y="5637933"/>
            <a:ext cx="181140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/>
              </a:rPr>
              <a:t></a:t>
            </a:r>
            <a:endParaRPr lang="en-GB" b="1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TextBox 73"/>
          <p:cNvSpPr txBox="1"/>
          <p:nvPr/>
        </p:nvSpPr>
        <p:spPr bwMode="auto">
          <a:xfrm>
            <a:off x="2397083" y="5893678"/>
            <a:ext cx="181140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  <a:sym typeface="Wingdings"/>
              </a:rPr>
              <a:t></a:t>
            </a:r>
            <a:endParaRPr lang="en-GB" b="1" dirty="0" smtClean="0">
              <a:solidFill>
                <a:srgbClr val="00B05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75" name="Groupe 291"/>
          <p:cNvGrpSpPr/>
          <p:nvPr/>
        </p:nvGrpSpPr>
        <p:grpSpPr>
          <a:xfrm>
            <a:off x="5980926" y="1889193"/>
            <a:ext cx="261298" cy="328660"/>
            <a:chOff x="2962275" y="4994276"/>
            <a:chExt cx="209550" cy="387350"/>
          </a:xfrm>
        </p:grpSpPr>
        <p:sp>
          <p:nvSpPr>
            <p:cNvPr id="76" name="Freeform 839"/>
            <p:cNvSpPr>
              <a:spLocks/>
            </p:cNvSpPr>
            <p:nvPr/>
          </p:nvSpPr>
          <p:spPr bwMode="auto">
            <a:xfrm>
              <a:off x="2962275" y="4994276"/>
              <a:ext cx="209550" cy="387350"/>
            </a:xfrm>
            <a:custGeom>
              <a:avLst/>
              <a:gdLst/>
              <a:ahLst/>
              <a:cxnLst>
                <a:cxn ang="0">
                  <a:pos x="71" y="170"/>
                </a:cxn>
                <a:cxn ang="0">
                  <a:pos x="21" y="170"/>
                </a:cxn>
                <a:cxn ang="0">
                  <a:pos x="0" y="149"/>
                </a:cxn>
                <a:cxn ang="0">
                  <a:pos x="0" y="21"/>
                </a:cxn>
                <a:cxn ang="0">
                  <a:pos x="21" y="0"/>
                </a:cxn>
                <a:cxn ang="0">
                  <a:pos x="71" y="0"/>
                </a:cxn>
                <a:cxn ang="0">
                  <a:pos x="92" y="21"/>
                </a:cxn>
                <a:cxn ang="0">
                  <a:pos x="92" y="169"/>
                </a:cxn>
              </a:cxnLst>
              <a:rect l="0" t="0" r="r" b="b"/>
              <a:pathLst>
                <a:path w="92" h="170">
                  <a:moveTo>
                    <a:pt x="71" y="170"/>
                  </a:moveTo>
                  <a:cubicBezTo>
                    <a:pt x="21" y="170"/>
                    <a:pt x="21" y="170"/>
                    <a:pt x="21" y="170"/>
                  </a:cubicBezTo>
                  <a:cubicBezTo>
                    <a:pt x="10" y="170"/>
                    <a:pt x="0" y="160"/>
                    <a:pt x="0" y="14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3" y="0"/>
                    <a:pt x="92" y="9"/>
                    <a:pt x="92" y="21"/>
                  </a:cubicBezTo>
                  <a:cubicBezTo>
                    <a:pt x="92" y="169"/>
                    <a:pt x="92" y="169"/>
                    <a:pt x="92" y="169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Freeform 840"/>
            <p:cNvSpPr>
              <a:spLocks/>
            </p:cNvSpPr>
            <p:nvPr/>
          </p:nvSpPr>
          <p:spPr bwMode="auto">
            <a:xfrm>
              <a:off x="2994025" y="5026026"/>
              <a:ext cx="146050" cy="355600"/>
            </a:xfrm>
            <a:custGeom>
              <a:avLst/>
              <a:gdLst/>
              <a:ahLst/>
              <a:cxnLst>
                <a:cxn ang="0">
                  <a:pos x="23" y="138"/>
                </a:cxn>
                <a:cxn ang="0">
                  <a:pos x="32" y="147"/>
                </a:cxn>
                <a:cxn ang="0">
                  <a:pos x="41" y="138"/>
                </a:cxn>
                <a:cxn ang="0">
                  <a:pos x="32" y="128"/>
                </a:cxn>
                <a:cxn ang="0">
                  <a:pos x="7" y="128"/>
                </a:cxn>
                <a:cxn ang="0">
                  <a:pos x="0" y="121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57" y="0"/>
                </a:cxn>
                <a:cxn ang="0">
                  <a:pos x="64" y="7"/>
                </a:cxn>
                <a:cxn ang="0">
                  <a:pos x="64" y="149"/>
                </a:cxn>
                <a:cxn ang="0">
                  <a:pos x="57" y="156"/>
                </a:cxn>
              </a:cxnLst>
              <a:rect l="0" t="0" r="r" b="b"/>
              <a:pathLst>
                <a:path w="64" h="156">
                  <a:moveTo>
                    <a:pt x="23" y="138"/>
                  </a:moveTo>
                  <a:cubicBezTo>
                    <a:pt x="23" y="143"/>
                    <a:pt x="27" y="147"/>
                    <a:pt x="32" y="147"/>
                  </a:cubicBezTo>
                  <a:cubicBezTo>
                    <a:pt x="37" y="147"/>
                    <a:pt x="41" y="143"/>
                    <a:pt x="41" y="138"/>
                  </a:cubicBezTo>
                  <a:cubicBezTo>
                    <a:pt x="41" y="133"/>
                    <a:pt x="37" y="128"/>
                    <a:pt x="32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3" y="128"/>
                    <a:pt x="0" y="125"/>
                    <a:pt x="0" y="12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1" y="0"/>
                    <a:pt x="64" y="3"/>
                    <a:pt x="64" y="7"/>
                  </a:cubicBezTo>
                  <a:cubicBezTo>
                    <a:pt x="64" y="149"/>
                    <a:pt x="64" y="149"/>
                    <a:pt x="64" y="149"/>
                  </a:cubicBezTo>
                  <a:cubicBezTo>
                    <a:pt x="64" y="153"/>
                    <a:pt x="61" y="156"/>
                    <a:pt x="57" y="156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1" name="Groupe 291"/>
          <p:cNvGrpSpPr/>
          <p:nvPr/>
        </p:nvGrpSpPr>
        <p:grpSpPr>
          <a:xfrm>
            <a:off x="1681161" y="4775268"/>
            <a:ext cx="298624" cy="328660"/>
            <a:chOff x="2962275" y="4994276"/>
            <a:chExt cx="209550" cy="387350"/>
          </a:xfrm>
        </p:grpSpPr>
        <p:sp>
          <p:nvSpPr>
            <p:cNvPr id="82" name="Freeform 839"/>
            <p:cNvSpPr>
              <a:spLocks/>
            </p:cNvSpPr>
            <p:nvPr/>
          </p:nvSpPr>
          <p:spPr bwMode="auto">
            <a:xfrm>
              <a:off x="2962275" y="4994276"/>
              <a:ext cx="209550" cy="387350"/>
            </a:xfrm>
            <a:custGeom>
              <a:avLst/>
              <a:gdLst/>
              <a:ahLst/>
              <a:cxnLst>
                <a:cxn ang="0">
                  <a:pos x="71" y="170"/>
                </a:cxn>
                <a:cxn ang="0">
                  <a:pos x="21" y="170"/>
                </a:cxn>
                <a:cxn ang="0">
                  <a:pos x="0" y="149"/>
                </a:cxn>
                <a:cxn ang="0">
                  <a:pos x="0" y="21"/>
                </a:cxn>
                <a:cxn ang="0">
                  <a:pos x="21" y="0"/>
                </a:cxn>
                <a:cxn ang="0">
                  <a:pos x="71" y="0"/>
                </a:cxn>
                <a:cxn ang="0">
                  <a:pos x="92" y="21"/>
                </a:cxn>
                <a:cxn ang="0">
                  <a:pos x="92" y="169"/>
                </a:cxn>
              </a:cxnLst>
              <a:rect l="0" t="0" r="r" b="b"/>
              <a:pathLst>
                <a:path w="92" h="170">
                  <a:moveTo>
                    <a:pt x="71" y="170"/>
                  </a:moveTo>
                  <a:cubicBezTo>
                    <a:pt x="21" y="170"/>
                    <a:pt x="21" y="170"/>
                    <a:pt x="21" y="170"/>
                  </a:cubicBezTo>
                  <a:cubicBezTo>
                    <a:pt x="10" y="170"/>
                    <a:pt x="0" y="160"/>
                    <a:pt x="0" y="14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3" y="0"/>
                    <a:pt x="92" y="9"/>
                    <a:pt x="92" y="21"/>
                  </a:cubicBezTo>
                  <a:cubicBezTo>
                    <a:pt x="92" y="169"/>
                    <a:pt x="92" y="169"/>
                    <a:pt x="92" y="169"/>
                  </a:cubicBezTo>
                </a:path>
              </a:pathLst>
            </a:custGeom>
            <a:noFill/>
            <a:ln w="12700" cap="rnd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Freeform 840"/>
            <p:cNvSpPr>
              <a:spLocks/>
            </p:cNvSpPr>
            <p:nvPr/>
          </p:nvSpPr>
          <p:spPr bwMode="auto">
            <a:xfrm>
              <a:off x="2994025" y="5026026"/>
              <a:ext cx="146050" cy="355600"/>
            </a:xfrm>
            <a:custGeom>
              <a:avLst/>
              <a:gdLst/>
              <a:ahLst/>
              <a:cxnLst>
                <a:cxn ang="0">
                  <a:pos x="23" y="138"/>
                </a:cxn>
                <a:cxn ang="0">
                  <a:pos x="32" y="147"/>
                </a:cxn>
                <a:cxn ang="0">
                  <a:pos x="41" y="138"/>
                </a:cxn>
                <a:cxn ang="0">
                  <a:pos x="32" y="128"/>
                </a:cxn>
                <a:cxn ang="0">
                  <a:pos x="7" y="128"/>
                </a:cxn>
                <a:cxn ang="0">
                  <a:pos x="0" y="121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57" y="0"/>
                </a:cxn>
                <a:cxn ang="0">
                  <a:pos x="64" y="7"/>
                </a:cxn>
                <a:cxn ang="0">
                  <a:pos x="64" y="149"/>
                </a:cxn>
                <a:cxn ang="0">
                  <a:pos x="57" y="156"/>
                </a:cxn>
              </a:cxnLst>
              <a:rect l="0" t="0" r="r" b="b"/>
              <a:pathLst>
                <a:path w="64" h="156">
                  <a:moveTo>
                    <a:pt x="23" y="138"/>
                  </a:moveTo>
                  <a:cubicBezTo>
                    <a:pt x="23" y="143"/>
                    <a:pt x="27" y="147"/>
                    <a:pt x="32" y="147"/>
                  </a:cubicBezTo>
                  <a:cubicBezTo>
                    <a:pt x="37" y="147"/>
                    <a:pt x="41" y="143"/>
                    <a:pt x="41" y="138"/>
                  </a:cubicBezTo>
                  <a:cubicBezTo>
                    <a:pt x="41" y="133"/>
                    <a:pt x="37" y="128"/>
                    <a:pt x="32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3" y="128"/>
                    <a:pt x="0" y="125"/>
                    <a:pt x="0" y="12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1" y="0"/>
                    <a:pt x="64" y="3"/>
                    <a:pt x="64" y="7"/>
                  </a:cubicBezTo>
                  <a:cubicBezTo>
                    <a:pt x="64" y="149"/>
                    <a:pt x="64" y="149"/>
                    <a:pt x="64" y="149"/>
                  </a:cubicBezTo>
                  <a:cubicBezTo>
                    <a:pt x="64" y="153"/>
                    <a:pt x="61" y="156"/>
                    <a:pt x="57" y="156"/>
                  </a:cubicBezTo>
                </a:path>
              </a:pathLst>
            </a:custGeom>
            <a:noFill/>
            <a:ln w="12700" cap="rnd">
              <a:solidFill>
                <a:srgbClr val="00B05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60097" name="Group 260096"/>
          <p:cNvGrpSpPr/>
          <p:nvPr/>
        </p:nvGrpSpPr>
        <p:grpSpPr>
          <a:xfrm>
            <a:off x="4864632" y="4943550"/>
            <a:ext cx="469368" cy="1542975"/>
            <a:chOff x="4757552" y="4934025"/>
            <a:chExt cx="533910" cy="1755148"/>
          </a:xfrm>
        </p:grpSpPr>
        <p:sp>
          <p:nvSpPr>
            <p:cNvPr id="84" name="Freeform 83"/>
            <p:cNvSpPr/>
            <p:nvPr/>
          </p:nvSpPr>
          <p:spPr>
            <a:xfrm>
              <a:off x="4757552" y="4934025"/>
              <a:ext cx="533910" cy="692762"/>
            </a:xfrm>
            <a:custGeom>
              <a:avLst/>
              <a:gdLst>
                <a:gd name="connsiteX0" fmla="*/ 4762 w 471487"/>
                <a:gd name="connsiteY0" fmla="*/ 0 h 514350"/>
                <a:gd name="connsiteX1" fmla="*/ 195262 w 471487"/>
                <a:gd name="connsiteY1" fmla="*/ 57150 h 514350"/>
                <a:gd name="connsiteX2" fmla="*/ 204787 w 471487"/>
                <a:gd name="connsiteY2" fmla="*/ 4762 h 514350"/>
                <a:gd name="connsiteX3" fmla="*/ 276225 w 471487"/>
                <a:gd name="connsiteY3" fmla="*/ 4762 h 514350"/>
                <a:gd name="connsiteX4" fmla="*/ 295275 w 471487"/>
                <a:gd name="connsiteY4" fmla="*/ 47625 h 514350"/>
                <a:gd name="connsiteX5" fmla="*/ 471487 w 471487"/>
                <a:gd name="connsiteY5" fmla="*/ 4762 h 514350"/>
                <a:gd name="connsiteX6" fmla="*/ 466725 w 471487"/>
                <a:gd name="connsiteY6" fmla="*/ 471487 h 514350"/>
                <a:gd name="connsiteX7" fmla="*/ 285750 w 471487"/>
                <a:gd name="connsiteY7" fmla="*/ 514350 h 514350"/>
                <a:gd name="connsiteX8" fmla="*/ 276225 w 471487"/>
                <a:gd name="connsiteY8" fmla="*/ 490537 h 514350"/>
                <a:gd name="connsiteX9" fmla="*/ 209550 w 471487"/>
                <a:gd name="connsiteY9" fmla="*/ 485775 h 514350"/>
                <a:gd name="connsiteX10" fmla="*/ 180975 w 471487"/>
                <a:gd name="connsiteY10" fmla="*/ 509587 h 514350"/>
                <a:gd name="connsiteX11" fmla="*/ 0 w 471487"/>
                <a:gd name="connsiteY11" fmla="*/ 476250 h 514350"/>
                <a:gd name="connsiteX12" fmla="*/ 4762 w 471487"/>
                <a:gd name="connsiteY12" fmla="*/ 0 h 514350"/>
                <a:gd name="connsiteX0" fmla="*/ 4762 w 471487"/>
                <a:gd name="connsiteY0" fmla="*/ 47096 h 561446"/>
                <a:gd name="connsiteX1" fmla="*/ 195262 w 471487"/>
                <a:gd name="connsiteY1" fmla="*/ 104246 h 561446"/>
                <a:gd name="connsiteX2" fmla="*/ 204787 w 471487"/>
                <a:gd name="connsiteY2" fmla="*/ 51858 h 561446"/>
                <a:gd name="connsiteX3" fmla="*/ 276225 w 471487"/>
                <a:gd name="connsiteY3" fmla="*/ 51858 h 561446"/>
                <a:gd name="connsiteX4" fmla="*/ 295275 w 471487"/>
                <a:gd name="connsiteY4" fmla="*/ 94721 h 561446"/>
                <a:gd name="connsiteX5" fmla="*/ 471487 w 471487"/>
                <a:gd name="connsiteY5" fmla="*/ 51858 h 561446"/>
                <a:gd name="connsiteX6" fmla="*/ 466725 w 471487"/>
                <a:gd name="connsiteY6" fmla="*/ 518583 h 561446"/>
                <a:gd name="connsiteX7" fmla="*/ 285750 w 471487"/>
                <a:gd name="connsiteY7" fmla="*/ 561446 h 561446"/>
                <a:gd name="connsiteX8" fmla="*/ 276225 w 471487"/>
                <a:gd name="connsiteY8" fmla="*/ 537633 h 561446"/>
                <a:gd name="connsiteX9" fmla="*/ 209550 w 471487"/>
                <a:gd name="connsiteY9" fmla="*/ 532871 h 561446"/>
                <a:gd name="connsiteX10" fmla="*/ 180975 w 471487"/>
                <a:gd name="connsiteY10" fmla="*/ 556683 h 561446"/>
                <a:gd name="connsiteX11" fmla="*/ 0 w 471487"/>
                <a:gd name="connsiteY11" fmla="*/ 523346 h 561446"/>
                <a:gd name="connsiteX12" fmla="*/ 4762 w 471487"/>
                <a:gd name="connsiteY12" fmla="*/ 47096 h 561446"/>
                <a:gd name="connsiteX0" fmla="*/ 4762 w 471487"/>
                <a:gd name="connsiteY0" fmla="*/ 86355 h 600705"/>
                <a:gd name="connsiteX1" fmla="*/ 195262 w 471487"/>
                <a:gd name="connsiteY1" fmla="*/ 143505 h 600705"/>
                <a:gd name="connsiteX2" fmla="*/ 204787 w 471487"/>
                <a:gd name="connsiteY2" fmla="*/ 91117 h 600705"/>
                <a:gd name="connsiteX3" fmla="*/ 276225 w 471487"/>
                <a:gd name="connsiteY3" fmla="*/ 91117 h 600705"/>
                <a:gd name="connsiteX4" fmla="*/ 295275 w 471487"/>
                <a:gd name="connsiteY4" fmla="*/ 133980 h 600705"/>
                <a:gd name="connsiteX5" fmla="*/ 471487 w 471487"/>
                <a:gd name="connsiteY5" fmla="*/ 91117 h 600705"/>
                <a:gd name="connsiteX6" fmla="*/ 466725 w 471487"/>
                <a:gd name="connsiteY6" fmla="*/ 557842 h 600705"/>
                <a:gd name="connsiteX7" fmla="*/ 285750 w 471487"/>
                <a:gd name="connsiteY7" fmla="*/ 600705 h 600705"/>
                <a:gd name="connsiteX8" fmla="*/ 276225 w 471487"/>
                <a:gd name="connsiteY8" fmla="*/ 576892 h 600705"/>
                <a:gd name="connsiteX9" fmla="*/ 209550 w 471487"/>
                <a:gd name="connsiteY9" fmla="*/ 572130 h 600705"/>
                <a:gd name="connsiteX10" fmla="*/ 180975 w 471487"/>
                <a:gd name="connsiteY10" fmla="*/ 595942 h 600705"/>
                <a:gd name="connsiteX11" fmla="*/ 0 w 471487"/>
                <a:gd name="connsiteY11" fmla="*/ 562605 h 600705"/>
                <a:gd name="connsiteX12" fmla="*/ 4762 w 471487"/>
                <a:gd name="connsiteY12" fmla="*/ 86355 h 600705"/>
                <a:gd name="connsiteX0" fmla="*/ 4762 w 471487"/>
                <a:gd name="connsiteY0" fmla="*/ 84616 h 598966"/>
                <a:gd name="connsiteX1" fmla="*/ 195262 w 471487"/>
                <a:gd name="connsiteY1" fmla="*/ 141766 h 598966"/>
                <a:gd name="connsiteX2" fmla="*/ 204787 w 471487"/>
                <a:gd name="connsiteY2" fmla="*/ 89378 h 598966"/>
                <a:gd name="connsiteX3" fmla="*/ 276225 w 471487"/>
                <a:gd name="connsiteY3" fmla="*/ 89378 h 598966"/>
                <a:gd name="connsiteX4" fmla="*/ 295275 w 471487"/>
                <a:gd name="connsiteY4" fmla="*/ 132241 h 598966"/>
                <a:gd name="connsiteX5" fmla="*/ 471487 w 471487"/>
                <a:gd name="connsiteY5" fmla="*/ 89378 h 598966"/>
                <a:gd name="connsiteX6" fmla="*/ 466725 w 471487"/>
                <a:gd name="connsiteY6" fmla="*/ 556103 h 598966"/>
                <a:gd name="connsiteX7" fmla="*/ 285750 w 471487"/>
                <a:gd name="connsiteY7" fmla="*/ 598966 h 598966"/>
                <a:gd name="connsiteX8" fmla="*/ 276225 w 471487"/>
                <a:gd name="connsiteY8" fmla="*/ 575153 h 598966"/>
                <a:gd name="connsiteX9" fmla="*/ 209550 w 471487"/>
                <a:gd name="connsiteY9" fmla="*/ 570391 h 598966"/>
                <a:gd name="connsiteX10" fmla="*/ 180975 w 471487"/>
                <a:gd name="connsiteY10" fmla="*/ 594203 h 598966"/>
                <a:gd name="connsiteX11" fmla="*/ 0 w 471487"/>
                <a:gd name="connsiteY11" fmla="*/ 560866 h 598966"/>
                <a:gd name="connsiteX12" fmla="*/ 4762 w 471487"/>
                <a:gd name="connsiteY12" fmla="*/ 84616 h 598966"/>
                <a:gd name="connsiteX0" fmla="*/ 4762 w 471487"/>
                <a:gd name="connsiteY0" fmla="*/ 101676 h 616026"/>
                <a:gd name="connsiteX1" fmla="*/ 195262 w 471487"/>
                <a:gd name="connsiteY1" fmla="*/ 158826 h 616026"/>
                <a:gd name="connsiteX2" fmla="*/ 204787 w 471487"/>
                <a:gd name="connsiteY2" fmla="*/ 106438 h 616026"/>
                <a:gd name="connsiteX3" fmla="*/ 276225 w 471487"/>
                <a:gd name="connsiteY3" fmla="*/ 106438 h 616026"/>
                <a:gd name="connsiteX4" fmla="*/ 295275 w 471487"/>
                <a:gd name="connsiteY4" fmla="*/ 149301 h 616026"/>
                <a:gd name="connsiteX5" fmla="*/ 471487 w 471487"/>
                <a:gd name="connsiteY5" fmla="*/ 106438 h 616026"/>
                <a:gd name="connsiteX6" fmla="*/ 466725 w 471487"/>
                <a:gd name="connsiteY6" fmla="*/ 573163 h 616026"/>
                <a:gd name="connsiteX7" fmla="*/ 285750 w 471487"/>
                <a:gd name="connsiteY7" fmla="*/ 616026 h 616026"/>
                <a:gd name="connsiteX8" fmla="*/ 276225 w 471487"/>
                <a:gd name="connsiteY8" fmla="*/ 592213 h 616026"/>
                <a:gd name="connsiteX9" fmla="*/ 209550 w 471487"/>
                <a:gd name="connsiteY9" fmla="*/ 587451 h 616026"/>
                <a:gd name="connsiteX10" fmla="*/ 180975 w 471487"/>
                <a:gd name="connsiteY10" fmla="*/ 611263 h 616026"/>
                <a:gd name="connsiteX11" fmla="*/ 0 w 471487"/>
                <a:gd name="connsiteY11" fmla="*/ 577926 h 616026"/>
                <a:gd name="connsiteX12" fmla="*/ 4762 w 471487"/>
                <a:gd name="connsiteY12" fmla="*/ 101676 h 616026"/>
                <a:gd name="connsiteX0" fmla="*/ 4762 w 471487"/>
                <a:gd name="connsiteY0" fmla="*/ 104088 h 618438"/>
                <a:gd name="connsiteX1" fmla="*/ 195262 w 471487"/>
                <a:gd name="connsiteY1" fmla="*/ 161238 h 618438"/>
                <a:gd name="connsiteX2" fmla="*/ 204787 w 471487"/>
                <a:gd name="connsiteY2" fmla="*/ 108850 h 618438"/>
                <a:gd name="connsiteX3" fmla="*/ 276225 w 471487"/>
                <a:gd name="connsiteY3" fmla="*/ 108850 h 618438"/>
                <a:gd name="connsiteX4" fmla="*/ 295275 w 471487"/>
                <a:gd name="connsiteY4" fmla="*/ 151713 h 618438"/>
                <a:gd name="connsiteX5" fmla="*/ 471487 w 471487"/>
                <a:gd name="connsiteY5" fmla="*/ 108850 h 618438"/>
                <a:gd name="connsiteX6" fmla="*/ 466725 w 471487"/>
                <a:gd name="connsiteY6" fmla="*/ 575575 h 618438"/>
                <a:gd name="connsiteX7" fmla="*/ 285750 w 471487"/>
                <a:gd name="connsiteY7" fmla="*/ 618438 h 618438"/>
                <a:gd name="connsiteX8" fmla="*/ 276225 w 471487"/>
                <a:gd name="connsiteY8" fmla="*/ 594625 h 618438"/>
                <a:gd name="connsiteX9" fmla="*/ 209550 w 471487"/>
                <a:gd name="connsiteY9" fmla="*/ 589863 h 618438"/>
                <a:gd name="connsiteX10" fmla="*/ 180975 w 471487"/>
                <a:gd name="connsiteY10" fmla="*/ 613675 h 618438"/>
                <a:gd name="connsiteX11" fmla="*/ 0 w 471487"/>
                <a:gd name="connsiteY11" fmla="*/ 580338 h 618438"/>
                <a:gd name="connsiteX12" fmla="*/ 4762 w 471487"/>
                <a:gd name="connsiteY12" fmla="*/ 104088 h 61843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85750 w 471487"/>
                <a:gd name="connsiteY4" fmla="*/ 147424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1487" h="611768">
                  <a:moveTo>
                    <a:pt x="4762" y="97418"/>
                  </a:moveTo>
                  <a:lnTo>
                    <a:pt x="195262" y="154568"/>
                  </a:lnTo>
                  <a:lnTo>
                    <a:pt x="204787" y="102180"/>
                  </a:lnTo>
                  <a:cubicBezTo>
                    <a:pt x="104776" y="-16882"/>
                    <a:pt x="352424" y="-50221"/>
                    <a:pt x="276225" y="102180"/>
                  </a:cubicBezTo>
                  <a:lnTo>
                    <a:pt x="285750" y="147424"/>
                  </a:lnTo>
                  <a:lnTo>
                    <a:pt x="471487" y="102180"/>
                  </a:lnTo>
                  <a:cubicBezTo>
                    <a:pt x="469900" y="257755"/>
                    <a:pt x="468312" y="413330"/>
                    <a:pt x="466725" y="568905"/>
                  </a:cubicBezTo>
                  <a:lnTo>
                    <a:pt x="285750" y="611768"/>
                  </a:lnTo>
                  <a:lnTo>
                    <a:pt x="269082" y="578430"/>
                  </a:lnTo>
                  <a:cubicBezTo>
                    <a:pt x="368301" y="426824"/>
                    <a:pt x="103187" y="437141"/>
                    <a:pt x="209550" y="583193"/>
                  </a:cubicBezTo>
                  <a:lnTo>
                    <a:pt x="180975" y="607005"/>
                  </a:lnTo>
                  <a:lnTo>
                    <a:pt x="0" y="573668"/>
                  </a:lnTo>
                  <a:cubicBezTo>
                    <a:pt x="1587" y="414918"/>
                    <a:pt x="3175" y="256168"/>
                    <a:pt x="4762" y="974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endPara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778197" y="5115070"/>
              <a:ext cx="501428" cy="339754"/>
              <a:chOff x="3765772" y="2257570"/>
              <a:chExt cx="543463" cy="368236"/>
            </a:xfrm>
          </p:grpSpPr>
          <p:pic>
            <p:nvPicPr>
              <p:cNvPr id="86" name="Picture 18" descr="Image result for bitcoin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8966" y="2278146"/>
                <a:ext cx="360269" cy="347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18" descr="Image result for bitcoin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5772" y="2257570"/>
                <a:ext cx="360269" cy="347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" name="Freeform 87"/>
            <p:cNvSpPr/>
            <p:nvPr/>
          </p:nvSpPr>
          <p:spPr>
            <a:xfrm>
              <a:off x="4757552" y="5463011"/>
              <a:ext cx="533910" cy="692762"/>
            </a:xfrm>
            <a:custGeom>
              <a:avLst/>
              <a:gdLst>
                <a:gd name="connsiteX0" fmla="*/ 4762 w 471487"/>
                <a:gd name="connsiteY0" fmla="*/ 0 h 514350"/>
                <a:gd name="connsiteX1" fmla="*/ 195262 w 471487"/>
                <a:gd name="connsiteY1" fmla="*/ 57150 h 514350"/>
                <a:gd name="connsiteX2" fmla="*/ 204787 w 471487"/>
                <a:gd name="connsiteY2" fmla="*/ 4762 h 514350"/>
                <a:gd name="connsiteX3" fmla="*/ 276225 w 471487"/>
                <a:gd name="connsiteY3" fmla="*/ 4762 h 514350"/>
                <a:gd name="connsiteX4" fmla="*/ 295275 w 471487"/>
                <a:gd name="connsiteY4" fmla="*/ 47625 h 514350"/>
                <a:gd name="connsiteX5" fmla="*/ 471487 w 471487"/>
                <a:gd name="connsiteY5" fmla="*/ 4762 h 514350"/>
                <a:gd name="connsiteX6" fmla="*/ 466725 w 471487"/>
                <a:gd name="connsiteY6" fmla="*/ 471487 h 514350"/>
                <a:gd name="connsiteX7" fmla="*/ 285750 w 471487"/>
                <a:gd name="connsiteY7" fmla="*/ 514350 h 514350"/>
                <a:gd name="connsiteX8" fmla="*/ 276225 w 471487"/>
                <a:gd name="connsiteY8" fmla="*/ 490537 h 514350"/>
                <a:gd name="connsiteX9" fmla="*/ 209550 w 471487"/>
                <a:gd name="connsiteY9" fmla="*/ 485775 h 514350"/>
                <a:gd name="connsiteX10" fmla="*/ 180975 w 471487"/>
                <a:gd name="connsiteY10" fmla="*/ 509587 h 514350"/>
                <a:gd name="connsiteX11" fmla="*/ 0 w 471487"/>
                <a:gd name="connsiteY11" fmla="*/ 476250 h 514350"/>
                <a:gd name="connsiteX12" fmla="*/ 4762 w 471487"/>
                <a:gd name="connsiteY12" fmla="*/ 0 h 514350"/>
                <a:gd name="connsiteX0" fmla="*/ 4762 w 471487"/>
                <a:gd name="connsiteY0" fmla="*/ 47096 h 561446"/>
                <a:gd name="connsiteX1" fmla="*/ 195262 w 471487"/>
                <a:gd name="connsiteY1" fmla="*/ 104246 h 561446"/>
                <a:gd name="connsiteX2" fmla="*/ 204787 w 471487"/>
                <a:gd name="connsiteY2" fmla="*/ 51858 h 561446"/>
                <a:gd name="connsiteX3" fmla="*/ 276225 w 471487"/>
                <a:gd name="connsiteY3" fmla="*/ 51858 h 561446"/>
                <a:gd name="connsiteX4" fmla="*/ 295275 w 471487"/>
                <a:gd name="connsiteY4" fmla="*/ 94721 h 561446"/>
                <a:gd name="connsiteX5" fmla="*/ 471487 w 471487"/>
                <a:gd name="connsiteY5" fmla="*/ 51858 h 561446"/>
                <a:gd name="connsiteX6" fmla="*/ 466725 w 471487"/>
                <a:gd name="connsiteY6" fmla="*/ 518583 h 561446"/>
                <a:gd name="connsiteX7" fmla="*/ 285750 w 471487"/>
                <a:gd name="connsiteY7" fmla="*/ 561446 h 561446"/>
                <a:gd name="connsiteX8" fmla="*/ 276225 w 471487"/>
                <a:gd name="connsiteY8" fmla="*/ 537633 h 561446"/>
                <a:gd name="connsiteX9" fmla="*/ 209550 w 471487"/>
                <a:gd name="connsiteY9" fmla="*/ 532871 h 561446"/>
                <a:gd name="connsiteX10" fmla="*/ 180975 w 471487"/>
                <a:gd name="connsiteY10" fmla="*/ 556683 h 561446"/>
                <a:gd name="connsiteX11" fmla="*/ 0 w 471487"/>
                <a:gd name="connsiteY11" fmla="*/ 523346 h 561446"/>
                <a:gd name="connsiteX12" fmla="*/ 4762 w 471487"/>
                <a:gd name="connsiteY12" fmla="*/ 47096 h 561446"/>
                <a:gd name="connsiteX0" fmla="*/ 4762 w 471487"/>
                <a:gd name="connsiteY0" fmla="*/ 86355 h 600705"/>
                <a:gd name="connsiteX1" fmla="*/ 195262 w 471487"/>
                <a:gd name="connsiteY1" fmla="*/ 143505 h 600705"/>
                <a:gd name="connsiteX2" fmla="*/ 204787 w 471487"/>
                <a:gd name="connsiteY2" fmla="*/ 91117 h 600705"/>
                <a:gd name="connsiteX3" fmla="*/ 276225 w 471487"/>
                <a:gd name="connsiteY3" fmla="*/ 91117 h 600705"/>
                <a:gd name="connsiteX4" fmla="*/ 295275 w 471487"/>
                <a:gd name="connsiteY4" fmla="*/ 133980 h 600705"/>
                <a:gd name="connsiteX5" fmla="*/ 471487 w 471487"/>
                <a:gd name="connsiteY5" fmla="*/ 91117 h 600705"/>
                <a:gd name="connsiteX6" fmla="*/ 466725 w 471487"/>
                <a:gd name="connsiteY6" fmla="*/ 557842 h 600705"/>
                <a:gd name="connsiteX7" fmla="*/ 285750 w 471487"/>
                <a:gd name="connsiteY7" fmla="*/ 600705 h 600705"/>
                <a:gd name="connsiteX8" fmla="*/ 276225 w 471487"/>
                <a:gd name="connsiteY8" fmla="*/ 576892 h 600705"/>
                <a:gd name="connsiteX9" fmla="*/ 209550 w 471487"/>
                <a:gd name="connsiteY9" fmla="*/ 572130 h 600705"/>
                <a:gd name="connsiteX10" fmla="*/ 180975 w 471487"/>
                <a:gd name="connsiteY10" fmla="*/ 595942 h 600705"/>
                <a:gd name="connsiteX11" fmla="*/ 0 w 471487"/>
                <a:gd name="connsiteY11" fmla="*/ 562605 h 600705"/>
                <a:gd name="connsiteX12" fmla="*/ 4762 w 471487"/>
                <a:gd name="connsiteY12" fmla="*/ 86355 h 600705"/>
                <a:gd name="connsiteX0" fmla="*/ 4762 w 471487"/>
                <a:gd name="connsiteY0" fmla="*/ 84616 h 598966"/>
                <a:gd name="connsiteX1" fmla="*/ 195262 w 471487"/>
                <a:gd name="connsiteY1" fmla="*/ 141766 h 598966"/>
                <a:gd name="connsiteX2" fmla="*/ 204787 w 471487"/>
                <a:gd name="connsiteY2" fmla="*/ 89378 h 598966"/>
                <a:gd name="connsiteX3" fmla="*/ 276225 w 471487"/>
                <a:gd name="connsiteY3" fmla="*/ 89378 h 598966"/>
                <a:gd name="connsiteX4" fmla="*/ 295275 w 471487"/>
                <a:gd name="connsiteY4" fmla="*/ 132241 h 598966"/>
                <a:gd name="connsiteX5" fmla="*/ 471487 w 471487"/>
                <a:gd name="connsiteY5" fmla="*/ 89378 h 598966"/>
                <a:gd name="connsiteX6" fmla="*/ 466725 w 471487"/>
                <a:gd name="connsiteY6" fmla="*/ 556103 h 598966"/>
                <a:gd name="connsiteX7" fmla="*/ 285750 w 471487"/>
                <a:gd name="connsiteY7" fmla="*/ 598966 h 598966"/>
                <a:gd name="connsiteX8" fmla="*/ 276225 w 471487"/>
                <a:gd name="connsiteY8" fmla="*/ 575153 h 598966"/>
                <a:gd name="connsiteX9" fmla="*/ 209550 w 471487"/>
                <a:gd name="connsiteY9" fmla="*/ 570391 h 598966"/>
                <a:gd name="connsiteX10" fmla="*/ 180975 w 471487"/>
                <a:gd name="connsiteY10" fmla="*/ 594203 h 598966"/>
                <a:gd name="connsiteX11" fmla="*/ 0 w 471487"/>
                <a:gd name="connsiteY11" fmla="*/ 560866 h 598966"/>
                <a:gd name="connsiteX12" fmla="*/ 4762 w 471487"/>
                <a:gd name="connsiteY12" fmla="*/ 84616 h 598966"/>
                <a:gd name="connsiteX0" fmla="*/ 4762 w 471487"/>
                <a:gd name="connsiteY0" fmla="*/ 101676 h 616026"/>
                <a:gd name="connsiteX1" fmla="*/ 195262 w 471487"/>
                <a:gd name="connsiteY1" fmla="*/ 158826 h 616026"/>
                <a:gd name="connsiteX2" fmla="*/ 204787 w 471487"/>
                <a:gd name="connsiteY2" fmla="*/ 106438 h 616026"/>
                <a:gd name="connsiteX3" fmla="*/ 276225 w 471487"/>
                <a:gd name="connsiteY3" fmla="*/ 106438 h 616026"/>
                <a:gd name="connsiteX4" fmla="*/ 295275 w 471487"/>
                <a:gd name="connsiteY4" fmla="*/ 149301 h 616026"/>
                <a:gd name="connsiteX5" fmla="*/ 471487 w 471487"/>
                <a:gd name="connsiteY5" fmla="*/ 106438 h 616026"/>
                <a:gd name="connsiteX6" fmla="*/ 466725 w 471487"/>
                <a:gd name="connsiteY6" fmla="*/ 573163 h 616026"/>
                <a:gd name="connsiteX7" fmla="*/ 285750 w 471487"/>
                <a:gd name="connsiteY7" fmla="*/ 616026 h 616026"/>
                <a:gd name="connsiteX8" fmla="*/ 276225 w 471487"/>
                <a:gd name="connsiteY8" fmla="*/ 592213 h 616026"/>
                <a:gd name="connsiteX9" fmla="*/ 209550 w 471487"/>
                <a:gd name="connsiteY9" fmla="*/ 587451 h 616026"/>
                <a:gd name="connsiteX10" fmla="*/ 180975 w 471487"/>
                <a:gd name="connsiteY10" fmla="*/ 611263 h 616026"/>
                <a:gd name="connsiteX11" fmla="*/ 0 w 471487"/>
                <a:gd name="connsiteY11" fmla="*/ 577926 h 616026"/>
                <a:gd name="connsiteX12" fmla="*/ 4762 w 471487"/>
                <a:gd name="connsiteY12" fmla="*/ 101676 h 616026"/>
                <a:gd name="connsiteX0" fmla="*/ 4762 w 471487"/>
                <a:gd name="connsiteY0" fmla="*/ 104088 h 618438"/>
                <a:gd name="connsiteX1" fmla="*/ 195262 w 471487"/>
                <a:gd name="connsiteY1" fmla="*/ 161238 h 618438"/>
                <a:gd name="connsiteX2" fmla="*/ 204787 w 471487"/>
                <a:gd name="connsiteY2" fmla="*/ 108850 h 618438"/>
                <a:gd name="connsiteX3" fmla="*/ 276225 w 471487"/>
                <a:gd name="connsiteY3" fmla="*/ 108850 h 618438"/>
                <a:gd name="connsiteX4" fmla="*/ 295275 w 471487"/>
                <a:gd name="connsiteY4" fmla="*/ 151713 h 618438"/>
                <a:gd name="connsiteX5" fmla="*/ 471487 w 471487"/>
                <a:gd name="connsiteY5" fmla="*/ 108850 h 618438"/>
                <a:gd name="connsiteX6" fmla="*/ 466725 w 471487"/>
                <a:gd name="connsiteY6" fmla="*/ 575575 h 618438"/>
                <a:gd name="connsiteX7" fmla="*/ 285750 w 471487"/>
                <a:gd name="connsiteY7" fmla="*/ 618438 h 618438"/>
                <a:gd name="connsiteX8" fmla="*/ 276225 w 471487"/>
                <a:gd name="connsiteY8" fmla="*/ 594625 h 618438"/>
                <a:gd name="connsiteX9" fmla="*/ 209550 w 471487"/>
                <a:gd name="connsiteY9" fmla="*/ 589863 h 618438"/>
                <a:gd name="connsiteX10" fmla="*/ 180975 w 471487"/>
                <a:gd name="connsiteY10" fmla="*/ 613675 h 618438"/>
                <a:gd name="connsiteX11" fmla="*/ 0 w 471487"/>
                <a:gd name="connsiteY11" fmla="*/ 580338 h 618438"/>
                <a:gd name="connsiteX12" fmla="*/ 4762 w 471487"/>
                <a:gd name="connsiteY12" fmla="*/ 104088 h 61843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85750 w 471487"/>
                <a:gd name="connsiteY4" fmla="*/ 147424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1487" h="611768">
                  <a:moveTo>
                    <a:pt x="4762" y="97418"/>
                  </a:moveTo>
                  <a:lnTo>
                    <a:pt x="195262" y="154568"/>
                  </a:lnTo>
                  <a:lnTo>
                    <a:pt x="204787" y="102180"/>
                  </a:lnTo>
                  <a:cubicBezTo>
                    <a:pt x="104776" y="-16882"/>
                    <a:pt x="352424" y="-50221"/>
                    <a:pt x="276225" y="102180"/>
                  </a:cubicBezTo>
                  <a:lnTo>
                    <a:pt x="285750" y="147424"/>
                  </a:lnTo>
                  <a:lnTo>
                    <a:pt x="471487" y="102180"/>
                  </a:lnTo>
                  <a:cubicBezTo>
                    <a:pt x="469900" y="257755"/>
                    <a:pt x="468312" y="413330"/>
                    <a:pt x="466725" y="568905"/>
                  </a:cubicBezTo>
                  <a:lnTo>
                    <a:pt x="285750" y="611768"/>
                  </a:lnTo>
                  <a:lnTo>
                    <a:pt x="269082" y="578430"/>
                  </a:lnTo>
                  <a:cubicBezTo>
                    <a:pt x="368301" y="426824"/>
                    <a:pt x="103187" y="437141"/>
                    <a:pt x="209550" y="583193"/>
                  </a:cubicBezTo>
                  <a:lnTo>
                    <a:pt x="180975" y="607005"/>
                  </a:lnTo>
                  <a:lnTo>
                    <a:pt x="0" y="573668"/>
                  </a:lnTo>
                  <a:cubicBezTo>
                    <a:pt x="1587" y="414918"/>
                    <a:pt x="3175" y="256168"/>
                    <a:pt x="4762" y="9741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endPara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778197" y="5644056"/>
              <a:ext cx="501428" cy="339754"/>
              <a:chOff x="3765772" y="2257570"/>
              <a:chExt cx="543463" cy="368236"/>
            </a:xfrm>
          </p:grpSpPr>
          <p:pic>
            <p:nvPicPr>
              <p:cNvPr id="90" name="Picture 18" descr="Image result for bitcoin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8966" y="2278146"/>
                <a:ext cx="360269" cy="347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18" descr="Image result for bitcoin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5772" y="2257570"/>
                <a:ext cx="360269" cy="347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2" name="Freeform 91"/>
            <p:cNvSpPr/>
            <p:nvPr/>
          </p:nvSpPr>
          <p:spPr>
            <a:xfrm>
              <a:off x="4757552" y="5996411"/>
              <a:ext cx="533910" cy="692762"/>
            </a:xfrm>
            <a:custGeom>
              <a:avLst/>
              <a:gdLst>
                <a:gd name="connsiteX0" fmla="*/ 4762 w 471487"/>
                <a:gd name="connsiteY0" fmla="*/ 0 h 514350"/>
                <a:gd name="connsiteX1" fmla="*/ 195262 w 471487"/>
                <a:gd name="connsiteY1" fmla="*/ 57150 h 514350"/>
                <a:gd name="connsiteX2" fmla="*/ 204787 w 471487"/>
                <a:gd name="connsiteY2" fmla="*/ 4762 h 514350"/>
                <a:gd name="connsiteX3" fmla="*/ 276225 w 471487"/>
                <a:gd name="connsiteY3" fmla="*/ 4762 h 514350"/>
                <a:gd name="connsiteX4" fmla="*/ 295275 w 471487"/>
                <a:gd name="connsiteY4" fmla="*/ 47625 h 514350"/>
                <a:gd name="connsiteX5" fmla="*/ 471487 w 471487"/>
                <a:gd name="connsiteY5" fmla="*/ 4762 h 514350"/>
                <a:gd name="connsiteX6" fmla="*/ 466725 w 471487"/>
                <a:gd name="connsiteY6" fmla="*/ 471487 h 514350"/>
                <a:gd name="connsiteX7" fmla="*/ 285750 w 471487"/>
                <a:gd name="connsiteY7" fmla="*/ 514350 h 514350"/>
                <a:gd name="connsiteX8" fmla="*/ 276225 w 471487"/>
                <a:gd name="connsiteY8" fmla="*/ 490537 h 514350"/>
                <a:gd name="connsiteX9" fmla="*/ 209550 w 471487"/>
                <a:gd name="connsiteY9" fmla="*/ 485775 h 514350"/>
                <a:gd name="connsiteX10" fmla="*/ 180975 w 471487"/>
                <a:gd name="connsiteY10" fmla="*/ 509587 h 514350"/>
                <a:gd name="connsiteX11" fmla="*/ 0 w 471487"/>
                <a:gd name="connsiteY11" fmla="*/ 476250 h 514350"/>
                <a:gd name="connsiteX12" fmla="*/ 4762 w 471487"/>
                <a:gd name="connsiteY12" fmla="*/ 0 h 514350"/>
                <a:gd name="connsiteX0" fmla="*/ 4762 w 471487"/>
                <a:gd name="connsiteY0" fmla="*/ 47096 h 561446"/>
                <a:gd name="connsiteX1" fmla="*/ 195262 w 471487"/>
                <a:gd name="connsiteY1" fmla="*/ 104246 h 561446"/>
                <a:gd name="connsiteX2" fmla="*/ 204787 w 471487"/>
                <a:gd name="connsiteY2" fmla="*/ 51858 h 561446"/>
                <a:gd name="connsiteX3" fmla="*/ 276225 w 471487"/>
                <a:gd name="connsiteY3" fmla="*/ 51858 h 561446"/>
                <a:gd name="connsiteX4" fmla="*/ 295275 w 471487"/>
                <a:gd name="connsiteY4" fmla="*/ 94721 h 561446"/>
                <a:gd name="connsiteX5" fmla="*/ 471487 w 471487"/>
                <a:gd name="connsiteY5" fmla="*/ 51858 h 561446"/>
                <a:gd name="connsiteX6" fmla="*/ 466725 w 471487"/>
                <a:gd name="connsiteY6" fmla="*/ 518583 h 561446"/>
                <a:gd name="connsiteX7" fmla="*/ 285750 w 471487"/>
                <a:gd name="connsiteY7" fmla="*/ 561446 h 561446"/>
                <a:gd name="connsiteX8" fmla="*/ 276225 w 471487"/>
                <a:gd name="connsiteY8" fmla="*/ 537633 h 561446"/>
                <a:gd name="connsiteX9" fmla="*/ 209550 w 471487"/>
                <a:gd name="connsiteY9" fmla="*/ 532871 h 561446"/>
                <a:gd name="connsiteX10" fmla="*/ 180975 w 471487"/>
                <a:gd name="connsiteY10" fmla="*/ 556683 h 561446"/>
                <a:gd name="connsiteX11" fmla="*/ 0 w 471487"/>
                <a:gd name="connsiteY11" fmla="*/ 523346 h 561446"/>
                <a:gd name="connsiteX12" fmla="*/ 4762 w 471487"/>
                <a:gd name="connsiteY12" fmla="*/ 47096 h 561446"/>
                <a:gd name="connsiteX0" fmla="*/ 4762 w 471487"/>
                <a:gd name="connsiteY0" fmla="*/ 86355 h 600705"/>
                <a:gd name="connsiteX1" fmla="*/ 195262 w 471487"/>
                <a:gd name="connsiteY1" fmla="*/ 143505 h 600705"/>
                <a:gd name="connsiteX2" fmla="*/ 204787 w 471487"/>
                <a:gd name="connsiteY2" fmla="*/ 91117 h 600705"/>
                <a:gd name="connsiteX3" fmla="*/ 276225 w 471487"/>
                <a:gd name="connsiteY3" fmla="*/ 91117 h 600705"/>
                <a:gd name="connsiteX4" fmla="*/ 295275 w 471487"/>
                <a:gd name="connsiteY4" fmla="*/ 133980 h 600705"/>
                <a:gd name="connsiteX5" fmla="*/ 471487 w 471487"/>
                <a:gd name="connsiteY5" fmla="*/ 91117 h 600705"/>
                <a:gd name="connsiteX6" fmla="*/ 466725 w 471487"/>
                <a:gd name="connsiteY6" fmla="*/ 557842 h 600705"/>
                <a:gd name="connsiteX7" fmla="*/ 285750 w 471487"/>
                <a:gd name="connsiteY7" fmla="*/ 600705 h 600705"/>
                <a:gd name="connsiteX8" fmla="*/ 276225 w 471487"/>
                <a:gd name="connsiteY8" fmla="*/ 576892 h 600705"/>
                <a:gd name="connsiteX9" fmla="*/ 209550 w 471487"/>
                <a:gd name="connsiteY9" fmla="*/ 572130 h 600705"/>
                <a:gd name="connsiteX10" fmla="*/ 180975 w 471487"/>
                <a:gd name="connsiteY10" fmla="*/ 595942 h 600705"/>
                <a:gd name="connsiteX11" fmla="*/ 0 w 471487"/>
                <a:gd name="connsiteY11" fmla="*/ 562605 h 600705"/>
                <a:gd name="connsiteX12" fmla="*/ 4762 w 471487"/>
                <a:gd name="connsiteY12" fmla="*/ 86355 h 600705"/>
                <a:gd name="connsiteX0" fmla="*/ 4762 w 471487"/>
                <a:gd name="connsiteY0" fmla="*/ 84616 h 598966"/>
                <a:gd name="connsiteX1" fmla="*/ 195262 w 471487"/>
                <a:gd name="connsiteY1" fmla="*/ 141766 h 598966"/>
                <a:gd name="connsiteX2" fmla="*/ 204787 w 471487"/>
                <a:gd name="connsiteY2" fmla="*/ 89378 h 598966"/>
                <a:gd name="connsiteX3" fmla="*/ 276225 w 471487"/>
                <a:gd name="connsiteY3" fmla="*/ 89378 h 598966"/>
                <a:gd name="connsiteX4" fmla="*/ 295275 w 471487"/>
                <a:gd name="connsiteY4" fmla="*/ 132241 h 598966"/>
                <a:gd name="connsiteX5" fmla="*/ 471487 w 471487"/>
                <a:gd name="connsiteY5" fmla="*/ 89378 h 598966"/>
                <a:gd name="connsiteX6" fmla="*/ 466725 w 471487"/>
                <a:gd name="connsiteY6" fmla="*/ 556103 h 598966"/>
                <a:gd name="connsiteX7" fmla="*/ 285750 w 471487"/>
                <a:gd name="connsiteY7" fmla="*/ 598966 h 598966"/>
                <a:gd name="connsiteX8" fmla="*/ 276225 w 471487"/>
                <a:gd name="connsiteY8" fmla="*/ 575153 h 598966"/>
                <a:gd name="connsiteX9" fmla="*/ 209550 w 471487"/>
                <a:gd name="connsiteY9" fmla="*/ 570391 h 598966"/>
                <a:gd name="connsiteX10" fmla="*/ 180975 w 471487"/>
                <a:gd name="connsiteY10" fmla="*/ 594203 h 598966"/>
                <a:gd name="connsiteX11" fmla="*/ 0 w 471487"/>
                <a:gd name="connsiteY11" fmla="*/ 560866 h 598966"/>
                <a:gd name="connsiteX12" fmla="*/ 4762 w 471487"/>
                <a:gd name="connsiteY12" fmla="*/ 84616 h 598966"/>
                <a:gd name="connsiteX0" fmla="*/ 4762 w 471487"/>
                <a:gd name="connsiteY0" fmla="*/ 101676 h 616026"/>
                <a:gd name="connsiteX1" fmla="*/ 195262 w 471487"/>
                <a:gd name="connsiteY1" fmla="*/ 158826 h 616026"/>
                <a:gd name="connsiteX2" fmla="*/ 204787 w 471487"/>
                <a:gd name="connsiteY2" fmla="*/ 106438 h 616026"/>
                <a:gd name="connsiteX3" fmla="*/ 276225 w 471487"/>
                <a:gd name="connsiteY3" fmla="*/ 106438 h 616026"/>
                <a:gd name="connsiteX4" fmla="*/ 295275 w 471487"/>
                <a:gd name="connsiteY4" fmla="*/ 149301 h 616026"/>
                <a:gd name="connsiteX5" fmla="*/ 471487 w 471487"/>
                <a:gd name="connsiteY5" fmla="*/ 106438 h 616026"/>
                <a:gd name="connsiteX6" fmla="*/ 466725 w 471487"/>
                <a:gd name="connsiteY6" fmla="*/ 573163 h 616026"/>
                <a:gd name="connsiteX7" fmla="*/ 285750 w 471487"/>
                <a:gd name="connsiteY7" fmla="*/ 616026 h 616026"/>
                <a:gd name="connsiteX8" fmla="*/ 276225 w 471487"/>
                <a:gd name="connsiteY8" fmla="*/ 592213 h 616026"/>
                <a:gd name="connsiteX9" fmla="*/ 209550 w 471487"/>
                <a:gd name="connsiteY9" fmla="*/ 587451 h 616026"/>
                <a:gd name="connsiteX10" fmla="*/ 180975 w 471487"/>
                <a:gd name="connsiteY10" fmla="*/ 611263 h 616026"/>
                <a:gd name="connsiteX11" fmla="*/ 0 w 471487"/>
                <a:gd name="connsiteY11" fmla="*/ 577926 h 616026"/>
                <a:gd name="connsiteX12" fmla="*/ 4762 w 471487"/>
                <a:gd name="connsiteY12" fmla="*/ 101676 h 616026"/>
                <a:gd name="connsiteX0" fmla="*/ 4762 w 471487"/>
                <a:gd name="connsiteY0" fmla="*/ 104088 h 618438"/>
                <a:gd name="connsiteX1" fmla="*/ 195262 w 471487"/>
                <a:gd name="connsiteY1" fmla="*/ 161238 h 618438"/>
                <a:gd name="connsiteX2" fmla="*/ 204787 w 471487"/>
                <a:gd name="connsiteY2" fmla="*/ 108850 h 618438"/>
                <a:gd name="connsiteX3" fmla="*/ 276225 w 471487"/>
                <a:gd name="connsiteY3" fmla="*/ 108850 h 618438"/>
                <a:gd name="connsiteX4" fmla="*/ 295275 w 471487"/>
                <a:gd name="connsiteY4" fmla="*/ 151713 h 618438"/>
                <a:gd name="connsiteX5" fmla="*/ 471487 w 471487"/>
                <a:gd name="connsiteY5" fmla="*/ 108850 h 618438"/>
                <a:gd name="connsiteX6" fmla="*/ 466725 w 471487"/>
                <a:gd name="connsiteY6" fmla="*/ 575575 h 618438"/>
                <a:gd name="connsiteX7" fmla="*/ 285750 w 471487"/>
                <a:gd name="connsiteY7" fmla="*/ 618438 h 618438"/>
                <a:gd name="connsiteX8" fmla="*/ 276225 w 471487"/>
                <a:gd name="connsiteY8" fmla="*/ 594625 h 618438"/>
                <a:gd name="connsiteX9" fmla="*/ 209550 w 471487"/>
                <a:gd name="connsiteY9" fmla="*/ 589863 h 618438"/>
                <a:gd name="connsiteX10" fmla="*/ 180975 w 471487"/>
                <a:gd name="connsiteY10" fmla="*/ 613675 h 618438"/>
                <a:gd name="connsiteX11" fmla="*/ 0 w 471487"/>
                <a:gd name="connsiteY11" fmla="*/ 580338 h 618438"/>
                <a:gd name="connsiteX12" fmla="*/ 4762 w 471487"/>
                <a:gd name="connsiteY12" fmla="*/ 104088 h 61843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76225 w 471487"/>
                <a:gd name="connsiteY8" fmla="*/ 587955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95275 w 471487"/>
                <a:gd name="connsiteY4" fmla="*/ 145043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  <a:gd name="connsiteX0" fmla="*/ 4762 w 471487"/>
                <a:gd name="connsiteY0" fmla="*/ 97418 h 611768"/>
                <a:gd name="connsiteX1" fmla="*/ 195262 w 471487"/>
                <a:gd name="connsiteY1" fmla="*/ 154568 h 611768"/>
                <a:gd name="connsiteX2" fmla="*/ 204787 w 471487"/>
                <a:gd name="connsiteY2" fmla="*/ 102180 h 611768"/>
                <a:gd name="connsiteX3" fmla="*/ 276225 w 471487"/>
                <a:gd name="connsiteY3" fmla="*/ 102180 h 611768"/>
                <a:gd name="connsiteX4" fmla="*/ 285750 w 471487"/>
                <a:gd name="connsiteY4" fmla="*/ 147424 h 611768"/>
                <a:gd name="connsiteX5" fmla="*/ 471487 w 471487"/>
                <a:gd name="connsiteY5" fmla="*/ 102180 h 611768"/>
                <a:gd name="connsiteX6" fmla="*/ 466725 w 471487"/>
                <a:gd name="connsiteY6" fmla="*/ 568905 h 611768"/>
                <a:gd name="connsiteX7" fmla="*/ 285750 w 471487"/>
                <a:gd name="connsiteY7" fmla="*/ 611768 h 611768"/>
                <a:gd name="connsiteX8" fmla="*/ 269082 w 471487"/>
                <a:gd name="connsiteY8" fmla="*/ 578430 h 611768"/>
                <a:gd name="connsiteX9" fmla="*/ 209550 w 471487"/>
                <a:gd name="connsiteY9" fmla="*/ 583193 h 611768"/>
                <a:gd name="connsiteX10" fmla="*/ 180975 w 471487"/>
                <a:gd name="connsiteY10" fmla="*/ 607005 h 611768"/>
                <a:gd name="connsiteX11" fmla="*/ 0 w 471487"/>
                <a:gd name="connsiteY11" fmla="*/ 573668 h 611768"/>
                <a:gd name="connsiteX12" fmla="*/ 4762 w 471487"/>
                <a:gd name="connsiteY12" fmla="*/ 97418 h 61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1487" h="611768">
                  <a:moveTo>
                    <a:pt x="4762" y="97418"/>
                  </a:moveTo>
                  <a:lnTo>
                    <a:pt x="195262" y="154568"/>
                  </a:lnTo>
                  <a:lnTo>
                    <a:pt x="204787" y="102180"/>
                  </a:lnTo>
                  <a:cubicBezTo>
                    <a:pt x="104776" y="-16882"/>
                    <a:pt x="352424" y="-50221"/>
                    <a:pt x="276225" y="102180"/>
                  </a:cubicBezTo>
                  <a:lnTo>
                    <a:pt x="285750" y="147424"/>
                  </a:lnTo>
                  <a:lnTo>
                    <a:pt x="471487" y="102180"/>
                  </a:lnTo>
                  <a:cubicBezTo>
                    <a:pt x="469900" y="257755"/>
                    <a:pt x="468312" y="413330"/>
                    <a:pt x="466725" y="568905"/>
                  </a:cubicBezTo>
                  <a:lnTo>
                    <a:pt x="285750" y="611768"/>
                  </a:lnTo>
                  <a:lnTo>
                    <a:pt x="269082" y="578430"/>
                  </a:lnTo>
                  <a:cubicBezTo>
                    <a:pt x="368301" y="426824"/>
                    <a:pt x="103187" y="437141"/>
                    <a:pt x="209550" y="583193"/>
                  </a:cubicBezTo>
                  <a:lnTo>
                    <a:pt x="180975" y="607005"/>
                  </a:lnTo>
                  <a:lnTo>
                    <a:pt x="0" y="573668"/>
                  </a:lnTo>
                  <a:cubicBezTo>
                    <a:pt x="1587" y="414918"/>
                    <a:pt x="3175" y="256168"/>
                    <a:pt x="4762" y="9741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endParaRPr lang="en-GB" sz="1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778197" y="6177456"/>
              <a:ext cx="501428" cy="339754"/>
              <a:chOff x="3765772" y="2257570"/>
              <a:chExt cx="543463" cy="368236"/>
            </a:xfrm>
          </p:grpSpPr>
          <p:pic>
            <p:nvPicPr>
              <p:cNvPr id="94" name="Picture 18" descr="Image result for bitcoin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8966" y="2278146"/>
                <a:ext cx="360269" cy="347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18" descr="Image result for bitcoin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5772" y="2257570"/>
                <a:ext cx="360269" cy="347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9" name="Group 48"/>
          <p:cNvGrpSpPr/>
          <p:nvPr/>
        </p:nvGrpSpPr>
        <p:grpSpPr>
          <a:xfrm rot="17903952">
            <a:off x="6340286" y="2048560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00" name="Chevron 99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1" name="Chevron 100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2" name="Group 48"/>
          <p:cNvGrpSpPr/>
          <p:nvPr/>
        </p:nvGrpSpPr>
        <p:grpSpPr>
          <a:xfrm rot="2669276">
            <a:off x="7021324" y="2048560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03" name="Chevron 102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4" name="Chevron 103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5" name="Group 48"/>
          <p:cNvGrpSpPr/>
          <p:nvPr/>
        </p:nvGrpSpPr>
        <p:grpSpPr>
          <a:xfrm rot="13973900">
            <a:off x="6359617" y="2692265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06" name="Chevron 105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7" name="Chevron 106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8" name="Group 48"/>
          <p:cNvGrpSpPr/>
          <p:nvPr/>
        </p:nvGrpSpPr>
        <p:grpSpPr>
          <a:xfrm rot="7045089">
            <a:off x="7033500" y="2658183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09" name="Chevron 108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0" name="Chevron 109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1" name="Group 48"/>
          <p:cNvGrpSpPr/>
          <p:nvPr/>
        </p:nvGrpSpPr>
        <p:grpSpPr>
          <a:xfrm rot="10800000">
            <a:off x="6697469" y="2787294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12" name="Chevron 111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3" name="Chevron 112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4" name="Group 48"/>
          <p:cNvGrpSpPr/>
          <p:nvPr/>
        </p:nvGrpSpPr>
        <p:grpSpPr>
          <a:xfrm rot="17903952">
            <a:off x="2035705" y="4921156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15" name="Chevron 114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6" name="Chevron 115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17" name="Group 48"/>
          <p:cNvGrpSpPr/>
          <p:nvPr/>
        </p:nvGrpSpPr>
        <p:grpSpPr>
          <a:xfrm rot="2669276">
            <a:off x="2716743" y="4921156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18" name="Chevron 117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9" name="Chevron 118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0" name="Group 48"/>
          <p:cNvGrpSpPr/>
          <p:nvPr/>
        </p:nvGrpSpPr>
        <p:grpSpPr>
          <a:xfrm rot="13973900">
            <a:off x="2054889" y="5551472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21" name="Chevron 120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2" name="Chevron 121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3" name="Group 48"/>
          <p:cNvGrpSpPr/>
          <p:nvPr/>
        </p:nvGrpSpPr>
        <p:grpSpPr>
          <a:xfrm rot="7045089">
            <a:off x="2728919" y="5530779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24" name="Chevron 123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5" name="Chevron 124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26" name="Group 48"/>
          <p:cNvGrpSpPr/>
          <p:nvPr/>
        </p:nvGrpSpPr>
        <p:grpSpPr>
          <a:xfrm rot="10800000">
            <a:off x="2392888" y="5652747"/>
            <a:ext cx="185164" cy="177616"/>
            <a:chOff x="4756153" y="2222499"/>
            <a:chExt cx="412747" cy="395923"/>
          </a:xfrm>
          <a:solidFill>
            <a:schemeClr val="accent5"/>
          </a:solidFill>
        </p:grpSpPr>
        <p:sp>
          <p:nvSpPr>
            <p:cNvPr id="127" name="Chevron 126"/>
            <p:cNvSpPr/>
            <p:nvPr/>
          </p:nvSpPr>
          <p:spPr>
            <a:xfrm rot="16200000">
              <a:off x="4834415" y="2283937"/>
              <a:ext cx="256223" cy="412747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8" name="Chevron 127"/>
            <p:cNvSpPr/>
            <p:nvPr/>
          </p:nvSpPr>
          <p:spPr>
            <a:xfrm rot="16200000">
              <a:off x="4859285" y="2157815"/>
              <a:ext cx="211770" cy="341138"/>
            </a:xfrm>
            <a:prstGeom prst="chevron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29" name="TextBox 128"/>
          <p:cNvSpPr txBox="1"/>
          <p:nvPr/>
        </p:nvSpPr>
        <p:spPr bwMode="auto">
          <a:xfrm>
            <a:off x="8531693" y="5698028"/>
            <a:ext cx="330540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bg1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FT</a:t>
            </a:r>
            <a:endParaRPr lang="en-GB" sz="1200" b="1" dirty="0" smtClean="0">
              <a:solidFill>
                <a:schemeClr val="bg1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hevron 2"/>
          <p:cNvSpPr/>
          <p:nvPr/>
        </p:nvSpPr>
        <p:spPr bwMode="auto">
          <a:xfrm>
            <a:off x="2397988" y="2308909"/>
            <a:ext cx="180757" cy="235124"/>
          </a:xfrm>
          <a:prstGeom prst="chevron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fr-FR" sz="1400" dirty="0" err="1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130" name="Chevron 129"/>
          <p:cNvSpPr/>
          <p:nvPr/>
        </p:nvSpPr>
        <p:spPr bwMode="auto">
          <a:xfrm>
            <a:off x="5084623" y="2308909"/>
            <a:ext cx="180757" cy="235124"/>
          </a:xfrm>
          <a:prstGeom prst="chevron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fr-FR" sz="1400" dirty="0" err="1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131" name="Chevron 130"/>
          <p:cNvSpPr/>
          <p:nvPr/>
        </p:nvSpPr>
        <p:spPr bwMode="auto">
          <a:xfrm rot="10800000">
            <a:off x="5084623" y="3747595"/>
            <a:ext cx="180757" cy="235124"/>
          </a:xfrm>
          <a:prstGeom prst="chevron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fr-FR" sz="1400" dirty="0" err="1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132" name="Chevron 131"/>
          <p:cNvSpPr/>
          <p:nvPr/>
        </p:nvSpPr>
        <p:spPr bwMode="auto">
          <a:xfrm>
            <a:off x="1521076" y="5169846"/>
            <a:ext cx="180757" cy="235124"/>
          </a:xfrm>
          <a:prstGeom prst="chevron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fr-FR" sz="1400" dirty="0" err="1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133" name="Chevron 132"/>
          <p:cNvSpPr/>
          <p:nvPr/>
        </p:nvSpPr>
        <p:spPr bwMode="auto">
          <a:xfrm>
            <a:off x="3675394" y="5169846"/>
            <a:ext cx="180757" cy="235124"/>
          </a:xfrm>
          <a:prstGeom prst="chevron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fr-FR" sz="1400" dirty="0" err="1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134" name="Chevron 133"/>
          <p:cNvSpPr/>
          <p:nvPr/>
        </p:nvSpPr>
        <p:spPr bwMode="auto">
          <a:xfrm>
            <a:off x="6454105" y="5169846"/>
            <a:ext cx="180757" cy="235124"/>
          </a:xfrm>
          <a:prstGeom prst="chevron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fr-FR" sz="1400" dirty="0" err="1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676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Focus sur les smarts contracts</a:t>
            </a:r>
            <a:endParaRPr lang="en-GB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1" name="Rounded Rectangle 20"/>
          <p:cNvSpPr/>
          <p:nvPr>
            <p:custDataLst>
              <p:tags r:id="rId1"/>
            </p:custDataLst>
          </p:nvPr>
        </p:nvSpPr>
        <p:spPr>
          <a:xfrm>
            <a:off x="228600" y="5660359"/>
            <a:ext cx="8686800" cy="576000"/>
          </a:xfrm>
          <a:prstGeom prst="roundRect">
            <a:avLst>
              <a:gd name="adj" fmla="val 19599"/>
            </a:avLst>
          </a:prstGeom>
          <a:gradFill>
            <a:gsLst>
              <a:gs pos="0">
                <a:schemeClr val="bg2">
                  <a:lumMod val="95000"/>
                </a:schemeClr>
              </a:gs>
              <a:gs pos="100000">
                <a:srgbClr val="D9D9D9"/>
              </a:gs>
            </a:gsLst>
            <a:lin ang="5400000" scaled="0"/>
          </a:gradFill>
          <a:ln w="1270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Smart contracts leverage blockchain immutability feature to enforce digital, autonomous contracts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/>
            </a:r>
            <a:b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that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allow many folds productivity gains on some specific contractual arrangements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77838" y="1836250"/>
            <a:ext cx="2066925" cy="950976"/>
            <a:chOff x="594176" y="1840593"/>
            <a:chExt cx="2066925" cy="950976"/>
          </a:xfrm>
          <a:solidFill>
            <a:schemeClr val="bg1">
              <a:lumMod val="95000"/>
            </a:schemeClr>
          </a:solidFill>
        </p:grpSpPr>
        <p:sp>
          <p:nvSpPr>
            <p:cNvPr id="38" name="Right Brace 37"/>
            <p:cNvSpPr/>
            <p:nvPr/>
          </p:nvSpPr>
          <p:spPr>
            <a:xfrm>
              <a:off x="2411864" y="1950668"/>
              <a:ext cx="249237" cy="730827"/>
            </a:xfrm>
            <a:prstGeom prst="rightBrace">
              <a:avLst>
                <a:gd name="adj1" fmla="val 47250"/>
                <a:gd name="adj2" fmla="val 50000"/>
              </a:avLst>
            </a:prstGeom>
            <a:grpFill/>
            <a:ln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016576" y="1840593"/>
              <a:ext cx="457654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94176" y="1840593"/>
              <a:ext cx="1756229" cy="9509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228600" y="1918718"/>
            <a:ext cx="1261612" cy="786040"/>
          </a:xfrm>
          <a:prstGeom prst="rightArrow">
            <a:avLst>
              <a:gd name="adj1" fmla="val 100000"/>
              <a:gd name="adj2" fmla="val 25294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Definition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77838" y="2919137"/>
            <a:ext cx="2066925" cy="950976"/>
            <a:chOff x="594176" y="1840593"/>
            <a:chExt cx="2066925" cy="950976"/>
          </a:xfrm>
          <a:solidFill>
            <a:srgbClr val="F7F7F7"/>
          </a:solidFill>
        </p:grpSpPr>
        <p:sp>
          <p:nvSpPr>
            <p:cNvPr id="48" name="Right Brace 47"/>
            <p:cNvSpPr/>
            <p:nvPr/>
          </p:nvSpPr>
          <p:spPr>
            <a:xfrm>
              <a:off x="2411864" y="1950668"/>
              <a:ext cx="249237" cy="730827"/>
            </a:xfrm>
            <a:prstGeom prst="rightBrace">
              <a:avLst>
                <a:gd name="adj1" fmla="val 47250"/>
                <a:gd name="adj2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016576" y="1840593"/>
              <a:ext cx="457654" cy="9509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94176" y="1840593"/>
              <a:ext cx="1756229" cy="950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43" name="Right Arrow 42"/>
          <p:cNvSpPr/>
          <p:nvPr/>
        </p:nvSpPr>
        <p:spPr>
          <a:xfrm>
            <a:off x="228600" y="3001605"/>
            <a:ext cx="1261612" cy="786040"/>
          </a:xfrm>
          <a:prstGeom prst="rightArrow">
            <a:avLst>
              <a:gd name="adj1" fmla="val 100000"/>
              <a:gd name="adj2" fmla="val 25294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Execution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718998" y="3017952"/>
            <a:ext cx="401070" cy="739775"/>
            <a:chOff x="5554663" y="8763000"/>
            <a:chExt cx="592138" cy="1092200"/>
          </a:xfrm>
        </p:grpSpPr>
        <p:sp>
          <p:nvSpPr>
            <p:cNvPr id="46" name="Freeform 134"/>
            <p:cNvSpPr>
              <a:spLocks/>
            </p:cNvSpPr>
            <p:nvPr/>
          </p:nvSpPr>
          <p:spPr bwMode="auto">
            <a:xfrm>
              <a:off x="5554663" y="8890000"/>
              <a:ext cx="592138" cy="965200"/>
            </a:xfrm>
            <a:custGeom>
              <a:avLst/>
              <a:gdLst>
                <a:gd name="T0" fmla="*/ 144 w 186"/>
                <a:gd name="T1" fmla="*/ 297 h 304"/>
                <a:gd name="T2" fmla="*/ 163 w 186"/>
                <a:gd name="T3" fmla="*/ 297 h 304"/>
                <a:gd name="T4" fmla="*/ 162 w 186"/>
                <a:gd name="T5" fmla="*/ 270 h 304"/>
                <a:gd name="T6" fmla="*/ 180 w 186"/>
                <a:gd name="T7" fmla="*/ 227 h 304"/>
                <a:gd name="T8" fmla="*/ 181 w 186"/>
                <a:gd name="T9" fmla="*/ 159 h 304"/>
                <a:gd name="T10" fmla="*/ 156 w 186"/>
                <a:gd name="T11" fmla="*/ 137 h 304"/>
                <a:gd name="T12" fmla="*/ 121 w 186"/>
                <a:gd name="T13" fmla="*/ 121 h 304"/>
                <a:gd name="T14" fmla="*/ 87 w 186"/>
                <a:gd name="T15" fmla="*/ 115 h 304"/>
                <a:gd name="T16" fmla="*/ 82 w 186"/>
                <a:gd name="T17" fmla="*/ 80 h 304"/>
                <a:gd name="T18" fmla="*/ 79 w 186"/>
                <a:gd name="T19" fmla="*/ 26 h 304"/>
                <a:gd name="T20" fmla="*/ 49 w 186"/>
                <a:gd name="T21" fmla="*/ 29 h 304"/>
                <a:gd name="T22" fmla="*/ 47 w 186"/>
                <a:gd name="T23" fmla="*/ 73 h 304"/>
                <a:gd name="T24" fmla="*/ 42 w 186"/>
                <a:gd name="T25" fmla="*/ 147 h 304"/>
                <a:gd name="T26" fmla="*/ 24 w 186"/>
                <a:gd name="T27" fmla="*/ 137 h 304"/>
                <a:gd name="T28" fmla="*/ 0 w 186"/>
                <a:gd name="T29" fmla="*/ 145 h 304"/>
                <a:gd name="T30" fmla="*/ 21 w 186"/>
                <a:gd name="T31" fmla="*/ 185 h 304"/>
                <a:gd name="T32" fmla="*/ 40 w 186"/>
                <a:gd name="T33" fmla="*/ 231 h 304"/>
                <a:gd name="T34" fmla="*/ 63 w 186"/>
                <a:gd name="T35" fmla="*/ 284 h 304"/>
                <a:gd name="T36" fmla="*/ 75 w 186"/>
                <a:gd name="T37" fmla="*/ 30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6" h="304">
                  <a:moveTo>
                    <a:pt x="144" y="297"/>
                  </a:moveTo>
                  <a:cubicBezTo>
                    <a:pt x="149" y="297"/>
                    <a:pt x="157" y="297"/>
                    <a:pt x="163" y="297"/>
                  </a:cubicBezTo>
                  <a:cubicBezTo>
                    <a:pt x="163" y="297"/>
                    <a:pt x="160" y="274"/>
                    <a:pt x="162" y="270"/>
                  </a:cubicBezTo>
                  <a:cubicBezTo>
                    <a:pt x="164" y="266"/>
                    <a:pt x="174" y="238"/>
                    <a:pt x="180" y="227"/>
                  </a:cubicBezTo>
                  <a:cubicBezTo>
                    <a:pt x="186" y="216"/>
                    <a:pt x="183" y="176"/>
                    <a:pt x="181" y="159"/>
                  </a:cubicBezTo>
                  <a:cubicBezTo>
                    <a:pt x="179" y="141"/>
                    <a:pt x="160" y="135"/>
                    <a:pt x="156" y="137"/>
                  </a:cubicBezTo>
                  <a:cubicBezTo>
                    <a:pt x="152" y="120"/>
                    <a:pt x="131" y="109"/>
                    <a:pt x="121" y="121"/>
                  </a:cubicBezTo>
                  <a:cubicBezTo>
                    <a:pt x="112" y="102"/>
                    <a:pt x="88" y="105"/>
                    <a:pt x="87" y="115"/>
                  </a:cubicBezTo>
                  <a:cubicBezTo>
                    <a:pt x="86" y="121"/>
                    <a:pt x="82" y="85"/>
                    <a:pt x="82" y="80"/>
                  </a:cubicBezTo>
                  <a:cubicBezTo>
                    <a:pt x="82" y="75"/>
                    <a:pt x="79" y="35"/>
                    <a:pt x="79" y="26"/>
                  </a:cubicBezTo>
                  <a:cubicBezTo>
                    <a:pt x="79" y="6"/>
                    <a:pt x="49" y="0"/>
                    <a:pt x="49" y="29"/>
                  </a:cubicBezTo>
                  <a:cubicBezTo>
                    <a:pt x="49" y="41"/>
                    <a:pt x="48" y="67"/>
                    <a:pt x="47" y="73"/>
                  </a:cubicBezTo>
                  <a:cubicBezTo>
                    <a:pt x="46" y="79"/>
                    <a:pt x="43" y="140"/>
                    <a:pt x="42" y="147"/>
                  </a:cubicBezTo>
                  <a:cubicBezTo>
                    <a:pt x="41" y="154"/>
                    <a:pt x="33" y="140"/>
                    <a:pt x="24" y="137"/>
                  </a:cubicBezTo>
                  <a:cubicBezTo>
                    <a:pt x="14" y="133"/>
                    <a:pt x="0" y="136"/>
                    <a:pt x="0" y="145"/>
                  </a:cubicBezTo>
                  <a:cubicBezTo>
                    <a:pt x="0" y="154"/>
                    <a:pt x="15" y="173"/>
                    <a:pt x="21" y="185"/>
                  </a:cubicBezTo>
                  <a:cubicBezTo>
                    <a:pt x="27" y="197"/>
                    <a:pt x="36" y="206"/>
                    <a:pt x="40" y="231"/>
                  </a:cubicBezTo>
                  <a:cubicBezTo>
                    <a:pt x="45" y="255"/>
                    <a:pt x="64" y="267"/>
                    <a:pt x="63" y="284"/>
                  </a:cubicBezTo>
                  <a:cubicBezTo>
                    <a:pt x="62" y="304"/>
                    <a:pt x="73" y="299"/>
                    <a:pt x="75" y="300"/>
                  </a:cubicBezTo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7" name="Freeform 135"/>
            <p:cNvSpPr>
              <a:spLocks/>
            </p:cNvSpPr>
            <p:nvPr/>
          </p:nvSpPr>
          <p:spPr bwMode="auto">
            <a:xfrm>
              <a:off x="5605463" y="8763000"/>
              <a:ext cx="312738" cy="298450"/>
            </a:xfrm>
            <a:custGeom>
              <a:avLst/>
              <a:gdLst>
                <a:gd name="T0" fmla="*/ 29 w 98"/>
                <a:gd name="T1" fmla="*/ 94 h 94"/>
                <a:gd name="T2" fmla="*/ 0 w 98"/>
                <a:gd name="T3" fmla="*/ 49 h 94"/>
                <a:gd name="T4" fmla="*/ 49 w 98"/>
                <a:gd name="T5" fmla="*/ 0 h 94"/>
                <a:gd name="T6" fmla="*/ 98 w 98"/>
                <a:gd name="T7" fmla="*/ 49 h 94"/>
                <a:gd name="T8" fmla="*/ 69 w 98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4">
                  <a:moveTo>
                    <a:pt x="29" y="94"/>
                  </a:moveTo>
                  <a:cubicBezTo>
                    <a:pt x="12" y="87"/>
                    <a:pt x="0" y="69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49"/>
                  </a:cubicBezTo>
                  <a:cubicBezTo>
                    <a:pt x="98" y="69"/>
                    <a:pt x="86" y="86"/>
                    <a:pt x="69" y="94"/>
                  </a:cubicBezTo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77838" y="4078224"/>
            <a:ext cx="2066925" cy="950976"/>
            <a:chOff x="594176" y="1840593"/>
            <a:chExt cx="2066925" cy="950976"/>
          </a:xfrm>
          <a:solidFill>
            <a:schemeClr val="bg1">
              <a:lumMod val="95000"/>
            </a:schemeClr>
          </a:solidFill>
        </p:grpSpPr>
        <p:sp>
          <p:nvSpPr>
            <p:cNvPr id="80" name="Right Brace 79"/>
            <p:cNvSpPr/>
            <p:nvPr/>
          </p:nvSpPr>
          <p:spPr>
            <a:xfrm>
              <a:off x="2411864" y="1950668"/>
              <a:ext cx="249237" cy="730827"/>
            </a:xfrm>
            <a:prstGeom prst="rightBrace">
              <a:avLst>
                <a:gd name="adj1" fmla="val 47250"/>
                <a:gd name="adj2" fmla="val 50000"/>
              </a:avLst>
            </a:prstGeom>
            <a:grpFill/>
            <a:ln>
              <a:noFill/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2016576" y="1840593"/>
              <a:ext cx="457654" cy="9509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94176" y="1840593"/>
              <a:ext cx="1756229" cy="9509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228600" y="4160692"/>
            <a:ext cx="1261612" cy="786040"/>
          </a:xfrm>
          <a:prstGeom prst="rightArrow">
            <a:avLst>
              <a:gd name="adj1" fmla="val 100000"/>
              <a:gd name="adj2" fmla="val 25294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Audit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83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67000" y="1836250"/>
            <a:ext cx="3011726" cy="86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Words on paper</a:t>
            </a:r>
          </a:p>
        </p:txBody>
      </p:sp>
      <p:sp>
        <p:nvSpPr>
          <p:cNvPr id="84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667000" y="2893525"/>
            <a:ext cx="3011726" cy="86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Interaction between human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and/or objects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Possible punishment</a:t>
            </a:r>
          </a:p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Definition can be interpreted (trials)</a:t>
            </a:r>
          </a:p>
        </p:txBody>
      </p:sp>
      <p:sp>
        <p:nvSpPr>
          <p:cNvPr id="85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667000" y="4065100"/>
            <a:ext cx="3011726" cy="86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Manual data recollection</a:t>
            </a:r>
          </a:p>
        </p:txBody>
      </p:sp>
      <p:sp>
        <p:nvSpPr>
          <p:cNvPr id="86" name="Rectangle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903674" y="1836250"/>
            <a:ext cx="3011726" cy="86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program: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ectangle 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903674" y="2893525"/>
            <a:ext cx="3011726" cy="86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Program execution</a:t>
            </a:r>
          </a:p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interpretation possible</a:t>
            </a:r>
          </a:p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Autonomous</a:t>
            </a:r>
          </a:p>
        </p:txBody>
      </p:sp>
      <p:sp>
        <p:nvSpPr>
          <p:cNvPr id="88" name="Rectangle 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03674" y="4065100"/>
            <a:ext cx="3011726" cy="86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 time</a:t>
            </a:r>
          </a:p>
          <a:p>
            <a:pPr marL="171450" lvl="2" indent="-171450" defTabSz="714375" eaLnBrk="0" hangingPunct="0">
              <a:buClr>
                <a:schemeClr val="accent2"/>
              </a:buClr>
              <a:buSzPct val="120000"/>
              <a:buFont typeface="Wingdings" pitchFamily="2" charset="2"/>
              <a:buChar char="§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Immutable </a:t>
            </a:r>
          </a:p>
        </p:txBody>
      </p:sp>
      <p:sp>
        <p:nvSpPr>
          <p:cNvPr id="90" name="Rectangle 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903674" y="1317673"/>
            <a:ext cx="3011726" cy="43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lvl="2" defTabSz="714375" eaLnBrk="0" hangingPunct="0">
              <a:buClr>
                <a:schemeClr val="tx2"/>
              </a:buClr>
              <a:buSzPct val="120000"/>
            </a:pPr>
            <a:r>
              <a:rPr lang="en-US" sz="1400" b="1" dirty="0">
                <a:solidFill>
                  <a:schemeClr val="tx2"/>
                </a:solidFill>
              </a:rPr>
              <a:t>Smart contracts</a:t>
            </a:r>
          </a:p>
        </p:txBody>
      </p:sp>
      <p:sp>
        <p:nvSpPr>
          <p:cNvPr id="91" name="Rectangle 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667000" y="1317673"/>
            <a:ext cx="3011726" cy="434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/>
          <a:p>
            <a:pPr marL="0" lvl="2" defTabSz="714375" eaLnBrk="0" hangingPunct="0">
              <a:buClr>
                <a:schemeClr val="tx2"/>
              </a:buClr>
              <a:buSzPct val="120000"/>
            </a:pPr>
            <a:r>
              <a:rPr lang="en-US" sz="1400" b="1" dirty="0">
                <a:solidFill>
                  <a:schemeClr val="tx2"/>
                </a:solidFill>
              </a:rPr>
              <a:t>Regular contracts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2667000" y="2787226"/>
            <a:ext cx="6248400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667000" y="1787101"/>
            <a:ext cx="2819400" cy="0"/>
          </a:xfrm>
          <a:prstGeom prst="line">
            <a:avLst/>
          </a:prstGeom>
          <a:ln>
            <a:solidFill>
              <a:schemeClr val="tx2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876925" y="1787101"/>
            <a:ext cx="3000375" cy="0"/>
          </a:xfrm>
          <a:prstGeom prst="line">
            <a:avLst/>
          </a:prstGeom>
          <a:ln>
            <a:solidFill>
              <a:schemeClr val="tx2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667000" y="4025476"/>
            <a:ext cx="6248400" cy="0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e 573"/>
          <p:cNvGrpSpPr/>
          <p:nvPr/>
        </p:nvGrpSpPr>
        <p:grpSpPr>
          <a:xfrm>
            <a:off x="1676401" y="2060793"/>
            <a:ext cx="619126" cy="471175"/>
            <a:chOff x="2155826" y="3686175"/>
            <a:chExt cx="431800" cy="328614"/>
          </a:xfrm>
        </p:grpSpPr>
        <p:sp>
          <p:nvSpPr>
            <p:cNvPr id="100" name="Freeform 204"/>
            <p:cNvSpPr>
              <a:spLocks/>
            </p:cNvSpPr>
            <p:nvPr/>
          </p:nvSpPr>
          <p:spPr bwMode="auto">
            <a:xfrm>
              <a:off x="2155826" y="3714751"/>
              <a:ext cx="212725" cy="300038"/>
            </a:xfrm>
            <a:custGeom>
              <a:avLst/>
              <a:gdLst/>
              <a:ahLst/>
              <a:cxnLst>
                <a:cxn ang="0">
                  <a:pos x="83" y="155"/>
                </a:cxn>
                <a:cxn ang="0">
                  <a:pos x="4" y="155"/>
                </a:cxn>
                <a:cxn ang="0">
                  <a:pos x="0" y="151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29" y="14"/>
                </a:cxn>
                <a:cxn ang="0">
                  <a:pos x="29" y="5"/>
                </a:cxn>
                <a:cxn ang="0">
                  <a:pos x="33" y="0"/>
                </a:cxn>
                <a:cxn ang="0">
                  <a:pos x="77" y="0"/>
                </a:cxn>
                <a:cxn ang="0">
                  <a:pos x="81" y="5"/>
                </a:cxn>
                <a:cxn ang="0">
                  <a:pos x="81" y="14"/>
                </a:cxn>
                <a:cxn ang="0">
                  <a:pos x="106" y="14"/>
                </a:cxn>
                <a:cxn ang="0">
                  <a:pos x="110" y="18"/>
                </a:cxn>
                <a:cxn ang="0">
                  <a:pos x="110" y="126"/>
                </a:cxn>
                <a:cxn ang="0">
                  <a:pos x="83" y="155"/>
                </a:cxn>
              </a:cxnLst>
              <a:rect l="0" t="0" r="r" b="b"/>
              <a:pathLst>
                <a:path w="110" h="155">
                  <a:moveTo>
                    <a:pt x="83" y="155"/>
                  </a:moveTo>
                  <a:cubicBezTo>
                    <a:pt x="4" y="155"/>
                    <a:pt x="4" y="155"/>
                    <a:pt x="4" y="155"/>
                  </a:cubicBezTo>
                  <a:cubicBezTo>
                    <a:pt x="2" y="155"/>
                    <a:pt x="0" y="153"/>
                    <a:pt x="0" y="15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6"/>
                    <a:pt x="2" y="14"/>
                    <a:pt x="4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2"/>
                    <a:pt x="31" y="0"/>
                    <a:pt x="3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9" y="0"/>
                    <a:pt x="81" y="2"/>
                    <a:pt x="81" y="5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8" y="14"/>
                    <a:pt x="110" y="16"/>
                    <a:pt x="110" y="18"/>
                  </a:cubicBezTo>
                  <a:cubicBezTo>
                    <a:pt x="110" y="126"/>
                    <a:pt x="110" y="126"/>
                    <a:pt x="110" y="126"/>
                  </a:cubicBezTo>
                  <a:lnTo>
                    <a:pt x="83" y="155"/>
                  </a:lnTo>
                  <a:close/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Freeform 206"/>
            <p:cNvSpPr>
              <a:spLocks/>
            </p:cNvSpPr>
            <p:nvPr/>
          </p:nvSpPr>
          <p:spPr bwMode="auto">
            <a:xfrm>
              <a:off x="2197101" y="3808413"/>
              <a:ext cx="49213" cy="2063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13"/>
                </a:cxn>
                <a:cxn ang="0">
                  <a:pos x="31" y="0"/>
                </a:cxn>
              </a:cxnLst>
              <a:rect l="0" t="0" r="r" b="b"/>
              <a:pathLst>
                <a:path w="31" h="13">
                  <a:moveTo>
                    <a:pt x="0" y="2"/>
                  </a:moveTo>
                  <a:lnTo>
                    <a:pt x="8" y="13"/>
                  </a:lnTo>
                  <a:lnTo>
                    <a:pt x="31" y="0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Freeform 207"/>
            <p:cNvSpPr>
              <a:spLocks/>
            </p:cNvSpPr>
            <p:nvPr/>
          </p:nvSpPr>
          <p:spPr bwMode="auto">
            <a:xfrm>
              <a:off x="2197101" y="3879850"/>
              <a:ext cx="49213" cy="2063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13"/>
                </a:cxn>
                <a:cxn ang="0">
                  <a:pos x="31" y="0"/>
                </a:cxn>
              </a:cxnLst>
              <a:rect l="0" t="0" r="r" b="b"/>
              <a:pathLst>
                <a:path w="31" h="13">
                  <a:moveTo>
                    <a:pt x="0" y="2"/>
                  </a:moveTo>
                  <a:lnTo>
                    <a:pt x="8" y="13"/>
                  </a:lnTo>
                  <a:lnTo>
                    <a:pt x="31" y="0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Line 208"/>
            <p:cNvSpPr>
              <a:spLocks noChangeShapeType="1"/>
            </p:cNvSpPr>
            <p:nvPr/>
          </p:nvSpPr>
          <p:spPr bwMode="auto">
            <a:xfrm>
              <a:off x="2289176" y="3810000"/>
              <a:ext cx="39688" cy="1588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Line 209"/>
            <p:cNvSpPr>
              <a:spLocks noChangeShapeType="1"/>
            </p:cNvSpPr>
            <p:nvPr/>
          </p:nvSpPr>
          <p:spPr bwMode="auto">
            <a:xfrm>
              <a:off x="2289176" y="3846513"/>
              <a:ext cx="39688" cy="1588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Line 210"/>
            <p:cNvSpPr>
              <a:spLocks noChangeShapeType="1"/>
            </p:cNvSpPr>
            <p:nvPr/>
          </p:nvSpPr>
          <p:spPr bwMode="auto">
            <a:xfrm>
              <a:off x="2289176" y="3887788"/>
              <a:ext cx="39688" cy="1588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Freeform 211"/>
            <p:cNvSpPr>
              <a:spLocks/>
            </p:cNvSpPr>
            <p:nvPr/>
          </p:nvSpPr>
          <p:spPr bwMode="auto">
            <a:xfrm>
              <a:off x="2314576" y="3952875"/>
              <a:ext cx="49213" cy="57150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0"/>
                </a:cxn>
                <a:cxn ang="0">
                  <a:pos x="31" y="0"/>
                </a:cxn>
              </a:cxnLst>
              <a:rect l="0" t="0" r="r" b="b"/>
              <a:pathLst>
                <a:path w="31" h="36">
                  <a:moveTo>
                    <a:pt x="0" y="36"/>
                  </a:moveTo>
                  <a:lnTo>
                    <a:pt x="0" y="0"/>
                  </a:lnTo>
                  <a:lnTo>
                    <a:pt x="31" y="0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" name="Line 212"/>
            <p:cNvSpPr>
              <a:spLocks noChangeShapeType="1"/>
            </p:cNvSpPr>
            <p:nvPr/>
          </p:nvSpPr>
          <p:spPr bwMode="auto">
            <a:xfrm>
              <a:off x="2211388" y="3741738"/>
              <a:ext cx="100013" cy="1588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Freeform 213"/>
            <p:cNvSpPr>
              <a:spLocks/>
            </p:cNvSpPr>
            <p:nvPr/>
          </p:nvSpPr>
          <p:spPr bwMode="auto">
            <a:xfrm>
              <a:off x="2379663" y="3686175"/>
              <a:ext cx="207963" cy="209550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11" y="91"/>
                </a:cxn>
                <a:cxn ang="0">
                  <a:pos x="103" y="0"/>
                </a:cxn>
                <a:cxn ang="0">
                  <a:pos x="131" y="27"/>
                </a:cxn>
                <a:cxn ang="0">
                  <a:pos x="42" y="116"/>
                </a:cxn>
                <a:cxn ang="0">
                  <a:pos x="11" y="127"/>
                </a:cxn>
              </a:cxnLst>
              <a:rect l="0" t="0" r="r" b="b"/>
              <a:pathLst>
                <a:path w="131" h="132">
                  <a:moveTo>
                    <a:pt x="0" y="132"/>
                  </a:moveTo>
                  <a:lnTo>
                    <a:pt x="11" y="91"/>
                  </a:lnTo>
                  <a:lnTo>
                    <a:pt x="103" y="0"/>
                  </a:lnTo>
                  <a:lnTo>
                    <a:pt x="131" y="27"/>
                  </a:lnTo>
                  <a:lnTo>
                    <a:pt x="42" y="116"/>
                  </a:lnTo>
                  <a:lnTo>
                    <a:pt x="11" y="127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Line 214"/>
            <p:cNvSpPr>
              <a:spLocks noChangeShapeType="1"/>
            </p:cNvSpPr>
            <p:nvPr/>
          </p:nvSpPr>
          <p:spPr bwMode="auto">
            <a:xfrm>
              <a:off x="2397126" y="3830638"/>
              <a:ext cx="44450" cy="41275"/>
            </a:xfrm>
            <a:prstGeom prst="line">
              <a:avLst/>
            </a:pr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0" name="Groupe 272"/>
          <p:cNvGrpSpPr/>
          <p:nvPr/>
        </p:nvGrpSpPr>
        <p:grpSpPr>
          <a:xfrm>
            <a:off x="1712806" y="4330308"/>
            <a:ext cx="400666" cy="477562"/>
            <a:chOff x="2249488" y="1933576"/>
            <a:chExt cx="314325" cy="374650"/>
          </a:xfrm>
        </p:grpSpPr>
        <p:sp>
          <p:nvSpPr>
            <p:cNvPr id="121" name="Freeform 757"/>
            <p:cNvSpPr>
              <a:spLocks/>
            </p:cNvSpPr>
            <p:nvPr/>
          </p:nvSpPr>
          <p:spPr bwMode="auto">
            <a:xfrm>
              <a:off x="2249488" y="1933576"/>
              <a:ext cx="280988" cy="279400"/>
            </a:xfrm>
            <a:custGeom>
              <a:avLst/>
              <a:gdLst/>
              <a:ahLst/>
              <a:cxnLst>
                <a:cxn ang="0">
                  <a:pos x="107" y="19"/>
                </a:cxn>
                <a:cxn ang="0">
                  <a:pos x="107" y="19"/>
                </a:cxn>
                <a:cxn ang="0">
                  <a:pos x="124" y="61"/>
                </a:cxn>
                <a:cxn ang="0">
                  <a:pos x="62" y="123"/>
                </a:cxn>
                <a:cxn ang="0">
                  <a:pos x="0" y="61"/>
                </a:cxn>
                <a:cxn ang="0">
                  <a:pos x="62" y="0"/>
                </a:cxn>
                <a:cxn ang="0">
                  <a:pos x="85" y="4"/>
                </a:cxn>
              </a:cxnLst>
              <a:rect l="0" t="0" r="r" b="b"/>
              <a:pathLst>
                <a:path w="124" h="123"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17" y="31"/>
                    <a:pt x="124" y="45"/>
                    <a:pt x="124" y="61"/>
                  </a:cubicBezTo>
                  <a:cubicBezTo>
                    <a:pt x="124" y="95"/>
                    <a:pt x="96" y="123"/>
                    <a:pt x="62" y="123"/>
                  </a:cubicBezTo>
                  <a:cubicBezTo>
                    <a:pt x="28" y="123"/>
                    <a:pt x="0" y="95"/>
                    <a:pt x="0" y="61"/>
                  </a:cubicBezTo>
                  <a:cubicBezTo>
                    <a:pt x="0" y="27"/>
                    <a:pt x="28" y="0"/>
                    <a:pt x="62" y="0"/>
                  </a:cubicBezTo>
                  <a:cubicBezTo>
                    <a:pt x="70" y="0"/>
                    <a:pt x="78" y="1"/>
                    <a:pt x="85" y="4"/>
                  </a:cubicBezTo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758"/>
            <p:cNvSpPr>
              <a:spLocks/>
            </p:cNvSpPr>
            <p:nvPr/>
          </p:nvSpPr>
          <p:spPr bwMode="auto">
            <a:xfrm>
              <a:off x="2482850" y="2197101"/>
              <a:ext cx="80963" cy="111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51" y="70"/>
                </a:cxn>
              </a:cxnLst>
              <a:rect l="0" t="0" r="r" b="b"/>
              <a:pathLst>
                <a:path w="51" h="70">
                  <a:moveTo>
                    <a:pt x="0" y="0"/>
                  </a:moveTo>
                  <a:lnTo>
                    <a:pt x="0" y="0"/>
                  </a:lnTo>
                  <a:lnTo>
                    <a:pt x="51" y="70"/>
                  </a:lnTo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759"/>
            <p:cNvSpPr>
              <a:spLocks/>
            </p:cNvSpPr>
            <p:nvPr/>
          </p:nvSpPr>
          <p:spPr bwMode="auto">
            <a:xfrm>
              <a:off x="2276475" y="1960563"/>
              <a:ext cx="223838" cy="225425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99" y="49"/>
                </a:cxn>
                <a:cxn ang="0">
                  <a:pos x="99" y="49"/>
                </a:cxn>
                <a:cxn ang="0">
                  <a:pos x="99" y="49"/>
                </a:cxn>
                <a:cxn ang="0">
                  <a:pos x="50" y="99"/>
                </a:cxn>
                <a:cxn ang="0">
                  <a:pos x="50" y="99"/>
                </a:cxn>
                <a:cxn ang="0">
                  <a:pos x="50" y="99"/>
                </a:cxn>
                <a:cxn ang="0">
                  <a:pos x="0" y="49"/>
                </a:cxn>
                <a:cxn ang="0">
                  <a:pos x="0" y="49"/>
                </a:cxn>
              </a:cxnLst>
              <a:rect l="0" t="0" r="r" b="b"/>
              <a:pathLst>
                <a:path w="99" h="99">
                  <a:moveTo>
                    <a:pt x="0" y="49"/>
                  </a:moveTo>
                  <a:cubicBezTo>
                    <a:pt x="0" y="22"/>
                    <a:pt x="23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77" y="0"/>
                    <a:pt x="99" y="22"/>
                    <a:pt x="99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99" y="77"/>
                    <a:pt x="77" y="99"/>
                    <a:pt x="50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23" y="99"/>
                    <a:pt x="0" y="77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lose/>
                </a:path>
              </a:pathLst>
            </a:custGeom>
            <a:noFill/>
            <a:ln w="12700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59005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85888B"/>
                </a:solidFill>
              </a:rPr>
              <a:pPr/>
              <a:t>16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52942" y="3803680"/>
            <a:ext cx="3681458" cy="626430"/>
          </a:xfrm>
          <a:prstGeom prst="rect">
            <a:avLst/>
          </a:prstGeom>
          <a:solidFill>
            <a:schemeClr val="tx2">
              <a:lumMod val="20000"/>
              <a:lumOff val="8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3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8707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85888B"/>
                </a:solidFill>
              </a:rPr>
              <a:pPr/>
              <a:t>17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2942" y="4555170"/>
            <a:ext cx="3681458" cy="245430"/>
          </a:xfrm>
          <a:prstGeom prst="rect">
            <a:avLst/>
          </a:prstGeom>
          <a:solidFill>
            <a:schemeClr val="tx2">
              <a:lumMod val="20000"/>
              <a:lumOff val="8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3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1279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0825" y="-81185"/>
            <a:ext cx="8820150" cy="765175"/>
          </a:xfrm>
        </p:spPr>
        <p:txBody>
          <a:bodyPr>
            <a:normAutofit/>
          </a:bodyPr>
          <a:lstStyle/>
          <a:p>
            <a:r>
              <a:rPr lang="en-US" dirty="0" smtClean="0"/>
              <a:t>Plus d’un 1 milliards de $ </a:t>
            </a:r>
            <a:r>
              <a:rPr lang="en-US" dirty="0" err="1" smtClean="0"/>
              <a:t>investi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2016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17" y="650332"/>
            <a:ext cx="7992566" cy="565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825" y="6327028"/>
            <a:ext cx="2268127" cy="39586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800" dirty="0" smtClean="0">
                <a:solidFill>
                  <a:srgbClr val="323232"/>
                </a:solidFill>
              </a:rPr>
              <a:t>Source: </a:t>
            </a:r>
            <a:r>
              <a:rPr lang="en-US" sz="800" dirty="0">
                <a:solidFill>
                  <a:srgbClr val="323232"/>
                </a:solidFill>
                <a:hlinkClick r:id="rId7"/>
              </a:rPr>
              <a:t>startupmanagement.org</a:t>
            </a:r>
            <a:endParaRPr lang="en-US" sz="800" dirty="0">
              <a:solidFill>
                <a:srgbClr val="323232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800" dirty="0" smtClean="0">
                <a:solidFill>
                  <a:srgbClr val="323232"/>
                </a:solidFill>
                <a:hlinkClick r:id="rId8"/>
              </a:rPr>
              <a:t>/</a:t>
            </a:r>
            <a:r>
              <a:rPr lang="en-US" sz="800" dirty="0" smtClean="0">
                <a:solidFill>
                  <a:srgbClr val="323232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115357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Object 8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1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Ellipse 8"/>
          <p:cNvSpPr/>
          <p:nvPr/>
        </p:nvSpPr>
        <p:spPr>
          <a:xfrm>
            <a:off x="657572" y="1224010"/>
            <a:ext cx="834056" cy="834056"/>
          </a:xfrm>
          <a:prstGeom prst="ellipse">
            <a:avLst/>
          </a:prstGeom>
          <a:gradFill>
            <a:gsLst>
              <a:gs pos="0">
                <a:schemeClr val="tx2"/>
              </a:gs>
              <a:gs pos="80000">
                <a:schemeClr val="tx2"/>
              </a:gs>
              <a:gs pos="100000">
                <a:schemeClr val="tx2"/>
              </a:gs>
            </a:gsLst>
            <a:lin ang="162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0000" rtlCol="0" anchor="ctr"/>
          <a:lstStyle/>
          <a:p>
            <a:pPr algn="ctr"/>
            <a:r>
              <a:rPr lang="en-GB" sz="1800" b="1" dirty="0" smtClean="0">
                <a:solidFill>
                  <a:schemeClr val="bg1"/>
                </a:solidFill>
                <a:cs typeface="Arial" charset="0"/>
              </a:rPr>
              <a:t>1 </a:t>
            </a:r>
            <a:br>
              <a:rPr lang="en-GB" sz="1800" b="1" dirty="0" smtClean="0">
                <a:solidFill>
                  <a:schemeClr val="bg1"/>
                </a:solidFill>
                <a:cs typeface="Arial" charset="0"/>
              </a:rPr>
            </a:br>
            <a:endParaRPr lang="en-GB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9" name="Ellipse 9"/>
          <p:cNvSpPr/>
          <p:nvPr/>
        </p:nvSpPr>
        <p:spPr>
          <a:xfrm>
            <a:off x="7652372" y="1224010"/>
            <a:ext cx="834056" cy="83405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180000" rtlCol="0" anchor="ctr"/>
          <a:lstStyle/>
          <a:p>
            <a:pPr algn="ctr"/>
            <a:r>
              <a:rPr lang="en-GB" sz="1800" b="1" dirty="0" smtClean="0">
                <a:solidFill>
                  <a:schemeClr val="tx1"/>
                </a:solidFill>
                <a:cs typeface="Arial" charset="0"/>
              </a:rPr>
              <a:t>5</a:t>
            </a:r>
            <a:br>
              <a:rPr lang="en-GB" sz="1800" b="1" dirty="0" smtClean="0">
                <a:solidFill>
                  <a:schemeClr val="tx1"/>
                </a:solidFill>
                <a:cs typeface="Arial" charset="0"/>
              </a:rPr>
            </a:br>
            <a:endParaRPr lang="en-GB" sz="1800" b="1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0" name="Ellipse 10"/>
          <p:cNvSpPr/>
          <p:nvPr/>
        </p:nvSpPr>
        <p:spPr>
          <a:xfrm>
            <a:off x="5903672" y="1224010"/>
            <a:ext cx="834056" cy="83405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180000" rtlCol="0" anchor="ctr"/>
          <a:lstStyle/>
          <a:p>
            <a:pPr algn="ctr"/>
            <a:r>
              <a:rPr lang="en-GB" sz="1800" b="1" dirty="0" smtClean="0">
                <a:solidFill>
                  <a:schemeClr val="bg1"/>
                </a:solidFill>
                <a:cs typeface="Arial" charset="0"/>
              </a:rPr>
              <a:t>4</a:t>
            </a:r>
            <a:br>
              <a:rPr lang="en-GB" sz="1800" b="1" dirty="0" smtClean="0">
                <a:solidFill>
                  <a:schemeClr val="bg1"/>
                </a:solidFill>
                <a:cs typeface="Arial" charset="0"/>
              </a:rPr>
            </a:br>
            <a:endParaRPr lang="en-GB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72" name="Ellipse 11"/>
          <p:cNvSpPr/>
          <p:nvPr/>
        </p:nvSpPr>
        <p:spPr>
          <a:xfrm>
            <a:off x="4154972" y="1224010"/>
            <a:ext cx="834056" cy="83405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180000" rtlCol="0" anchor="ctr"/>
          <a:lstStyle/>
          <a:p>
            <a:pPr algn="ctr"/>
            <a:r>
              <a:rPr lang="en-GB" sz="1800" b="1" dirty="0" smtClean="0">
                <a:solidFill>
                  <a:schemeClr val="bg1"/>
                </a:solidFill>
                <a:cs typeface="Arial" charset="0"/>
              </a:rPr>
              <a:t>3</a:t>
            </a:r>
            <a:br>
              <a:rPr lang="en-GB" sz="1800" b="1" dirty="0" smtClean="0">
                <a:solidFill>
                  <a:schemeClr val="bg1"/>
                </a:solidFill>
                <a:cs typeface="Arial" charset="0"/>
              </a:rPr>
            </a:br>
            <a:endParaRPr lang="en-GB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82" name="Ellipse 12"/>
          <p:cNvSpPr/>
          <p:nvPr/>
        </p:nvSpPr>
        <p:spPr>
          <a:xfrm>
            <a:off x="2406272" y="1224010"/>
            <a:ext cx="834056" cy="83405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180000" rtlCol="0" anchor="ctr"/>
          <a:lstStyle/>
          <a:p>
            <a:pPr algn="ctr"/>
            <a:r>
              <a:rPr lang="en-GB" sz="1800" b="1" dirty="0" smtClean="0">
                <a:solidFill>
                  <a:schemeClr val="bg1"/>
                </a:solidFill>
                <a:cs typeface="Arial" charset="0"/>
              </a:rPr>
              <a:t>2</a:t>
            </a:r>
            <a:br>
              <a:rPr lang="en-GB" sz="1800" b="1" dirty="0" smtClean="0">
                <a:solidFill>
                  <a:schemeClr val="bg1"/>
                </a:solidFill>
                <a:cs typeface="Arial" charset="0"/>
              </a:rPr>
            </a:br>
            <a:endParaRPr lang="en-GB" sz="18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83" name="TextBox 13"/>
          <p:cNvSpPr txBox="1"/>
          <p:nvPr/>
        </p:nvSpPr>
        <p:spPr bwMode="auto">
          <a:xfrm>
            <a:off x="228600" y="2021377"/>
            <a:ext cx="1692000" cy="743746"/>
          </a:xfrm>
          <a:prstGeom prst="rect">
            <a:avLst/>
          </a:prstGeom>
          <a:gradFill>
            <a:gsLst>
              <a:gs pos="0">
                <a:schemeClr val="tx2"/>
              </a:gs>
              <a:gs pos="80000">
                <a:schemeClr val="tx2"/>
              </a:gs>
              <a:gs pos="100000">
                <a:schemeClr val="tx2"/>
              </a:gs>
            </a:gsLst>
            <a:lin ang="16200000" scaled="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GB" sz="1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Experiments</a:t>
            </a:r>
          </a:p>
          <a:p>
            <a:pPr algn="ctr"/>
            <a:r>
              <a:rPr lang="en-GB" sz="1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by internal teams &amp; first patent applications</a:t>
            </a:r>
            <a:endParaRPr lang="en-GB" sz="1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4" name="TextBox 18"/>
          <p:cNvSpPr txBox="1"/>
          <p:nvPr/>
        </p:nvSpPr>
        <p:spPr bwMode="auto">
          <a:xfrm>
            <a:off x="3726000" y="2021377"/>
            <a:ext cx="1692000" cy="743746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1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Country initiatives</a:t>
            </a:r>
            <a:endParaRPr lang="en-GB" sz="1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TextBox 19"/>
          <p:cNvSpPr txBox="1"/>
          <p:nvPr/>
        </p:nvSpPr>
        <p:spPr bwMode="auto">
          <a:xfrm>
            <a:off x="1977300" y="2021377"/>
            <a:ext cx="1692000" cy="743746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1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Experiments, investment and partnership with Ripple</a:t>
            </a:r>
            <a:endParaRPr lang="en-GB" sz="1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6" name="TextBox 20"/>
          <p:cNvSpPr txBox="1"/>
          <p:nvPr/>
        </p:nvSpPr>
        <p:spPr bwMode="auto">
          <a:xfrm>
            <a:off x="5474700" y="2021377"/>
            <a:ext cx="1692000" cy="743746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12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Experiments by market infrastructures</a:t>
            </a:r>
            <a:endParaRPr lang="en-GB" sz="12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7" name="TextBox 45"/>
          <p:cNvSpPr txBox="1"/>
          <p:nvPr/>
        </p:nvSpPr>
        <p:spPr bwMode="auto">
          <a:xfrm>
            <a:off x="7223400" y="2021377"/>
            <a:ext cx="1692000" cy="743746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1200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Large interbanking initiatives</a:t>
            </a:r>
            <a:endParaRPr lang="en-GB" sz="1200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228600" y="2765123"/>
            <a:ext cx="1692000" cy="368047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1977300" y="2765123"/>
            <a:ext cx="1692000" cy="3680476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8" name="Rectangle 207"/>
          <p:cNvSpPr/>
          <p:nvPr/>
        </p:nvSpPr>
        <p:spPr bwMode="auto">
          <a:xfrm>
            <a:off x="3726000" y="2765123"/>
            <a:ext cx="1692000" cy="3680476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5474700" y="2765123"/>
            <a:ext cx="1692000" cy="3680476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7223400" y="2765123"/>
            <a:ext cx="1692000" cy="3680476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445"/>
            <a:ext cx="8820150" cy="765175"/>
          </a:xfrm>
        </p:spPr>
        <p:txBody>
          <a:bodyPr/>
          <a:lstStyle/>
          <a:p>
            <a:r>
              <a:rPr lang="en-GB" dirty="0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A travers des consortiums, des alliances </a:t>
            </a:r>
            <a:r>
              <a:rPr lang="en-GB" dirty="0" err="1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ou</a:t>
            </a:r>
            <a:r>
              <a:rPr lang="en-GB" dirty="0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seuls</a:t>
            </a:r>
            <a:r>
              <a:rPr lang="en-GB" dirty="0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, les services financiers se </a:t>
            </a:r>
            <a:r>
              <a:rPr lang="en-GB" dirty="0" err="1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sont</a:t>
            </a:r>
            <a:r>
              <a:rPr lang="en-GB" dirty="0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positionnés</a:t>
            </a:r>
            <a:r>
              <a:rPr lang="en-GB" dirty="0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 </a:t>
            </a:r>
            <a:r>
              <a:rPr lang="en-GB" dirty="0" err="1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comme</a:t>
            </a:r>
            <a:r>
              <a:rPr lang="en-GB" dirty="0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 leaders des initiatives </a:t>
            </a:r>
            <a:r>
              <a:rPr lang="en-GB" dirty="0" err="1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Blockchain</a:t>
            </a:r>
            <a:r>
              <a:rPr lang="en-GB" dirty="0" smtClean="0">
                <a:effectLst>
                  <a:outerShdw dist="12700" dir="5400000" algn="t" rotWithShape="0">
                    <a:srgbClr val="FFFFFF"/>
                  </a:outerShdw>
                </a:effectLst>
              </a:rPr>
              <a:t> sur 2015-2016 </a:t>
            </a:r>
            <a:endParaRPr lang="en-GB" sz="2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3044" y="3739211"/>
            <a:ext cx="40254" cy="3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GB" dirty="0"/>
          </a:p>
        </p:txBody>
      </p:sp>
      <p:sp>
        <p:nvSpPr>
          <p:cNvPr id="90" name="Freeform 579"/>
          <p:cNvSpPr>
            <a:spLocks noEditPoints="1"/>
          </p:cNvSpPr>
          <p:nvPr/>
        </p:nvSpPr>
        <p:spPr bwMode="auto">
          <a:xfrm>
            <a:off x="914400" y="1555750"/>
            <a:ext cx="314325" cy="396875"/>
          </a:xfrm>
          <a:custGeom>
            <a:avLst/>
            <a:gdLst/>
            <a:ahLst/>
            <a:cxnLst>
              <a:cxn ang="0">
                <a:pos x="94" y="83"/>
              </a:cxn>
              <a:cxn ang="0">
                <a:pos x="97" y="97"/>
              </a:cxn>
              <a:cxn ang="0">
                <a:pos x="84" y="124"/>
              </a:cxn>
              <a:cxn ang="0">
                <a:pos x="103" y="135"/>
              </a:cxn>
              <a:cxn ang="0">
                <a:pos x="66" y="70"/>
              </a:cxn>
              <a:cxn ang="0">
                <a:pos x="73" y="68"/>
              </a:cxn>
              <a:cxn ang="0">
                <a:pos x="94" y="83"/>
              </a:cxn>
              <a:cxn ang="0">
                <a:pos x="103" y="135"/>
              </a:cxn>
              <a:cxn ang="0">
                <a:pos x="122" y="199"/>
              </a:cxn>
              <a:cxn ang="0">
                <a:pos x="54" y="204"/>
              </a:cxn>
              <a:cxn ang="0">
                <a:pos x="50" y="95"/>
              </a:cxn>
              <a:cxn ang="0">
                <a:pos x="49" y="97"/>
              </a:cxn>
              <a:cxn ang="0">
                <a:pos x="63" y="124"/>
              </a:cxn>
              <a:cxn ang="0">
                <a:pos x="25" y="199"/>
              </a:cxn>
              <a:cxn ang="0">
                <a:pos x="50" y="95"/>
              </a:cxn>
              <a:cxn ang="0">
                <a:pos x="66" y="70"/>
              </a:cxn>
              <a:cxn ang="0">
                <a:pos x="94" y="83"/>
              </a:cxn>
              <a:cxn ang="0">
                <a:pos x="113" y="69"/>
              </a:cxn>
              <a:cxn ang="0">
                <a:pos x="102" y="48"/>
              </a:cxn>
              <a:cxn ang="0">
                <a:pos x="122" y="24"/>
              </a:cxn>
              <a:cxn ang="0">
                <a:pos x="141" y="48"/>
              </a:cxn>
              <a:cxn ang="0">
                <a:pos x="131" y="69"/>
              </a:cxn>
              <a:cxn ang="0">
                <a:pos x="162" y="131"/>
              </a:cxn>
              <a:cxn ang="0">
                <a:pos x="103" y="135"/>
              </a:cxn>
              <a:cxn ang="0">
                <a:pos x="50" y="95"/>
              </a:cxn>
              <a:cxn ang="0">
                <a:pos x="20" y="95"/>
              </a:cxn>
              <a:cxn ang="0">
                <a:pos x="66" y="70"/>
              </a:cxn>
              <a:cxn ang="0">
                <a:pos x="41" y="39"/>
              </a:cxn>
              <a:cxn ang="0">
                <a:pos x="51" y="20"/>
              </a:cxn>
              <a:cxn ang="0">
                <a:pos x="34" y="0"/>
              </a:cxn>
              <a:cxn ang="0">
                <a:pos x="17" y="20"/>
              </a:cxn>
              <a:cxn ang="0">
                <a:pos x="26" y="39"/>
              </a:cxn>
              <a:cxn ang="0">
                <a:pos x="0" y="92"/>
              </a:cxn>
            </a:cxnLst>
            <a:rect l="0" t="0" r="r" b="b"/>
            <a:pathLst>
              <a:path w="162" h="205">
                <a:moveTo>
                  <a:pt x="94" y="83"/>
                </a:moveTo>
                <a:cubicBezTo>
                  <a:pt x="96" y="87"/>
                  <a:pt x="97" y="92"/>
                  <a:pt x="97" y="97"/>
                </a:cubicBezTo>
                <a:cubicBezTo>
                  <a:pt x="97" y="107"/>
                  <a:pt x="90" y="118"/>
                  <a:pt x="84" y="124"/>
                </a:cubicBezTo>
                <a:cubicBezTo>
                  <a:pt x="92" y="126"/>
                  <a:pt x="98" y="130"/>
                  <a:pt x="103" y="135"/>
                </a:cubicBezTo>
                <a:moveTo>
                  <a:pt x="66" y="70"/>
                </a:moveTo>
                <a:cubicBezTo>
                  <a:pt x="68" y="69"/>
                  <a:pt x="71" y="68"/>
                  <a:pt x="73" y="68"/>
                </a:cubicBezTo>
                <a:cubicBezTo>
                  <a:pt x="82" y="68"/>
                  <a:pt x="90" y="74"/>
                  <a:pt x="94" y="83"/>
                </a:cubicBezTo>
                <a:moveTo>
                  <a:pt x="103" y="135"/>
                </a:moveTo>
                <a:cubicBezTo>
                  <a:pt x="117" y="149"/>
                  <a:pt x="122" y="172"/>
                  <a:pt x="122" y="199"/>
                </a:cubicBezTo>
                <a:cubicBezTo>
                  <a:pt x="122" y="203"/>
                  <a:pt x="82" y="205"/>
                  <a:pt x="54" y="204"/>
                </a:cubicBezTo>
                <a:moveTo>
                  <a:pt x="50" y="95"/>
                </a:moveTo>
                <a:cubicBezTo>
                  <a:pt x="50" y="96"/>
                  <a:pt x="49" y="97"/>
                  <a:pt x="49" y="97"/>
                </a:cubicBezTo>
                <a:cubicBezTo>
                  <a:pt x="49" y="107"/>
                  <a:pt x="57" y="118"/>
                  <a:pt x="63" y="124"/>
                </a:cubicBezTo>
                <a:cubicBezTo>
                  <a:pt x="35" y="132"/>
                  <a:pt x="25" y="162"/>
                  <a:pt x="25" y="199"/>
                </a:cubicBezTo>
                <a:moveTo>
                  <a:pt x="50" y="95"/>
                </a:moveTo>
                <a:cubicBezTo>
                  <a:pt x="50" y="83"/>
                  <a:pt x="57" y="73"/>
                  <a:pt x="66" y="70"/>
                </a:cubicBezTo>
                <a:moveTo>
                  <a:pt x="94" y="83"/>
                </a:moveTo>
                <a:cubicBezTo>
                  <a:pt x="99" y="76"/>
                  <a:pt x="105" y="72"/>
                  <a:pt x="113" y="69"/>
                </a:cubicBezTo>
                <a:cubicBezTo>
                  <a:pt x="108" y="65"/>
                  <a:pt x="102" y="56"/>
                  <a:pt x="102" y="48"/>
                </a:cubicBezTo>
                <a:cubicBezTo>
                  <a:pt x="102" y="34"/>
                  <a:pt x="111" y="24"/>
                  <a:pt x="122" y="24"/>
                </a:cubicBezTo>
                <a:cubicBezTo>
                  <a:pt x="133" y="24"/>
                  <a:pt x="141" y="34"/>
                  <a:pt x="141" y="48"/>
                </a:cubicBezTo>
                <a:cubicBezTo>
                  <a:pt x="141" y="56"/>
                  <a:pt x="135" y="65"/>
                  <a:pt x="131" y="69"/>
                </a:cubicBezTo>
                <a:cubicBezTo>
                  <a:pt x="154" y="76"/>
                  <a:pt x="162" y="101"/>
                  <a:pt x="162" y="131"/>
                </a:cubicBezTo>
                <a:cubicBezTo>
                  <a:pt x="162" y="135"/>
                  <a:pt x="127" y="137"/>
                  <a:pt x="103" y="135"/>
                </a:cubicBezTo>
                <a:moveTo>
                  <a:pt x="50" y="95"/>
                </a:moveTo>
                <a:cubicBezTo>
                  <a:pt x="40" y="95"/>
                  <a:pt x="29" y="95"/>
                  <a:pt x="20" y="95"/>
                </a:cubicBezTo>
                <a:moveTo>
                  <a:pt x="66" y="70"/>
                </a:moveTo>
                <a:cubicBezTo>
                  <a:pt x="63" y="54"/>
                  <a:pt x="55" y="43"/>
                  <a:pt x="41" y="39"/>
                </a:cubicBezTo>
                <a:cubicBezTo>
                  <a:pt x="46" y="35"/>
                  <a:pt x="51" y="28"/>
                  <a:pt x="51" y="20"/>
                </a:cubicBezTo>
                <a:cubicBezTo>
                  <a:pt x="51" y="9"/>
                  <a:pt x="43" y="0"/>
                  <a:pt x="34" y="0"/>
                </a:cubicBezTo>
                <a:cubicBezTo>
                  <a:pt x="25" y="0"/>
                  <a:pt x="17" y="9"/>
                  <a:pt x="17" y="20"/>
                </a:cubicBezTo>
                <a:cubicBezTo>
                  <a:pt x="17" y="28"/>
                  <a:pt x="22" y="35"/>
                  <a:pt x="26" y="39"/>
                </a:cubicBezTo>
                <a:cubicBezTo>
                  <a:pt x="7" y="45"/>
                  <a:pt x="0" y="66"/>
                  <a:pt x="0" y="92"/>
                </a:cubicBezTo>
              </a:path>
            </a:pathLst>
          </a:custGeom>
          <a:noFill/>
          <a:ln w="1270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700" dirty="0">
              <a:latin typeface="Calibri"/>
              <a:cs typeface="Arial" pitchFamily="34" charset="0"/>
              <a:sym typeface="Calibri"/>
            </a:endParaRPr>
          </a:p>
        </p:txBody>
      </p:sp>
      <p:grpSp>
        <p:nvGrpSpPr>
          <p:cNvPr id="91" name="Groupe 658"/>
          <p:cNvGrpSpPr/>
          <p:nvPr/>
        </p:nvGrpSpPr>
        <p:grpSpPr>
          <a:xfrm>
            <a:off x="2646363" y="1565275"/>
            <a:ext cx="381000" cy="396875"/>
            <a:chOff x="7277101" y="1771650"/>
            <a:chExt cx="381000" cy="396875"/>
          </a:xfrm>
        </p:grpSpPr>
        <p:sp>
          <p:nvSpPr>
            <p:cNvPr id="92" name="Freeform 496"/>
            <p:cNvSpPr>
              <a:spLocks/>
            </p:cNvSpPr>
            <p:nvPr/>
          </p:nvSpPr>
          <p:spPr bwMode="auto">
            <a:xfrm>
              <a:off x="7454901" y="1771650"/>
              <a:ext cx="203200" cy="325438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39" y="56"/>
                </a:cxn>
                <a:cxn ang="0">
                  <a:pos x="24" y="29"/>
                </a:cxn>
                <a:cxn ang="0">
                  <a:pos x="50" y="0"/>
                </a:cxn>
                <a:cxn ang="0">
                  <a:pos x="74" y="29"/>
                </a:cxn>
                <a:cxn ang="0">
                  <a:pos x="61" y="56"/>
                </a:cxn>
                <a:cxn ang="0">
                  <a:pos x="100" y="132"/>
                </a:cxn>
                <a:cxn ang="0">
                  <a:pos x="82" y="168"/>
                </a:cxn>
              </a:cxnLst>
              <a:rect l="0" t="0" r="r" b="b"/>
              <a:pathLst>
                <a:path w="105" h="168">
                  <a:moveTo>
                    <a:pt x="0" y="132"/>
                  </a:moveTo>
                  <a:cubicBezTo>
                    <a:pt x="0" y="95"/>
                    <a:pt x="10" y="64"/>
                    <a:pt x="39" y="56"/>
                  </a:cubicBezTo>
                  <a:cubicBezTo>
                    <a:pt x="32" y="50"/>
                    <a:pt x="24" y="39"/>
                    <a:pt x="24" y="29"/>
                  </a:cubicBezTo>
                  <a:cubicBezTo>
                    <a:pt x="24" y="12"/>
                    <a:pt x="35" y="0"/>
                    <a:pt x="50" y="0"/>
                  </a:cubicBezTo>
                  <a:cubicBezTo>
                    <a:pt x="63" y="0"/>
                    <a:pt x="74" y="12"/>
                    <a:pt x="74" y="29"/>
                  </a:cubicBezTo>
                  <a:cubicBezTo>
                    <a:pt x="74" y="39"/>
                    <a:pt x="68" y="50"/>
                    <a:pt x="61" y="56"/>
                  </a:cubicBezTo>
                  <a:cubicBezTo>
                    <a:pt x="91" y="64"/>
                    <a:pt x="100" y="95"/>
                    <a:pt x="100" y="132"/>
                  </a:cubicBezTo>
                  <a:cubicBezTo>
                    <a:pt x="100" y="132"/>
                    <a:pt x="105" y="164"/>
                    <a:pt x="82" y="16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3" name="Freeform 497"/>
            <p:cNvSpPr>
              <a:spLocks/>
            </p:cNvSpPr>
            <p:nvPr/>
          </p:nvSpPr>
          <p:spPr bwMode="auto">
            <a:xfrm>
              <a:off x="7524751" y="1892300"/>
              <a:ext cx="53975" cy="190500"/>
            </a:xfrm>
            <a:custGeom>
              <a:avLst/>
              <a:gdLst/>
              <a:ahLst/>
              <a:cxnLst>
                <a:cxn ang="0">
                  <a:pos x="14" y="98"/>
                </a:cxn>
                <a:cxn ang="0">
                  <a:pos x="1" y="84"/>
                </a:cxn>
                <a:cxn ang="0">
                  <a:pos x="9" y="10"/>
                </a:cxn>
                <a:cxn ang="0">
                  <a:pos x="6" y="0"/>
                </a:cxn>
                <a:cxn ang="0">
                  <a:pos x="21" y="0"/>
                </a:cxn>
                <a:cxn ang="0">
                  <a:pos x="19" y="10"/>
                </a:cxn>
                <a:cxn ang="0">
                  <a:pos x="28" y="85"/>
                </a:cxn>
                <a:cxn ang="0">
                  <a:pos x="21" y="92"/>
                </a:cxn>
              </a:cxnLst>
              <a:rect l="0" t="0" r="r" b="b"/>
              <a:pathLst>
                <a:path w="28" h="98">
                  <a:moveTo>
                    <a:pt x="14" y="98"/>
                  </a:moveTo>
                  <a:cubicBezTo>
                    <a:pt x="10" y="94"/>
                    <a:pt x="7" y="92"/>
                    <a:pt x="1" y="84"/>
                  </a:cubicBezTo>
                  <a:cubicBezTo>
                    <a:pt x="0" y="69"/>
                    <a:pt x="8" y="22"/>
                    <a:pt x="9" y="10"/>
                  </a:cubicBezTo>
                  <a:cubicBezTo>
                    <a:pt x="7" y="6"/>
                    <a:pt x="6" y="5"/>
                    <a:pt x="6" y="0"/>
                  </a:cubicBezTo>
                  <a:cubicBezTo>
                    <a:pt x="12" y="2"/>
                    <a:pt x="16" y="2"/>
                    <a:pt x="21" y="0"/>
                  </a:cubicBezTo>
                  <a:cubicBezTo>
                    <a:pt x="22" y="4"/>
                    <a:pt x="20" y="6"/>
                    <a:pt x="19" y="10"/>
                  </a:cubicBezTo>
                  <a:cubicBezTo>
                    <a:pt x="20" y="22"/>
                    <a:pt x="27" y="71"/>
                    <a:pt x="28" y="85"/>
                  </a:cubicBezTo>
                  <a:cubicBezTo>
                    <a:pt x="26" y="88"/>
                    <a:pt x="24" y="89"/>
                    <a:pt x="21" y="92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4" name="Freeform 498"/>
            <p:cNvSpPr>
              <a:spLocks/>
            </p:cNvSpPr>
            <p:nvPr/>
          </p:nvSpPr>
          <p:spPr bwMode="auto">
            <a:xfrm>
              <a:off x="7288213" y="1819275"/>
              <a:ext cx="165100" cy="21272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33" y="47"/>
                </a:cxn>
                <a:cxn ang="0">
                  <a:pos x="21" y="24"/>
                </a:cxn>
                <a:cxn ang="0">
                  <a:pos x="42" y="0"/>
                </a:cxn>
                <a:cxn ang="0">
                  <a:pos x="63" y="24"/>
                </a:cxn>
                <a:cxn ang="0">
                  <a:pos x="52" y="47"/>
                </a:cxn>
                <a:cxn ang="0">
                  <a:pos x="85" y="110"/>
                </a:cxn>
              </a:cxnLst>
              <a:rect l="0" t="0" r="r" b="b"/>
              <a:pathLst>
                <a:path w="85" h="110">
                  <a:moveTo>
                    <a:pt x="0" y="105"/>
                  </a:moveTo>
                  <a:cubicBezTo>
                    <a:pt x="0" y="73"/>
                    <a:pt x="9" y="53"/>
                    <a:pt x="33" y="47"/>
                  </a:cubicBezTo>
                  <a:cubicBezTo>
                    <a:pt x="28" y="41"/>
                    <a:pt x="21" y="32"/>
                    <a:pt x="21" y="24"/>
                  </a:cubicBezTo>
                  <a:cubicBezTo>
                    <a:pt x="21" y="10"/>
                    <a:pt x="30" y="0"/>
                    <a:pt x="42" y="0"/>
                  </a:cubicBezTo>
                  <a:cubicBezTo>
                    <a:pt x="53" y="0"/>
                    <a:pt x="63" y="10"/>
                    <a:pt x="63" y="24"/>
                  </a:cubicBezTo>
                  <a:cubicBezTo>
                    <a:pt x="63" y="32"/>
                    <a:pt x="57" y="41"/>
                    <a:pt x="52" y="47"/>
                  </a:cubicBezTo>
                  <a:cubicBezTo>
                    <a:pt x="76" y="53"/>
                    <a:pt x="85" y="79"/>
                    <a:pt x="85" y="11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5" name="Freeform 499"/>
            <p:cNvSpPr>
              <a:spLocks/>
            </p:cNvSpPr>
            <p:nvPr/>
          </p:nvSpPr>
          <p:spPr bwMode="auto">
            <a:xfrm>
              <a:off x="7277101" y="2097087"/>
              <a:ext cx="111125" cy="71438"/>
            </a:xfrm>
            <a:custGeom>
              <a:avLst/>
              <a:gdLst/>
              <a:ahLst/>
              <a:cxnLst>
                <a:cxn ang="0">
                  <a:pos x="56" y="27"/>
                </a:cxn>
                <a:cxn ang="0">
                  <a:pos x="56" y="35"/>
                </a:cxn>
                <a:cxn ang="0">
                  <a:pos x="56" y="35"/>
                </a:cxn>
                <a:cxn ang="0">
                  <a:pos x="48" y="35"/>
                </a:cxn>
                <a:cxn ang="0">
                  <a:pos x="20" y="6"/>
                </a:cxn>
                <a:cxn ang="0">
                  <a:pos x="0" y="1"/>
                </a:cxn>
              </a:cxnLst>
              <a:rect l="0" t="0" r="r" b="b"/>
              <a:pathLst>
                <a:path w="58" h="37">
                  <a:moveTo>
                    <a:pt x="56" y="27"/>
                  </a:moveTo>
                  <a:cubicBezTo>
                    <a:pt x="58" y="29"/>
                    <a:pt x="58" y="32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7"/>
                    <a:pt x="50" y="37"/>
                    <a:pt x="48" y="35"/>
                  </a:cubicBezTo>
                  <a:cubicBezTo>
                    <a:pt x="48" y="35"/>
                    <a:pt x="28" y="10"/>
                    <a:pt x="20" y="6"/>
                  </a:cubicBezTo>
                  <a:cubicBezTo>
                    <a:pt x="9" y="0"/>
                    <a:pt x="0" y="1"/>
                    <a:pt x="0" y="1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6" name="Freeform 500"/>
            <p:cNvSpPr>
              <a:spLocks/>
            </p:cNvSpPr>
            <p:nvPr/>
          </p:nvSpPr>
          <p:spPr bwMode="auto">
            <a:xfrm>
              <a:off x="7353301" y="2103437"/>
              <a:ext cx="55563" cy="523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6" y="17"/>
                </a:cxn>
                <a:cxn ang="0">
                  <a:pos x="26" y="25"/>
                </a:cxn>
                <a:cxn ang="0">
                  <a:pos x="26" y="25"/>
                </a:cxn>
                <a:cxn ang="0">
                  <a:pos x="18" y="25"/>
                </a:cxn>
                <a:cxn ang="0">
                  <a:pos x="0" y="7"/>
                </a:cxn>
              </a:cxnLst>
              <a:rect l="0" t="0" r="r" b="b"/>
              <a:pathLst>
                <a:path w="28" h="27">
                  <a:moveTo>
                    <a:pt x="8" y="0"/>
                  </a:moveTo>
                  <a:cubicBezTo>
                    <a:pt x="26" y="17"/>
                    <a:pt x="26" y="17"/>
                    <a:pt x="26" y="17"/>
                  </a:cubicBezTo>
                  <a:cubicBezTo>
                    <a:pt x="28" y="19"/>
                    <a:pt x="28" y="23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4" y="27"/>
                    <a:pt x="20" y="27"/>
                    <a:pt x="18" y="25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7" name="Freeform 501"/>
            <p:cNvSpPr>
              <a:spLocks/>
            </p:cNvSpPr>
            <p:nvPr/>
          </p:nvSpPr>
          <p:spPr bwMode="auto">
            <a:xfrm>
              <a:off x="7385051" y="2071687"/>
              <a:ext cx="68263" cy="698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2" y="26"/>
                </a:cxn>
                <a:cxn ang="0">
                  <a:pos x="32" y="34"/>
                </a:cxn>
                <a:cxn ang="0">
                  <a:pos x="32" y="34"/>
                </a:cxn>
                <a:cxn ang="0">
                  <a:pos x="25" y="34"/>
                </a:cxn>
                <a:cxn ang="0">
                  <a:pos x="0" y="9"/>
                </a:cxn>
              </a:cxnLst>
              <a:rect l="0" t="0" r="r" b="b"/>
              <a:pathLst>
                <a:path w="35" h="36">
                  <a:moveTo>
                    <a:pt x="11" y="0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5" y="29"/>
                    <a:pt x="35" y="32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6"/>
                    <a:pt x="27" y="36"/>
                    <a:pt x="25" y="34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8" name="Freeform 502"/>
            <p:cNvSpPr>
              <a:spLocks/>
            </p:cNvSpPr>
            <p:nvPr/>
          </p:nvSpPr>
          <p:spPr bwMode="auto">
            <a:xfrm>
              <a:off x="7331076" y="2024062"/>
              <a:ext cx="171450" cy="58738"/>
            </a:xfrm>
            <a:custGeom>
              <a:avLst/>
              <a:gdLst/>
              <a:ahLst/>
              <a:cxnLst>
                <a:cxn ang="0">
                  <a:pos x="89" y="5"/>
                </a:cxn>
                <a:cxn ang="0">
                  <a:pos x="69" y="13"/>
                </a:cxn>
                <a:cxn ang="0">
                  <a:pos x="37" y="0"/>
                </a:cxn>
                <a:cxn ang="0">
                  <a:pos x="4" y="14"/>
                </a:cxn>
                <a:cxn ang="0">
                  <a:pos x="1" y="21"/>
                </a:cxn>
                <a:cxn ang="0">
                  <a:pos x="1" y="21"/>
                </a:cxn>
                <a:cxn ang="0">
                  <a:pos x="8" y="24"/>
                </a:cxn>
                <a:cxn ang="0">
                  <a:pos x="31" y="15"/>
                </a:cxn>
                <a:cxn ang="0">
                  <a:pos x="50" y="29"/>
                </a:cxn>
                <a:cxn ang="0">
                  <a:pos x="62" y="29"/>
                </a:cxn>
              </a:cxnLst>
              <a:rect l="0" t="0" r="r" b="b"/>
              <a:pathLst>
                <a:path w="89" h="30">
                  <a:moveTo>
                    <a:pt x="89" y="5"/>
                  </a:moveTo>
                  <a:cubicBezTo>
                    <a:pt x="89" y="5"/>
                    <a:pt x="75" y="13"/>
                    <a:pt x="69" y="13"/>
                  </a:cubicBezTo>
                  <a:cubicBezTo>
                    <a:pt x="60" y="12"/>
                    <a:pt x="46" y="1"/>
                    <a:pt x="37" y="0"/>
                  </a:cubicBezTo>
                  <a:cubicBezTo>
                    <a:pt x="31" y="0"/>
                    <a:pt x="4" y="14"/>
                    <a:pt x="4" y="14"/>
                  </a:cubicBezTo>
                  <a:cubicBezTo>
                    <a:pt x="1" y="15"/>
                    <a:pt x="0" y="19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4"/>
                    <a:pt x="6" y="25"/>
                    <a:pt x="8" y="2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41" y="27"/>
                    <a:pt x="50" y="29"/>
                  </a:cubicBezTo>
                  <a:cubicBezTo>
                    <a:pt x="58" y="30"/>
                    <a:pt x="62" y="29"/>
                    <a:pt x="62" y="29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9" name="Freeform 503"/>
            <p:cNvSpPr>
              <a:spLocks/>
            </p:cNvSpPr>
            <p:nvPr/>
          </p:nvSpPr>
          <p:spPr bwMode="auto">
            <a:xfrm>
              <a:off x="7405688" y="2125662"/>
              <a:ext cx="19050" cy="190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8"/>
                </a:cxn>
              </a:cxnLst>
              <a:rect l="0" t="0" r="r" b="b"/>
              <a:pathLst>
                <a:path w="10" h="10">
                  <a:moveTo>
                    <a:pt x="8" y="0"/>
                  </a:moveTo>
                  <a:cubicBezTo>
                    <a:pt x="10" y="2"/>
                    <a:pt x="10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10"/>
                    <a:pt x="2" y="10"/>
                    <a:pt x="0" y="8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00" name="Freeform 504"/>
            <p:cNvSpPr>
              <a:spLocks/>
            </p:cNvSpPr>
            <p:nvPr/>
          </p:nvSpPr>
          <p:spPr bwMode="auto">
            <a:xfrm>
              <a:off x="7445376" y="2097087"/>
              <a:ext cx="168275" cy="2063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87" y="0"/>
                </a:cxn>
              </a:cxnLst>
              <a:rect l="0" t="0" r="r" b="b"/>
              <a:pathLst>
                <a:path w="87" h="11">
                  <a:moveTo>
                    <a:pt x="0" y="11"/>
                  </a:moveTo>
                  <a:cubicBezTo>
                    <a:pt x="0" y="11"/>
                    <a:pt x="80" y="9"/>
                    <a:pt x="87" y="0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01" name="Freeform 505"/>
            <p:cNvSpPr>
              <a:spLocks/>
            </p:cNvSpPr>
            <p:nvPr/>
          </p:nvSpPr>
          <p:spPr bwMode="auto">
            <a:xfrm>
              <a:off x="7286626" y="2022475"/>
              <a:ext cx="9207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5"/>
                </a:cxn>
              </a:cxnLst>
              <a:rect l="0" t="0" r="r" b="b"/>
              <a:pathLst>
                <a:path w="48" h="11">
                  <a:moveTo>
                    <a:pt x="0" y="0"/>
                  </a:moveTo>
                  <a:cubicBezTo>
                    <a:pt x="0" y="11"/>
                    <a:pt x="48" y="5"/>
                    <a:pt x="48" y="5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</p:grpSp>
      <p:grpSp>
        <p:nvGrpSpPr>
          <p:cNvPr id="102" name="Groupe 661"/>
          <p:cNvGrpSpPr/>
          <p:nvPr/>
        </p:nvGrpSpPr>
        <p:grpSpPr>
          <a:xfrm>
            <a:off x="4381500" y="1595437"/>
            <a:ext cx="392113" cy="328613"/>
            <a:chOff x="5595938" y="2779713"/>
            <a:chExt cx="392113" cy="328613"/>
          </a:xfrm>
        </p:grpSpPr>
        <p:sp>
          <p:nvSpPr>
            <p:cNvPr id="103" name="Line 314"/>
            <p:cNvSpPr>
              <a:spLocks noChangeShapeType="1"/>
            </p:cNvSpPr>
            <p:nvPr/>
          </p:nvSpPr>
          <p:spPr bwMode="auto">
            <a:xfrm>
              <a:off x="5886451" y="2838450"/>
              <a:ext cx="1588" cy="15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04" name="Freeform 315"/>
            <p:cNvSpPr>
              <a:spLocks/>
            </p:cNvSpPr>
            <p:nvPr/>
          </p:nvSpPr>
          <p:spPr bwMode="auto">
            <a:xfrm>
              <a:off x="5770563" y="3084513"/>
              <a:ext cx="76200" cy="238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39" y="0"/>
                </a:cxn>
              </a:cxnLst>
              <a:rect l="0" t="0" r="r" b="b"/>
              <a:pathLst>
                <a:path w="39" h="13">
                  <a:moveTo>
                    <a:pt x="0" y="13"/>
                  </a:moveTo>
                  <a:cubicBezTo>
                    <a:pt x="10" y="12"/>
                    <a:pt x="29" y="8"/>
                    <a:pt x="39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05" name="Freeform 316"/>
            <p:cNvSpPr>
              <a:spLocks/>
            </p:cNvSpPr>
            <p:nvPr/>
          </p:nvSpPr>
          <p:spPr bwMode="auto">
            <a:xfrm>
              <a:off x="5595938" y="2840038"/>
              <a:ext cx="165100" cy="268288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54"/>
                </a:cxn>
                <a:cxn ang="0">
                  <a:pos x="85" y="139"/>
                </a:cxn>
              </a:cxnLst>
              <a:rect l="0" t="0" r="r" b="b"/>
              <a:pathLst>
                <a:path w="85" h="139">
                  <a:moveTo>
                    <a:pt x="20" y="0"/>
                  </a:moveTo>
                  <a:cubicBezTo>
                    <a:pt x="7" y="14"/>
                    <a:pt x="0" y="33"/>
                    <a:pt x="0" y="54"/>
                  </a:cubicBezTo>
                  <a:cubicBezTo>
                    <a:pt x="0" y="101"/>
                    <a:pt x="38" y="139"/>
                    <a:pt x="85" y="139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06" name="Freeform 317"/>
            <p:cNvSpPr>
              <a:spLocks/>
            </p:cNvSpPr>
            <p:nvPr/>
          </p:nvSpPr>
          <p:spPr bwMode="auto">
            <a:xfrm>
              <a:off x="5635626" y="2779713"/>
              <a:ext cx="250825" cy="60325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65" y="0"/>
                </a:cxn>
                <a:cxn ang="0">
                  <a:pos x="120" y="20"/>
                </a:cxn>
                <a:cxn ang="0">
                  <a:pos x="127" y="27"/>
                </a:cxn>
                <a:cxn ang="0">
                  <a:pos x="130" y="31"/>
                </a:cxn>
              </a:cxnLst>
              <a:rect l="0" t="0" r="r" b="b"/>
              <a:pathLst>
                <a:path w="130" h="31">
                  <a:moveTo>
                    <a:pt x="0" y="31"/>
                  </a:moveTo>
                  <a:cubicBezTo>
                    <a:pt x="15" y="12"/>
                    <a:pt x="39" y="0"/>
                    <a:pt x="65" y="0"/>
                  </a:cubicBezTo>
                  <a:cubicBezTo>
                    <a:pt x="86" y="0"/>
                    <a:pt x="105" y="8"/>
                    <a:pt x="120" y="20"/>
                  </a:cubicBezTo>
                  <a:cubicBezTo>
                    <a:pt x="121" y="21"/>
                    <a:pt x="125" y="25"/>
                    <a:pt x="127" y="27"/>
                  </a:cubicBezTo>
                  <a:cubicBezTo>
                    <a:pt x="128" y="29"/>
                    <a:pt x="130" y="31"/>
                    <a:pt x="130" y="3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07" name="Freeform 318"/>
            <p:cNvSpPr>
              <a:spLocks/>
            </p:cNvSpPr>
            <p:nvPr/>
          </p:nvSpPr>
          <p:spPr bwMode="auto">
            <a:xfrm>
              <a:off x="5635626" y="2838450"/>
              <a:ext cx="200025" cy="28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" y="15"/>
                </a:cxn>
                <a:cxn ang="0">
                  <a:pos x="104" y="10"/>
                </a:cxn>
              </a:cxnLst>
              <a:rect l="0" t="0" r="r" b="b"/>
              <a:pathLst>
                <a:path w="104" h="15">
                  <a:moveTo>
                    <a:pt x="0" y="0"/>
                  </a:moveTo>
                  <a:cubicBezTo>
                    <a:pt x="15" y="9"/>
                    <a:pt x="39" y="15"/>
                    <a:pt x="65" y="15"/>
                  </a:cubicBezTo>
                  <a:cubicBezTo>
                    <a:pt x="80" y="15"/>
                    <a:pt x="92" y="14"/>
                    <a:pt x="104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08" name="Freeform 319"/>
            <p:cNvSpPr>
              <a:spLocks/>
            </p:cNvSpPr>
            <p:nvPr/>
          </p:nvSpPr>
          <p:spPr bwMode="auto">
            <a:xfrm>
              <a:off x="5635626" y="3022600"/>
              <a:ext cx="166688" cy="28575"/>
            </a:xfrm>
            <a:custGeom>
              <a:avLst/>
              <a:gdLst/>
              <a:ahLst/>
              <a:cxnLst>
                <a:cxn ang="0">
                  <a:pos x="86" y="1"/>
                </a:cxn>
                <a:cxn ang="0">
                  <a:pos x="65" y="0"/>
                </a:cxn>
                <a:cxn ang="0">
                  <a:pos x="0" y="15"/>
                </a:cxn>
              </a:cxnLst>
              <a:rect l="0" t="0" r="r" b="b"/>
              <a:pathLst>
                <a:path w="86" h="15">
                  <a:moveTo>
                    <a:pt x="86" y="1"/>
                  </a:moveTo>
                  <a:cubicBezTo>
                    <a:pt x="80" y="0"/>
                    <a:pt x="72" y="0"/>
                    <a:pt x="65" y="0"/>
                  </a:cubicBezTo>
                  <a:cubicBezTo>
                    <a:pt x="39" y="0"/>
                    <a:pt x="15" y="6"/>
                    <a:pt x="0" y="15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09" name="Freeform 320"/>
            <p:cNvSpPr>
              <a:spLocks/>
            </p:cNvSpPr>
            <p:nvPr/>
          </p:nvSpPr>
          <p:spPr bwMode="auto">
            <a:xfrm>
              <a:off x="5672138" y="2779713"/>
              <a:ext cx="163513" cy="328613"/>
            </a:xfrm>
            <a:custGeom>
              <a:avLst/>
              <a:gdLst/>
              <a:ahLst/>
              <a:cxnLst>
                <a:cxn ang="0">
                  <a:pos x="75" y="150"/>
                </a:cxn>
                <a:cxn ang="0">
                  <a:pos x="46" y="170"/>
                </a:cxn>
                <a:cxn ang="0">
                  <a:pos x="0" y="85"/>
                </a:cxn>
                <a:cxn ang="0">
                  <a:pos x="46" y="0"/>
                </a:cxn>
                <a:cxn ang="0">
                  <a:pos x="85" y="40"/>
                </a:cxn>
              </a:cxnLst>
              <a:rect l="0" t="0" r="r" b="b"/>
              <a:pathLst>
                <a:path w="85" h="170">
                  <a:moveTo>
                    <a:pt x="75" y="150"/>
                  </a:moveTo>
                  <a:cubicBezTo>
                    <a:pt x="67" y="163"/>
                    <a:pt x="57" y="170"/>
                    <a:pt x="46" y="170"/>
                  </a:cubicBezTo>
                  <a:cubicBezTo>
                    <a:pt x="21" y="170"/>
                    <a:pt x="0" y="132"/>
                    <a:pt x="0" y="85"/>
                  </a:cubicBezTo>
                  <a:cubicBezTo>
                    <a:pt x="0" y="38"/>
                    <a:pt x="21" y="0"/>
                    <a:pt x="46" y="0"/>
                  </a:cubicBezTo>
                  <a:cubicBezTo>
                    <a:pt x="62" y="0"/>
                    <a:pt x="77" y="16"/>
                    <a:pt x="85" y="4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0" name="Line 321"/>
            <p:cNvSpPr>
              <a:spLocks noChangeShapeType="1"/>
            </p:cNvSpPr>
            <p:nvPr/>
          </p:nvSpPr>
          <p:spPr bwMode="auto">
            <a:xfrm>
              <a:off x="5595938" y="2944813"/>
              <a:ext cx="114300" cy="158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1" name="Freeform 322"/>
            <p:cNvSpPr>
              <a:spLocks/>
            </p:cNvSpPr>
            <p:nvPr/>
          </p:nvSpPr>
          <p:spPr bwMode="auto">
            <a:xfrm>
              <a:off x="5761038" y="2779713"/>
              <a:ext cx="1588" cy="120650"/>
            </a:xfrm>
            <a:custGeom>
              <a:avLst/>
              <a:gdLst/>
              <a:ahLst/>
              <a:cxnLst>
                <a:cxn ang="0">
                  <a:pos x="0" y="76"/>
                </a:cxn>
                <a:cxn ang="0">
                  <a:pos x="0" y="61"/>
                </a:cxn>
                <a:cxn ang="0">
                  <a:pos x="0" y="0"/>
                </a:cxn>
              </a:cxnLst>
              <a:rect l="0" t="0" r="r" b="b"/>
              <a:pathLst>
                <a:path h="76">
                  <a:moveTo>
                    <a:pt x="0" y="76"/>
                  </a:moveTo>
                  <a:lnTo>
                    <a:pt x="0" y="61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2" name="Line 323"/>
            <p:cNvSpPr>
              <a:spLocks noChangeShapeType="1"/>
            </p:cNvSpPr>
            <p:nvPr/>
          </p:nvSpPr>
          <p:spPr bwMode="auto">
            <a:xfrm flipV="1">
              <a:off x="5761038" y="2998788"/>
              <a:ext cx="1588" cy="1095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3" name="Oval 324"/>
            <p:cNvSpPr>
              <a:spLocks noChangeArrowheads="1"/>
            </p:cNvSpPr>
            <p:nvPr/>
          </p:nvSpPr>
          <p:spPr bwMode="auto">
            <a:xfrm>
              <a:off x="5853113" y="2849563"/>
              <a:ext cx="52388" cy="5238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4" name="Oval 325"/>
            <p:cNvSpPr>
              <a:spLocks noChangeArrowheads="1"/>
            </p:cNvSpPr>
            <p:nvPr/>
          </p:nvSpPr>
          <p:spPr bwMode="auto">
            <a:xfrm>
              <a:off x="5870576" y="2857500"/>
              <a:ext cx="15875" cy="1746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5" name="Freeform 326"/>
            <p:cNvSpPr>
              <a:spLocks/>
            </p:cNvSpPr>
            <p:nvPr/>
          </p:nvSpPr>
          <p:spPr bwMode="auto">
            <a:xfrm>
              <a:off x="5864226" y="2874963"/>
              <a:ext cx="31750" cy="127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0"/>
                </a:cxn>
                <a:cxn ang="0">
                  <a:pos x="17" y="7"/>
                </a:cxn>
              </a:cxnLst>
              <a:rect l="0" t="0" r="r" b="b"/>
              <a:pathLst>
                <a:path w="17" h="7">
                  <a:moveTo>
                    <a:pt x="0" y="7"/>
                  </a:moveTo>
                  <a:cubicBezTo>
                    <a:pt x="1" y="3"/>
                    <a:pt x="3" y="0"/>
                    <a:pt x="8" y="0"/>
                  </a:cubicBezTo>
                  <a:cubicBezTo>
                    <a:pt x="13" y="0"/>
                    <a:pt x="16" y="3"/>
                    <a:pt x="17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6" name="Oval 327"/>
            <p:cNvSpPr>
              <a:spLocks noChangeArrowheads="1"/>
            </p:cNvSpPr>
            <p:nvPr/>
          </p:nvSpPr>
          <p:spPr bwMode="auto">
            <a:xfrm>
              <a:off x="5945188" y="2925763"/>
              <a:ext cx="42863" cy="44450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7" name="Oval 328"/>
            <p:cNvSpPr>
              <a:spLocks noChangeArrowheads="1"/>
            </p:cNvSpPr>
            <p:nvPr/>
          </p:nvSpPr>
          <p:spPr bwMode="auto">
            <a:xfrm>
              <a:off x="5961063" y="2932113"/>
              <a:ext cx="11113" cy="1428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8" name="Freeform 329"/>
            <p:cNvSpPr>
              <a:spLocks/>
            </p:cNvSpPr>
            <p:nvPr/>
          </p:nvSpPr>
          <p:spPr bwMode="auto">
            <a:xfrm>
              <a:off x="5953126" y="2946400"/>
              <a:ext cx="26988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7" y="0"/>
                </a:cxn>
                <a:cxn ang="0">
                  <a:pos x="14" y="6"/>
                </a:cxn>
              </a:cxnLst>
              <a:rect l="0" t="0" r="r" b="b"/>
              <a:pathLst>
                <a:path w="14" h="6">
                  <a:moveTo>
                    <a:pt x="0" y="6"/>
                  </a:moveTo>
                  <a:cubicBezTo>
                    <a:pt x="1" y="3"/>
                    <a:pt x="3" y="0"/>
                    <a:pt x="7" y="0"/>
                  </a:cubicBezTo>
                  <a:cubicBezTo>
                    <a:pt x="11" y="0"/>
                    <a:pt x="13" y="3"/>
                    <a:pt x="14" y="6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19" name="Oval 330"/>
            <p:cNvSpPr>
              <a:spLocks noChangeArrowheads="1"/>
            </p:cNvSpPr>
            <p:nvPr/>
          </p:nvSpPr>
          <p:spPr bwMode="auto">
            <a:xfrm>
              <a:off x="5719763" y="2909888"/>
              <a:ext cx="77788" cy="7778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0" name="Freeform 331"/>
            <p:cNvSpPr>
              <a:spLocks/>
            </p:cNvSpPr>
            <p:nvPr/>
          </p:nvSpPr>
          <p:spPr bwMode="auto">
            <a:xfrm>
              <a:off x="5738813" y="2921000"/>
              <a:ext cx="31750" cy="26988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1" y="12"/>
                </a:cxn>
                <a:cxn ang="0">
                  <a:pos x="3" y="11"/>
                </a:cxn>
                <a:cxn ang="0">
                  <a:pos x="0" y="10"/>
                </a:cxn>
                <a:cxn ang="0">
                  <a:pos x="4" y="5"/>
                </a:cxn>
                <a:cxn ang="0">
                  <a:pos x="10" y="0"/>
                </a:cxn>
                <a:cxn ang="0">
                  <a:pos x="16" y="6"/>
                </a:cxn>
                <a:cxn ang="0">
                  <a:pos x="10" y="13"/>
                </a:cxn>
                <a:cxn ang="0">
                  <a:pos x="4" y="6"/>
                </a:cxn>
                <a:cxn ang="0">
                  <a:pos x="5" y="3"/>
                </a:cxn>
              </a:cxnLst>
              <a:rect l="0" t="0" r="r" b="b"/>
              <a:pathLst>
                <a:path w="16" h="14">
                  <a:moveTo>
                    <a:pt x="5" y="12"/>
                  </a:moveTo>
                  <a:cubicBezTo>
                    <a:pt x="5" y="14"/>
                    <a:pt x="2" y="13"/>
                    <a:pt x="1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2" y="11"/>
                    <a:pt x="1" y="11"/>
                    <a:pt x="0" y="10"/>
                  </a:cubicBezTo>
                  <a:cubicBezTo>
                    <a:pt x="3" y="10"/>
                    <a:pt x="4" y="7"/>
                    <a:pt x="4" y="5"/>
                  </a:cubicBezTo>
                  <a:cubicBezTo>
                    <a:pt x="5" y="2"/>
                    <a:pt x="7" y="0"/>
                    <a:pt x="10" y="0"/>
                  </a:cubicBezTo>
                  <a:cubicBezTo>
                    <a:pt x="13" y="0"/>
                    <a:pt x="16" y="3"/>
                    <a:pt x="16" y="6"/>
                  </a:cubicBezTo>
                  <a:cubicBezTo>
                    <a:pt x="16" y="10"/>
                    <a:pt x="13" y="13"/>
                    <a:pt x="10" y="13"/>
                  </a:cubicBezTo>
                  <a:cubicBezTo>
                    <a:pt x="7" y="13"/>
                    <a:pt x="4" y="10"/>
                    <a:pt x="4" y="6"/>
                  </a:cubicBezTo>
                  <a:cubicBezTo>
                    <a:pt x="4" y="5"/>
                    <a:pt x="5" y="4"/>
                    <a:pt x="5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1" name="Freeform 332"/>
            <p:cNvSpPr>
              <a:spLocks/>
            </p:cNvSpPr>
            <p:nvPr/>
          </p:nvSpPr>
          <p:spPr bwMode="auto">
            <a:xfrm>
              <a:off x="5734051" y="2946400"/>
              <a:ext cx="50800" cy="1905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3" y="0"/>
                </a:cxn>
                <a:cxn ang="0">
                  <a:pos x="26" y="10"/>
                </a:cxn>
              </a:cxnLst>
              <a:rect l="0" t="0" r="r" b="b"/>
              <a:pathLst>
                <a:path w="26" h="10">
                  <a:moveTo>
                    <a:pt x="0" y="10"/>
                  </a:moveTo>
                  <a:cubicBezTo>
                    <a:pt x="2" y="5"/>
                    <a:pt x="6" y="0"/>
                    <a:pt x="13" y="0"/>
                  </a:cubicBezTo>
                  <a:cubicBezTo>
                    <a:pt x="20" y="0"/>
                    <a:pt x="24" y="4"/>
                    <a:pt x="26" y="1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2" name="Oval 333"/>
            <p:cNvSpPr>
              <a:spLocks noChangeArrowheads="1"/>
            </p:cNvSpPr>
            <p:nvPr/>
          </p:nvSpPr>
          <p:spPr bwMode="auto">
            <a:xfrm>
              <a:off x="5811838" y="2943225"/>
              <a:ext cx="136525" cy="138113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3" name="Oval 334"/>
            <p:cNvSpPr>
              <a:spLocks noChangeArrowheads="1"/>
            </p:cNvSpPr>
            <p:nvPr/>
          </p:nvSpPr>
          <p:spPr bwMode="auto">
            <a:xfrm>
              <a:off x="5859463" y="2963863"/>
              <a:ext cx="41275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4" name="Freeform 335"/>
            <p:cNvSpPr>
              <a:spLocks/>
            </p:cNvSpPr>
            <p:nvPr/>
          </p:nvSpPr>
          <p:spPr bwMode="auto">
            <a:xfrm>
              <a:off x="5834063" y="3009900"/>
              <a:ext cx="88900" cy="3492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3" y="0"/>
                </a:cxn>
                <a:cxn ang="0">
                  <a:pos x="46" y="17"/>
                </a:cxn>
              </a:cxnLst>
              <a:rect l="0" t="0" r="r" b="b"/>
              <a:pathLst>
                <a:path w="46" h="18">
                  <a:moveTo>
                    <a:pt x="0" y="18"/>
                  </a:moveTo>
                  <a:cubicBezTo>
                    <a:pt x="3" y="8"/>
                    <a:pt x="10" y="0"/>
                    <a:pt x="23" y="0"/>
                  </a:cubicBezTo>
                  <a:cubicBezTo>
                    <a:pt x="36" y="0"/>
                    <a:pt x="43" y="7"/>
                    <a:pt x="46" y="1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5" name="Line 336"/>
            <p:cNvSpPr>
              <a:spLocks noChangeShapeType="1"/>
            </p:cNvSpPr>
            <p:nvPr/>
          </p:nvSpPr>
          <p:spPr bwMode="auto">
            <a:xfrm flipH="1" flipV="1">
              <a:off x="5797551" y="2971800"/>
              <a:ext cx="14288" cy="79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6" name="Line 337"/>
            <p:cNvSpPr>
              <a:spLocks noChangeShapeType="1"/>
            </p:cNvSpPr>
            <p:nvPr/>
          </p:nvSpPr>
          <p:spPr bwMode="auto">
            <a:xfrm flipH="1">
              <a:off x="5948363" y="2974975"/>
              <a:ext cx="7938" cy="47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7" name="Line 338"/>
            <p:cNvSpPr>
              <a:spLocks noChangeShapeType="1"/>
            </p:cNvSpPr>
            <p:nvPr/>
          </p:nvSpPr>
          <p:spPr bwMode="auto">
            <a:xfrm>
              <a:off x="5910263" y="2887663"/>
              <a:ext cx="46038" cy="317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8" name="Line 339"/>
            <p:cNvSpPr>
              <a:spLocks noChangeShapeType="1"/>
            </p:cNvSpPr>
            <p:nvPr/>
          </p:nvSpPr>
          <p:spPr bwMode="auto">
            <a:xfrm flipV="1">
              <a:off x="5799138" y="2892425"/>
              <a:ext cx="50800" cy="333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29" name="Freeform 340"/>
            <p:cNvSpPr>
              <a:spLocks/>
            </p:cNvSpPr>
            <p:nvPr/>
          </p:nvSpPr>
          <p:spPr bwMode="auto">
            <a:xfrm>
              <a:off x="5746751" y="2921000"/>
              <a:ext cx="12700" cy="111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4" y="3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cubicBezTo>
                    <a:pt x="2" y="6"/>
                    <a:pt x="4" y="4"/>
                    <a:pt x="4" y="3"/>
                  </a:cubicBezTo>
                  <a:cubicBezTo>
                    <a:pt x="5" y="2"/>
                    <a:pt x="6" y="1"/>
                    <a:pt x="6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30" name="Freeform 341"/>
            <p:cNvSpPr>
              <a:spLocks/>
            </p:cNvSpPr>
            <p:nvPr/>
          </p:nvSpPr>
          <p:spPr bwMode="auto">
            <a:xfrm>
              <a:off x="5759451" y="2921000"/>
              <a:ext cx="11113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6" y="5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1" y="1"/>
                    <a:pt x="2" y="3"/>
                    <a:pt x="2" y="4"/>
                  </a:cubicBezTo>
                  <a:cubicBezTo>
                    <a:pt x="4" y="5"/>
                    <a:pt x="5" y="5"/>
                    <a:pt x="6" y="5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31" name="Freeform 342"/>
            <p:cNvSpPr>
              <a:spLocks/>
            </p:cNvSpPr>
            <p:nvPr/>
          </p:nvSpPr>
          <p:spPr bwMode="auto">
            <a:xfrm>
              <a:off x="5768976" y="2930525"/>
              <a:ext cx="9525" cy="174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" y="5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0" y="7"/>
                </a:cxn>
              </a:cxnLst>
              <a:rect l="0" t="0" r="r" b="b"/>
              <a:pathLst>
                <a:path w="5" h="9">
                  <a:moveTo>
                    <a:pt x="1" y="0"/>
                  </a:moveTo>
                  <a:cubicBezTo>
                    <a:pt x="2" y="1"/>
                    <a:pt x="4" y="7"/>
                    <a:pt x="5" y="5"/>
                  </a:cubicBezTo>
                  <a:cubicBezTo>
                    <a:pt x="4" y="6"/>
                    <a:pt x="4" y="6"/>
                    <a:pt x="2" y="6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3" y="9"/>
                    <a:pt x="1" y="7"/>
                    <a:pt x="0" y="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32" name="Freeform 343"/>
            <p:cNvSpPr>
              <a:spLocks/>
            </p:cNvSpPr>
            <p:nvPr/>
          </p:nvSpPr>
          <p:spPr bwMode="auto">
            <a:xfrm>
              <a:off x="5873751" y="2859088"/>
              <a:ext cx="4763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3" y="2"/>
                    <a:pt x="2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33" name="Freeform 344"/>
            <p:cNvSpPr>
              <a:spLocks/>
            </p:cNvSpPr>
            <p:nvPr/>
          </p:nvSpPr>
          <p:spPr bwMode="auto">
            <a:xfrm>
              <a:off x="5881688" y="2857500"/>
              <a:ext cx="4763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3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34" name="Freeform 345"/>
            <p:cNvSpPr>
              <a:spLocks/>
            </p:cNvSpPr>
            <p:nvPr/>
          </p:nvSpPr>
          <p:spPr bwMode="auto">
            <a:xfrm>
              <a:off x="5888038" y="2867025"/>
              <a:ext cx="4763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1"/>
                    <a:pt x="1" y="3"/>
                    <a:pt x="2" y="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35" name="Freeform 346"/>
            <p:cNvSpPr>
              <a:spLocks/>
            </p:cNvSpPr>
            <p:nvPr/>
          </p:nvSpPr>
          <p:spPr bwMode="auto">
            <a:xfrm>
              <a:off x="5886451" y="2870200"/>
              <a:ext cx="6350" cy="4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2" y="2"/>
                    <a:pt x="3" y="2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36" name="Freeform 347"/>
            <p:cNvSpPr>
              <a:spLocks/>
            </p:cNvSpPr>
            <p:nvPr/>
          </p:nvSpPr>
          <p:spPr bwMode="auto">
            <a:xfrm>
              <a:off x="5867401" y="2863850"/>
              <a:ext cx="3175" cy="47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3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1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37" name="Freeform 348"/>
            <p:cNvSpPr>
              <a:spLocks/>
            </p:cNvSpPr>
            <p:nvPr/>
          </p:nvSpPr>
          <p:spPr bwMode="auto">
            <a:xfrm>
              <a:off x="5867401" y="2868613"/>
              <a:ext cx="6350" cy="635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2" y="3"/>
                    <a:pt x="0" y="3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</p:grpSp>
      <p:grpSp>
        <p:nvGrpSpPr>
          <p:cNvPr id="138" name="Groupe 585"/>
          <p:cNvGrpSpPr/>
          <p:nvPr/>
        </p:nvGrpSpPr>
        <p:grpSpPr>
          <a:xfrm>
            <a:off x="6134940" y="1619554"/>
            <a:ext cx="381174" cy="285446"/>
            <a:chOff x="4467226" y="3211513"/>
            <a:chExt cx="347663" cy="260351"/>
          </a:xfrm>
        </p:grpSpPr>
        <p:sp>
          <p:nvSpPr>
            <p:cNvPr id="139" name="Freeform 311"/>
            <p:cNvSpPr>
              <a:spLocks/>
            </p:cNvSpPr>
            <p:nvPr/>
          </p:nvSpPr>
          <p:spPr bwMode="auto">
            <a:xfrm>
              <a:off x="4467226" y="3263901"/>
              <a:ext cx="77788" cy="603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  <a:cxn ang="0">
                  <a:pos x="20" y="31"/>
                </a:cxn>
                <a:cxn ang="0">
                  <a:pos x="40" y="11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2"/>
                    <a:pt x="9" y="31"/>
                    <a:pt x="20" y="31"/>
                  </a:cubicBezTo>
                  <a:cubicBezTo>
                    <a:pt x="31" y="31"/>
                    <a:pt x="40" y="22"/>
                    <a:pt x="40" y="1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40" name="Freeform 312"/>
            <p:cNvSpPr>
              <a:spLocks/>
            </p:cNvSpPr>
            <p:nvPr/>
          </p:nvSpPr>
          <p:spPr bwMode="auto">
            <a:xfrm>
              <a:off x="4559301" y="3263901"/>
              <a:ext cx="77788" cy="603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  <a:cxn ang="0">
                  <a:pos x="20" y="31"/>
                </a:cxn>
                <a:cxn ang="0">
                  <a:pos x="40" y="11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2"/>
                    <a:pt x="9" y="31"/>
                    <a:pt x="20" y="31"/>
                  </a:cubicBezTo>
                  <a:cubicBezTo>
                    <a:pt x="31" y="31"/>
                    <a:pt x="40" y="22"/>
                    <a:pt x="40" y="1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41" name="Freeform 313"/>
            <p:cNvSpPr>
              <a:spLocks/>
            </p:cNvSpPr>
            <p:nvPr/>
          </p:nvSpPr>
          <p:spPr bwMode="auto">
            <a:xfrm>
              <a:off x="4648201" y="3263901"/>
              <a:ext cx="77788" cy="603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  <a:cxn ang="0">
                  <a:pos x="20" y="31"/>
                </a:cxn>
                <a:cxn ang="0">
                  <a:pos x="40" y="11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2"/>
                    <a:pt x="9" y="31"/>
                    <a:pt x="20" y="31"/>
                  </a:cubicBezTo>
                  <a:cubicBezTo>
                    <a:pt x="31" y="31"/>
                    <a:pt x="40" y="22"/>
                    <a:pt x="40" y="1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42" name="Freeform 314"/>
            <p:cNvSpPr>
              <a:spLocks/>
            </p:cNvSpPr>
            <p:nvPr/>
          </p:nvSpPr>
          <p:spPr bwMode="auto">
            <a:xfrm>
              <a:off x="4737101" y="3263901"/>
              <a:ext cx="77788" cy="603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  <a:cxn ang="0">
                  <a:pos x="20" y="31"/>
                </a:cxn>
                <a:cxn ang="0">
                  <a:pos x="40" y="11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2"/>
                    <a:pt x="9" y="31"/>
                    <a:pt x="20" y="31"/>
                  </a:cubicBezTo>
                  <a:cubicBezTo>
                    <a:pt x="31" y="31"/>
                    <a:pt x="40" y="22"/>
                    <a:pt x="40" y="1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43" name="Rectangle 315"/>
            <p:cNvSpPr>
              <a:spLocks noChangeArrowheads="1"/>
            </p:cNvSpPr>
            <p:nvPr/>
          </p:nvSpPr>
          <p:spPr bwMode="auto">
            <a:xfrm>
              <a:off x="4683126" y="3340101"/>
              <a:ext cx="71438" cy="131763"/>
            </a:xfrm>
            <a:prstGeom prst="rect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44" name="Freeform 316"/>
            <p:cNvSpPr>
              <a:spLocks/>
            </p:cNvSpPr>
            <p:nvPr/>
          </p:nvSpPr>
          <p:spPr bwMode="auto">
            <a:xfrm>
              <a:off x="4760914" y="3325813"/>
              <a:ext cx="26988" cy="146050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17" y="92"/>
                </a:cxn>
                <a:cxn ang="0">
                  <a:pos x="17" y="0"/>
                </a:cxn>
              </a:cxnLst>
              <a:rect l="0" t="0" r="r" b="b"/>
              <a:pathLst>
                <a:path w="17" h="92">
                  <a:moveTo>
                    <a:pt x="0" y="92"/>
                  </a:moveTo>
                  <a:lnTo>
                    <a:pt x="17" y="92"/>
                  </a:lnTo>
                  <a:lnTo>
                    <a:pt x="17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45" name="Freeform 317"/>
            <p:cNvSpPr>
              <a:spLocks/>
            </p:cNvSpPr>
            <p:nvPr/>
          </p:nvSpPr>
          <p:spPr bwMode="auto">
            <a:xfrm>
              <a:off x="4491039" y="3325813"/>
              <a:ext cx="1047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66" y="92"/>
                </a:cxn>
              </a:cxnLst>
              <a:rect l="0" t="0" r="r" b="b"/>
              <a:pathLst>
                <a:path w="66" h="92">
                  <a:moveTo>
                    <a:pt x="0" y="0"/>
                  </a:moveTo>
                  <a:lnTo>
                    <a:pt x="0" y="92"/>
                  </a:lnTo>
                  <a:lnTo>
                    <a:pt x="66" y="92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46" name="Line 318"/>
            <p:cNvSpPr>
              <a:spLocks noChangeShapeType="1"/>
            </p:cNvSpPr>
            <p:nvPr/>
          </p:nvSpPr>
          <p:spPr bwMode="auto">
            <a:xfrm flipV="1">
              <a:off x="4549776" y="3365501"/>
              <a:ext cx="73025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47" name="Line 319"/>
            <p:cNvSpPr>
              <a:spLocks noChangeShapeType="1"/>
            </p:cNvSpPr>
            <p:nvPr/>
          </p:nvSpPr>
          <p:spPr bwMode="auto">
            <a:xfrm flipV="1">
              <a:off x="4562476" y="3394076"/>
              <a:ext cx="74613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48" name="Freeform 320"/>
            <p:cNvSpPr>
              <a:spLocks/>
            </p:cNvSpPr>
            <p:nvPr/>
          </p:nvSpPr>
          <p:spPr bwMode="auto">
            <a:xfrm>
              <a:off x="4470401" y="3211513"/>
              <a:ext cx="342900" cy="50800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35" y="0"/>
                </a:cxn>
                <a:cxn ang="0">
                  <a:pos x="180" y="0"/>
                </a:cxn>
                <a:cxn ang="0">
                  <a:pos x="216" y="31"/>
                </a:cxn>
              </a:cxnLst>
              <a:rect l="0" t="0" r="r" b="b"/>
              <a:pathLst>
                <a:path w="216" h="32">
                  <a:moveTo>
                    <a:pt x="0" y="32"/>
                  </a:moveTo>
                  <a:lnTo>
                    <a:pt x="35" y="0"/>
                  </a:lnTo>
                  <a:lnTo>
                    <a:pt x="180" y="0"/>
                  </a:lnTo>
                  <a:lnTo>
                    <a:pt x="216" y="31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</p:grpSp>
      <p:grpSp>
        <p:nvGrpSpPr>
          <p:cNvPr id="149" name="Groupe 458"/>
          <p:cNvGrpSpPr/>
          <p:nvPr/>
        </p:nvGrpSpPr>
        <p:grpSpPr>
          <a:xfrm>
            <a:off x="7847373" y="1689100"/>
            <a:ext cx="481013" cy="241300"/>
            <a:chOff x="2611439" y="765174"/>
            <a:chExt cx="481013" cy="241300"/>
          </a:xfrm>
        </p:grpSpPr>
        <p:sp>
          <p:nvSpPr>
            <p:cNvPr id="151" name="Freeform 156"/>
            <p:cNvSpPr>
              <a:spLocks/>
            </p:cNvSpPr>
            <p:nvPr/>
          </p:nvSpPr>
          <p:spPr bwMode="auto">
            <a:xfrm>
              <a:off x="2611439" y="765174"/>
              <a:ext cx="481013" cy="153988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49" y="9"/>
                </a:cxn>
                <a:cxn ang="0">
                  <a:pos x="63" y="16"/>
                </a:cxn>
                <a:cxn ang="0">
                  <a:pos x="63" y="0"/>
                </a:cxn>
                <a:cxn ang="0">
                  <a:pos x="248" y="0"/>
                </a:cxn>
                <a:cxn ang="0">
                  <a:pos x="248" y="80"/>
                </a:cxn>
                <a:cxn ang="0">
                  <a:pos x="189" y="80"/>
                </a:cxn>
                <a:cxn ang="0">
                  <a:pos x="77" y="80"/>
                </a:cxn>
              </a:cxnLst>
              <a:rect l="0" t="0" r="r" b="b"/>
              <a:pathLst>
                <a:path w="248" h="80">
                  <a:moveTo>
                    <a:pt x="0" y="45"/>
                  </a:move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58" y="3"/>
                    <a:pt x="63" y="16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48" y="0"/>
                    <a:pt x="248" y="0"/>
                    <a:pt x="248" y="0"/>
                  </a:cubicBezTo>
                  <a:cubicBezTo>
                    <a:pt x="248" y="80"/>
                    <a:pt x="248" y="80"/>
                    <a:pt x="248" y="80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79" y="80"/>
                    <a:pt x="77" y="80"/>
                    <a:pt x="77" y="80"/>
                  </a:cubicBezTo>
                </a:path>
              </a:pathLst>
            </a:custGeom>
            <a:noFill/>
            <a:ln w="127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52" name="Freeform 157"/>
            <p:cNvSpPr>
              <a:spLocks/>
            </p:cNvSpPr>
            <p:nvPr/>
          </p:nvSpPr>
          <p:spPr bwMode="auto">
            <a:xfrm>
              <a:off x="2616201" y="838199"/>
              <a:ext cx="212725" cy="142875"/>
            </a:xfrm>
            <a:custGeom>
              <a:avLst/>
              <a:gdLst/>
              <a:ahLst/>
              <a:cxnLst>
                <a:cxn ang="0">
                  <a:pos x="45" y="21"/>
                </a:cxn>
                <a:cxn ang="0">
                  <a:pos x="92" y="4"/>
                </a:cxn>
                <a:cxn ang="0">
                  <a:pos x="107" y="9"/>
                </a:cxn>
                <a:cxn ang="0">
                  <a:pos x="97" y="28"/>
                </a:cxn>
                <a:cxn ang="0">
                  <a:pos x="48" y="58"/>
                </a:cxn>
                <a:cxn ang="0">
                  <a:pos x="0" y="71"/>
                </a:cxn>
              </a:cxnLst>
              <a:rect l="0" t="0" r="r" b="b"/>
              <a:pathLst>
                <a:path w="110" h="74">
                  <a:moveTo>
                    <a:pt x="45" y="21"/>
                  </a:moveTo>
                  <a:cubicBezTo>
                    <a:pt x="92" y="4"/>
                    <a:pt x="92" y="4"/>
                    <a:pt x="92" y="4"/>
                  </a:cubicBezTo>
                  <a:cubicBezTo>
                    <a:pt x="92" y="4"/>
                    <a:pt x="106" y="0"/>
                    <a:pt x="107" y="9"/>
                  </a:cubicBezTo>
                  <a:cubicBezTo>
                    <a:pt x="109" y="18"/>
                    <a:pt x="110" y="23"/>
                    <a:pt x="97" y="28"/>
                  </a:cubicBezTo>
                  <a:cubicBezTo>
                    <a:pt x="84" y="34"/>
                    <a:pt x="56" y="54"/>
                    <a:pt x="48" y="58"/>
                  </a:cubicBezTo>
                  <a:cubicBezTo>
                    <a:pt x="39" y="63"/>
                    <a:pt x="21" y="74"/>
                    <a:pt x="0" y="71"/>
                  </a:cubicBezTo>
                </a:path>
              </a:pathLst>
            </a:custGeom>
            <a:noFill/>
            <a:ln w="127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53" name="Freeform 158"/>
            <p:cNvSpPr>
              <a:spLocks/>
            </p:cNvSpPr>
            <p:nvPr/>
          </p:nvSpPr>
          <p:spPr bwMode="auto">
            <a:xfrm>
              <a:off x="2708276" y="923924"/>
              <a:ext cx="71438" cy="698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7" y="30"/>
                </a:cxn>
                <a:cxn ang="0">
                  <a:pos x="37" y="0"/>
                </a:cxn>
              </a:cxnLst>
              <a:rect l="0" t="0" r="r" b="b"/>
              <a:pathLst>
                <a:path w="37" h="36">
                  <a:moveTo>
                    <a:pt x="0" y="17"/>
                  </a:moveTo>
                  <a:cubicBezTo>
                    <a:pt x="0" y="17"/>
                    <a:pt x="0" y="36"/>
                    <a:pt x="17" y="30"/>
                  </a:cubicBezTo>
                  <a:cubicBezTo>
                    <a:pt x="30" y="25"/>
                    <a:pt x="37" y="0"/>
                    <a:pt x="37" y="0"/>
                  </a:cubicBezTo>
                </a:path>
              </a:pathLst>
            </a:custGeom>
            <a:noFill/>
            <a:ln w="127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54" name="Freeform 159"/>
            <p:cNvSpPr>
              <a:spLocks/>
            </p:cNvSpPr>
            <p:nvPr/>
          </p:nvSpPr>
          <p:spPr bwMode="auto">
            <a:xfrm>
              <a:off x="2762251" y="923924"/>
              <a:ext cx="66675" cy="825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5" y="36"/>
                </a:cxn>
                <a:cxn ang="0">
                  <a:pos x="34" y="0"/>
                </a:cxn>
              </a:cxnLst>
              <a:rect l="0" t="0" r="r" b="b"/>
              <a:pathLst>
                <a:path w="34" h="43">
                  <a:moveTo>
                    <a:pt x="0" y="24"/>
                  </a:moveTo>
                  <a:cubicBezTo>
                    <a:pt x="0" y="24"/>
                    <a:pt x="0" y="43"/>
                    <a:pt x="15" y="36"/>
                  </a:cubicBezTo>
                  <a:cubicBezTo>
                    <a:pt x="26" y="32"/>
                    <a:pt x="34" y="0"/>
                    <a:pt x="34" y="0"/>
                  </a:cubicBezTo>
                </a:path>
              </a:pathLst>
            </a:custGeom>
            <a:noFill/>
            <a:ln w="127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155" name="Freeform 160"/>
            <p:cNvSpPr>
              <a:spLocks/>
            </p:cNvSpPr>
            <p:nvPr/>
          </p:nvSpPr>
          <p:spPr bwMode="auto">
            <a:xfrm>
              <a:off x="2822576" y="923924"/>
              <a:ext cx="58738" cy="68263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5" y="29"/>
                </a:cxn>
                <a:cxn ang="0">
                  <a:pos x="30" y="0"/>
                </a:cxn>
              </a:cxnLst>
              <a:rect l="0" t="0" r="r" b="b"/>
              <a:pathLst>
                <a:path w="30" h="35">
                  <a:moveTo>
                    <a:pt x="0" y="16"/>
                  </a:moveTo>
                  <a:cubicBezTo>
                    <a:pt x="0" y="16"/>
                    <a:pt x="0" y="35"/>
                    <a:pt x="15" y="29"/>
                  </a:cubicBezTo>
                  <a:cubicBezTo>
                    <a:pt x="26" y="24"/>
                    <a:pt x="30" y="0"/>
                    <a:pt x="30" y="0"/>
                  </a:cubicBezTo>
                </a:path>
              </a:pathLst>
            </a:custGeom>
            <a:noFill/>
            <a:ln w="127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8046425" y="1651198"/>
            <a:ext cx="5137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€</a:t>
            </a:r>
          </a:p>
        </p:txBody>
      </p:sp>
      <p:pic>
        <p:nvPicPr>
          <p:cNvPr id="179" name="Picture 2" descr="Afficher l'image d'orig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958" y="2863513"/>
            <a:ext cx="1284258" cy="34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AutoShape 14" descr="Résultat de recherche d'images pour &quot;euroclear&quot;"/>
          <p:cNvSpPr>
            <a:spLocks noChangeAspect="1" noChangeArrowheads="1"/>
          </p:cNvSpPr>
          <p:nvPr/>
        </p:nvSpPr>
        <p:spPr bwMode="auto">
          <a:xfrm>
            <a:off x="6023880" y="2573421"/>
            <a:ext cx="130014" cy="1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13" name="Group 212"/>
          <p:cNvGrpSpPr/>
          <p:nvPr/>
        </p:nvGrpSpPr>
        <p:grpSpPr>
          <a:xfrm>
            <a:off x="2027598" y="4889253"/>
            <a:ext cx="1563328" cy="1257262"/>
            <a:chOff x="1978377" y="4849668"/>
            <a:chExt cx="1661769" cy="1336431"/>
          </a:xfrm>
        </p:grpSpPr>
        <p:sp>
          <p:nvSpPr>
            <p:cNvPr id="163" name="Rectangle 64"/>
            <p:cNvSpPr/>
            <p:nvPr/>
          </p:nvSpPr>
          <p:spPr>
            <a:xfrm>
              <a:off x="1978377" y="4849668"/>
              <a:ext cx="1661769" cy="1336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92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72" name="Picture 10" descr="DNSbank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BFFFF"/>
                </a:clrFrom>
                <a:clrTo>
                  <a:srgbClr val="FB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0070" y="5302549"/>
              <a:ext cx="876650" cy="292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25"/>
            <p:cNvSpPr txBox="1"/>
            <p:nvPr/>
          </p:nvSpPr>
          <p:spPr bwMode="auto">
            <a:xfrm>
              <a:off x="2096105" y="4867103"/>
              <a:ext cx="1426312" cy="430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GB" sz="1015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Singapore: payments experimentation</a:t>
              </a:r>
              <a:endParaRPr lang="en-GB" sz="1015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78" name="Picture 6" descr="Coat of arms of Singapore (blazon).sv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2076" y="5302549"/>
              <a:ext cx="552881" cy="451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2" descr="Afficher l'image d'origin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308" y="5774252"/>
              <a:ext cx="777424" cy="2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22" descr="Afficher l'image d'origine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7130" y="5685797"/>
              <a:ext cx="607531" cy="386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6" name="Group 215"/>
          <p:cNvGrpSpPr/>
          <p:nvPr/>
        </p:nvGrpSpPr>
        <p:grpSpPr>
          <a:xfrm>
            <a:off x="3791354" y="2814876"/>
            <a:ext cx="1562618" cy="1108674"/>
            <a:chOff x="3773087" y="2808277"/>
            <a:chExt cx="1661770" cy="1179021"/>
          </a:xfrm>
        </p:grpSpPr>
        <p:sp>
          <p:nvSpPr>
            <p:cNvPr id="161" name="Rectangle 62"/>
            <p:cNvSpPr/>
            <p:nvPr/>
          </p:nvSpPr>
          <p:spPr>
            <a:xfrm>
              <a:off x="3773088" y="2808277"/>
              <a:ext cx="1661769" cy="117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92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76" name="TextBox 24"/>
            <p:cNvSpPr txBox="1"/>
            <p:nvPr/>
          </p:nvSpPr>
          <p:spPr bwMode="auto">
            <a:xfrm>
              <a:off x="3773087" y="2808278"/>
              <a:ext cx="1481740" cy="430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marL="158265" indent="-158265"/>
              <a:r>
                <a:rPr lang="en-GB" sz="1015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Netherlands: Ondina / </a:t>
              </a:r>
            </a:p>
            <a:p>
              <a:r>
                <a:rPr lang="en-GB" sz="1015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exchange</a:t>
              </a:r>
              <a:endParaRPr lang="en-GB" sz="1015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80" name="Picture 4" descr="Banque en ligne : ING Direct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379" y="3357327"/>
              <a:ext cx="884241" cy="258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24" descr="Afficher l'image d'origine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667" y="3601195"/>
              <a:ext cx="779477" cy="21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26" descr="Afficher l'image d'origine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559" y="3667546"/>
              <a:ext cx="826633" cy="280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5" name="Group 214"/>
          <p:cNvGrpSpPr/>
          <p:nvPr/>
        </p:nvGrpSpPr>
        <p:grpSpPr>
          <a:xfrm>
            <a:off x="3791406" y="4057449"/>
            <a:ext cx="1564250" cy="1126860"/>
            <a:chOff x="3773087" y="4192345"/>
            <a:chExt cx="1663505" cy="1198361"/>
          </a:xfrm>
        </p:grpSpPr>
        <p:sp>
          <p:nvSpPr>
            <p:cNvPr id="162" name="Rectangle 63"/>
            <p:cNvSpPr/>
            <p:nvPr/>
          </p:nvSpPr>
          <p:spPr>
            <a:xfrm>
              <a:off x="3773955" y="4192345"/>
              <a:ext cx="1661769" cy="11983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92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82" name="Picture 20" descr="Afficher l'image d'origine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2340" y="4740520"/>
              <a:ext cx="844999" cy="52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TextBox 37"/>
            <p:cNvSpPr txBox="1"/>
            <p:nvPr/>
          </p:nvSpPr>
          <p:spPr bwMode="auto">
            <a:xfrm>
              <a:off x="3773087" y="4230523"/>
              <a:ext cx="1663505" cy="596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GB" sz="1015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Belgium: considering « instant payments » on blockchain</a:t>
              </a:r>
              <a:endParaRPr lang="en-GB" sz="1015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88" name="AutoShape 28" descr="Résultat de recherche d'images pour &quot;caisse des depots&quot;"/>
          <p:cNvSpPr>
            <a:spLocks noChangeAspect="1" noChangeArrowheads="1"/>
          </p:cNvSpPr>
          <p:nvPr/>
        </p:nvSpPr>
        <p:spPr bwMode="auto">
          <a:xfrm>
            <a:off x="6767060" y="2872675"/>
            <a:ext cx="251886" cy="25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7" name="Rectangle 56"/>
          <p:cNvSpPr/>
          <p:nvPr/>
        </p:nvSpPr>
        <p:spPr>
          <a:xfrm>
            <a:off x="7299600" y="2814759"/>
            <a:ext cx="1520550" cy="19418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92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9" name="TextBox 47"/>
          <p:cNvSpPr txBox="1"/>
          <p:nvPr/>
        </p:nvSpPr>
        <p:spPr bwMode="auto">
          <a:xfrm>
            <a:off x="7300971" y="2835429"/>
            <a:ext cx="1517808" cy="119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GB" sz="101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R3 CEV: More than 40 banks signed in order to work together on standardisation and experimentation, especially on securities trading</a:t>
            </a:r>
            <a:endParaRPr lang="en-GB" sz="1015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1" name="Picture 34" descr="Afficher l'image d'origine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76" y="4043707"/>
            <a:ext cx="1158600" cy="65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TextBox 1"/>
          <p:cNvSpPr txBox="1"/>
          <p:nvPr/>
        </p:nvSpPr>
        <p:spPr bwMode="auto">
          <a:xfrm>
            <a:off x="264492" y="5063564"/>
            <a:ext cx="1592563" cy="1341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en-GB" sz="101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PATENT applications:</a:t>
            </a:r>
          </a:p>
          <a:p>
            <a:r>
              <a:rPr lang="en-GB" sz="101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10 blockchain-related patents filed by </a:t>
            </a:r>
            <a:r>
              <a:rPr lang="en-GB" sz="101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Bank of America </a:t>
            </a:r>
            <a:r>
              <a:rPr lang="en-GB" sz="101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in July 2014, and </a:t>
            </a:r>
            <a:r>
              <a:rPr lang="en-GB" sz="1015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Goldman Sachs </a:t>
            </a:r>
            <a:r>
              <a:rPr lang="en-GB" sz="101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deposited a patent application for a Blockchain-based wallet</a:t>
            </a:r>
            <a:br>
              <a:rPr lang="en-GB" sz="101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GB" sz="101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solution</a:t>
            </a:r>
            <a:endParaRPr lang="en-GB" sz="1015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18" name="Group 217"/>
          <p:cNvGrpSpPr/>
          <p:nvPr/>
        </p:nvGrpSpPr>
        <p:grpSpPr>
          <a:xfrm>
            <a:off x="5549037" y="3001540"/>
            <a:ext cx="1543328" cy="1145088"/>
            <a:chOff x="5613428" y="2975620"/>
            <a:chExt cx="1613197" cy="1196927"/>
          </a:xfrm>
        </p:grpSpPr>
        <p:sp>
          <p:nvSpPr>
            <p:cNvPr id="160" name="Rectangle 61"/>
            <p:cNvSpPr/>
            <p:nvPr/>
          </p:nvSpPr>
          <p:spPr>
            <a:xfrm>
              <a:off x="5613428" y="2976793"/>
              <a:ext cx="1613197" cy="11957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92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93" name="Picture 16" descr="Afficher l'image d'origine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0954" y="3439775"/>
              <a:ext cx="881652" cy="609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" name="TextBox 58"/>
            <p:cNvSpPr txBox="1"/>
            <p:nvPr/>
          </p:nvSpPr>
          <p:spPr bwMode="auto">
            <a:xfrm>
              <a:off x="5683817" y="2975620"/>
              <a:ext cx="1372432" cy="423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GB" sz="1015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Securities trading / post-trade reporting</a:t>
              </a:r>
              <a:endParaRPr lang="en-GB" sz="1015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58" name="Rectangle 59"/>
          <p:cNvSpPr/>
          <p:nvPr/>
        </p:nvSpPr>
        <p:spPr>
          <a:xfrm>
            <a:off x="7299600" y="4830351"/>
            <a:ext cx="1520550" cy="15704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92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5" name="TextBox 2"/>
          <p:cNvSpPr txBox="1"/>
          <p:nvPr/>
        </p:nvSpPr>
        <p:spPr bwMode="auto">
          <a:xfrm>
            <a:off x="7302342" y="4867946"/>
            <a:ext cx="1480645" cy="1510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58265" indent="-158265"/>
            <a:r>
              <a:rPr lang="en-GB" sz="101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Open Ledger project:</a:t>
            </a:r>
          </a:p>
          <a:p>
            <a:r>
              <a:rPr lang="en-GB" sz="1015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The Linux Foundation, Digital Assets, IBM, R3, Intel, London Stock Exchange Group, Mitsubishi UFJ Financial Group, IC3, and VMware target to create open ledgers </a:t>
            </a:r>
            <a:endParaRPr lang="en-GB" sz="1015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12" name="Group 211"/>
          <p:cNvGrpSpPr/>
          <p:nvPr/>
        </p:nvGrpSpPr>
        <p:grpSpPr>
          <a:xfrm>
            <a:off x="2013703" y="3413828"/>
            <a:ext cx="1569252" cy="1271522"/>
            <a:chOff x="1964296" y="3311280"/>
            <a:chExt cx="1668065" cy="1351588"/>
          </a:xfrm>
        </p:grpSpPr>
        <p:sp>
          <p:nvSpPr>
            <p:cNvPr id="164" name="Rectangle 65"/>
            <p:cNvSpPr/>
            <p:nvPr/>
          </p:nvSpPr>
          <p:spPr>
            <a:xfrm>
              <a:off x="1964296" y="3311280"/>
              <a:ext cx="1668065" cy="1338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92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73" name="Picture 4" descr="Afficher l'image d'origine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198" y="4079885"/>
              <a:ext cx="838430" cy="385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6" descr="https://www.fidor.de/images/original/8d9648412574d124b41400b69c228a843d2ed9fe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516" y="3936410"/>
              <a:ext cx="702125" cy="211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Picture 2" descr="https://encrypted-tbn3.gstatic.com/images?q=tbn:ANd9GcS9-LeX6LdTwibYU9Mwn1FrdMk9ieCFOcLRU6sAtSppvxby_suXD-QYcgY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0112" y="3798752"/>
              <a:ext cx="620670" cy="172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7" name="TextBox 66"/>
            <p:cNvSpPr txBox="1"/>
            <p:nvPr/>
          </p:nvSpPr>
          <p:spPr bwMode="auto">
            <a:xfrm>
              <a:off x="2124379" y="3467710"/>
              <a:ext cx="1400981" cy="264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marL="158265" indent="-158265"/>
              <a:r>
                <a:rPr lang="en-GB" sz="1015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Financial Institutions:</a:t>
              </a:r>
              <a:endParaRPr lang="en-GB" sz="1015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98" name="Picture 11"/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48643" y="4361351"/>
              <a:ext cx="805366" cy="301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7" name="Group 216"/>
          <p:cNvGrpSpPr/>
          <p:nvPr/>
        </p:nvGrpSpPr>
        <p:grpSpPr>
          <a:xfrm>
            <a:off x="5549037" y="4532319"/>
            <a:ext cx="1543328" cy="1211256"/>
            <a:chOff x="5613428" y="4504901"/>
            <a:chExt cx="1613197" cy="1266092"/>
          </a:xfrm>
        </p:grpSpPr>
        <p:sp>
          <p:nvSpPr>
            <p:cNvPr id="165" name="Rectangle 75"/>
            <p:cNvSpPr/>
            <p:nvPr/>
          </p:nvSpPr>
          <p:spPr>
            <a:xfrm>
              <a:off x="5613428" y="4506074"/>
              <a:ext cx="1613197" cy="12649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92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201" name="Picture 17" descr="http://www.aosef.org/images/19.gif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30872" y="5066259"/>
              <a:ext cx="824827" cy="704734"/>
            </a:xfrm>
            <a:prstGeom prst="rect">
              <a:avLst/>
            </a:prstGeom>
            <a:noFill/>
          </p:spPr>
        </p:pic>
        <p:sp>
          <p:nvSpPr>
            <p:cNvPr id="202" name="TextBox 74"/>
            <p:cNvSpPr txBox="1"/>
            <p:nvPr/>
          </p:nvSpPr>
          <p:spPr bwMode="auto">
            <a:xfrm>
              <a:off x="5683818" y="4504901"/>
              <a:ext cx="1527990" cy="586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GB" sz="1015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Bitcoin blockchain to replace clearing &amp; settlement system</a:t>
              </a:r>
              <a:endParaRPr lang="en-GB" sz="1015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250045" y="2825354"/>
            <a:ext cx="1672052" cy="2260003"/>
            <a:chOff x="159343" y="2835172"/>
            <a:chExt cx="1714059" cy="2316780"/>
          </a:xfrm>
        </p:grpSpPr>
        <p:sp>
          <p:nvSpPr>
            <p:cNvPr id="166" name="Rectangle 76"/>
            <p:cNvSpPr/>
            <p:nvPr/>
          </p:nvSpPr>
          <p:spPr>
            <a:xfrm>
              <a:off x="183666" y="2835172"/>
              <a:ext cx="1647738" cy="2250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92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67" name="Picture 10"/>
            <p:cNvPicPr>
              <a:picLocks noChangeAspect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4635" y="3046187"/>
              <a:ext cx="470271" cy="470271"/>
            </a:xfrm>
            <a:prstGeom prst="rect">
              <a:avLst/>
            </a:prstGeom>
          </p:spPr>
        </p:pic>
        <p:pic>
          <p:nvPicPr>
            <p:cNvPr id="168" name="Picture 11"/>
            <p:cNvPicPr>
              <a:picLocks noChangeAspect="1"/>
            </p:cNvPicPr>
            <p:nvPr/>
          </p:nvPicPr>
          <p:blipFill rotWithShape="1"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076" b="23498"/>
            <a:stretch/>
          </p:blipFill>
          <p:spPr>
            <a:xfrm>
              <a:off x="230625" y="3538557"/>
              <a:ext cx="817161" cy="365538"/>
            </a:xfrm>
            <a:prstGeom prst="rect">
              <a:avLst/>
            </a:prstGeom>
          </p:spPr>
        </p:pic>
        <p:pic>
          <p:nvPicPr>
            <p:cNvPr id="169" name="Picture 12"/>
            <p:cNvPicPr>
              <a:picLocks noChangeAspect="1"/>
            </p:cNvPicPr>
            <p:nvPr/>
          </p:nvPicPr>
          <p:blipFill rotWithShape="1"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1728" b="14833"/>
            <a:stretch/>
          </p:blipFill>
          <p:spPr>
            <a:xfrm>
              <a:off x="1057682" y="3248193"/>
              <a:ext cx="815720" cy="360702"/>
            </a:xfrm>
            <a:prstGeom prst="rect">
              <a:avLst/>
            </a:prstGeom>
          </p:spPr>
        </p:pic>
        <p:pic>
          <p:nvPicPr>
            <p:cNvPr id="170" name="Picture 41" descr="http://www.intercalleurope.com/bnpp/img/logo.gif"/>
            <p:cNvPicPr>
              <a:picLocks noChangeAspect="1" noChangeArrowheads="1"/>
            </p:cNvPicPr>
            <p:nvPr/>
          </p:nvPicPr>
          <p:blipFill>
            <a:blip r:embed="rId2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729" y="4414895"/>
              <a:ext cx="1049337" cy="222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2" descr="Afficher l'image d'origine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0" y="4531356"/>
              <a:ext cx="1070028" cy="37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TextBox 48"/>
            <p:cNvSpPr txBox="1"/>
            <p:nvPr/>
          </p:nvSpPr>
          <p:spPr bwMode="auto">
            <a:xfrm>
              <a:off x="786600" y="4795098"/>
              <a:ext cx="482097" cy="356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GB" sz="1662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…</a:t>
              </a:r>
              <a:endParaRPr lang="en-GB" sz="1662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99" name="Picture 14" descr="http://www.featuredcustomers.com/media/Company.logo/rbc_logo.jpg"/>
            <p:cNvPicPr>
              <a:picLocks noChangeAspect="1" noChangeArrowheads="1"/>
            </p:cNvPicPr>
            <p:nvPr/>
          </p:nvPicPr>
          <p:blipFill>
            <a:blip r:embed="rId2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57681" y="3626479"/>
              <a:ext cx="791308" cy="474785"/>
            </a:xfrm>
            <a:prstGeom prst="rect">
              <a:avLst/>
            </a:prstGeom>
            <a:noFill/>
          </p:spPr>
        </p:pic>
        <p:pic>
          <p:nvPicPr>
            <p:cNvPr id="200" name="Picture 2" descr="https://encrypted-tbn3.gstatic.com/images?q=tbn:ANd9GcS9-LeX6LdTwibYU9Mwn1FrdMk9ieCFOcLRU6sAtSppvxby_suXD-QYcgY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71" y="4106076"/>
              <a:ext cx="886269" cy="24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3" name="TextBox 77"/>
            <p:cNvSpPr txBox="1"/>
            <p:nvPr/>
          </p:nvSpPr>
          <p:spPr bwMode="auto">
            <a:xfrm>
              <a:off x="159343" y="2835172"/>
              <a:ext cx="739803" cy="254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marL="158265" indent="-158265"/>
              <a:r>
                <a:rPr lang="en-GB" sz="1015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Examples:</a:t>
              </a:r>
              <a:endParaRPr lang="en-GB" sz="1015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204" name="Picture 22"/>
            <p:cNvPicPr>
              <a:picLocks noChangeAspect="1" noChangeArrowheads="1"/>
            </p:cNvPicPr>
            <p:nvPr/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57681" y="2975849"/>
              <a:ext cx="689345" cy="224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4" name="Group 213"/>
          <p:cNvGrpSpPr/>
          <p:nvPr/>
        </p:nvGrpSpPr>
        <p:grpSpPr>
          <a:xfrm>
            <a:off x="3790950" y="5318208"/>
            <a:ext cx="1549842" cy="992124"/>
            <a:chOff x="3773088" y="5457177"/>
            <a:chExt cx="1648183" cy="1055077"/>
          </a:xfrm>
        </p:grpSpPr>
        <p:sp>
          <p:nvSpPr>
            <p:cNvPr id="159" name="Rectangle 60"/>
            <p:cNvSpPr/>
            <p:nvPr/>
          </p:nvSpPr>
          <p:spPr>
            <a:xfrm>
              <a:off x="3773088" y="5457177"/>
              <a:ext cx="1648183" cy="10550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92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96" name="TextBox 41"/>
            <p:cNvSpPr txBox="1"/>
            <p:nvPr/>
          </p:nvSpPr>
          <p:spPr bwMode="auto">
            <a:xfrm>
              <a:off x="3831225" y="5458219"/>
              <a:ext cx="1531909" cy="430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r>
                <a:rPr lang="en-GB" sz="1015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rPr>
                <a:t>Identifying common use cases, KYC</a:t>
              </a:r>
              <a:endParaRPr lang="en-GB" sz="1015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205" name="Picture 2" descr="Afficher l'image d'origine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407" y="5904055"/>
              <a:ext cx="541544" cy="541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766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85888B"/>
                </a:solidFill>
              </a:rPr>
              <a:pPr/>
              <a:t>2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2942" y="2743200"/>
            <a:ext cx="3681458" cy="245430"/>
          </a:xfrm>
          <a:prstGeom prst="rect">
            <a:avLst/>
          </a:prstGeom>
          <a:solidFill>
            <a:schemeClr val="tx2">
              <a:lumMod val="20000"/>
              <a:lumOff val="8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3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94476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ct 4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39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Plusieurs</a:t>
            </a:r>
            <a:r>
              <a:rPr lang="en-GB" dirty="0" smtClean="0"/>
              <a:t> </a:t>
            </a:r>
            <a:r>
              <a:rPr lang="en-GB" dirty="0" err="1" smtClean="0"/>
              <a:t>exemples</a:t>
            </a:r>
            <a:r>
              <a:rPr lang="en-GB" dirty="0" smtClean="0"/>
              <a:t> de uses cases non financiers</a:t>
            </a:r>
            <a:endParaRPr lang="en-GB" dirty="0"/>
          </a:p>
        </p:txBody>
      </p:sp>
      <p:sp>
        <p:nvSpPr>
          <p:cNvPr id="52" name="Rectangle 51"/>
          <p:cNvSpPr/>
          <p:nvPr/>
        </p:nvSpPr>
        <p:spPr bwMode="auto">
          <a:xfrm>
            <a:off x="229397" y="1602015"/>
            <a:ext cx="2841182" cy="46536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96000" rtlCol="0" anchor="t"/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Freeform 52"/>
          <p:cNvSpPr/>
          <p:nvPr/>
        </p:nvSpPr>
        <p:spPr bwMode="auto">
          <a:xfrm>
            <a:off x="229397" y="1221015"/>
            <a:ext cx="2841182" cy="720674"/>
          </a:xfrm>
          <a:custGeom>
            <a:avLst/>
            <a:gdLst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700087">
                <a:moveTo>
                  <a:pt x="4763" y="519112"/>
                </a:moveTo>
                <a:cubicBezTo>
                  <a:pt x="3175" y="346075"/>
                  <a:pt x="1588" y="173037"/>
                  <a:pt x="0" y="0"/>
                </a:cubicBezTo>
                <a:lnTo>
                  <a:pt x="3581400" y="0"/>
                </a:lnTo>
                <a:lnTo>
                  <a:pt x="3581400" y="519112"/>
                </a:lnTo>
                <a:lnTo>
                  <a:pt x="671513" y="519112"/>
                </a:lnTo>
                <a:cubicBezTo>
                  <a:pt x="534194" y="531812"/>
                  <a:pt x="473076" y="549275"/>
                  <a:pt x="381000" y="700087"/>
                </a:cubicBezTo>
                <a:cubicBezTo>
                  <a:pt x="218282" y="482069"/>
                  <a:pt x="99219" y="522287"/>
                  <a:pt x="4763" y="519112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 fontAlgn="auto">
              <a:spcAft>
                <a:spcPts val="300"/>
              </a:spcAft>
            </a:pPr>
            <a:r>
              <a:rPr lang="en-GB" sz="1400" b="1" dirty="0" smtClean="0">
                <a:solidFill>
                  <a:schemeClr val="bg1"/>
                </a:solidFill>
              </a:rPr>
              <a:t>Insurance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3146163" y="1602015"/>
            <a:ext cx="2841182" cy="46536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96000" rtlCol="0" anchor="t"/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3146163" y="1221015"/>
            <a:ext cx="2841182" cy="720674"/>
          </a:xfrm>
          <a:custGeom>
            <a:avLst/>
            <a:gdLst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700087">
                <a:moveTo>
                  <a:pt x="4763" y="519112"/>
                </a:moveTo>
                <a:cubicBezTo>
                  <a:pt x="3175" y="346075"/>
                  <a:pt x="1588" y="173037"/>
                  <a:pt x="0" y="0"/>
                </a:cubicBezTo>
                <a:lnTo>
                  <a:pt x="3581400" y="0"/>
                </a:lnTo>
                <a:lnTo>
                  <a:pt x="3581400" y="519112"/>
                </a:lnTo>
                <a:lnTo>
                  <a:pt x="671513" y="519112"/>
                </a:lnTo>
                <a:cubicBezTo>
                  <a:pt x="534194" y="531812"/>
                  <a:pt x="473076" y="549275"/>
                  <a:pt x="381000" y="700087"/>
                </a:cubicBezTo>
                <a:cubicBezTo>
                  <a:pt x="218282" y="482069"/>
                  <a:pt x="99219" y="522287"/>
                  <a:pt x="4763" y="519112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 fontAlgn="auto">
              <a:spcAft>
                <a:spcPts val="300"/>
              </a:spcAft>
            </a:pPr>
            <a:r>
              <a:rPr lang="en-GB" sz="1400" b="1" dirty="0" smtClean="0">
                <a:solidFill>
                  <a:schemeClr val="bg1"/>
                </a:solidFill>
              </a:rPr>
              <a:t>Energy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6062929" y="1602015"/>
            <a:ext cx="2841182" cy="46536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96000" rtlCol="0" anchor="t"/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6062929" y="1221015"/>
            <a:ext cx="2841182" cy="720674"/>
          </a:xfrm>
          <a:custGeom>
            <a:avLst/>
            <a:gdLst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700087">
                <a:moveTo>
                  <a:pt x="4763" y="519112"/>
                </a:moveTo>
                <a:cubicBezTo>
                  <a:pt x="3175" y="346075"/>
                  <a:pt x="1588" y="173037"/>
                  <a:pt x="0" y="0"/>
                </a:cubicBezTo>
                <a:lnTo>
                  <a:pt x="3581400" y="0"/>
                </a:lnTo>
                <a:lnTo>
                  <a:pt x="3581400" y="519112"/>
                </a:lnTo>
                <a:lnTo>
                  <a:pt x="671513" y="519112"/>
                </a:lnTo>
                <a:cubicBezTo>
                  <a:pt x="534194" y="531812"/>
                  <a:pt x="473076" y="549275"/>
                  <a:pt x="381000" y="700087"/>
                </a:cubicBezTo>
                <a:cubicBezTo>
                  <a:pt x="218282" y="482069"/>
                  <a:pt x="99219" y="522287"/>
                  <a:pt x="4763" y="519112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 fontAlgn="auto">
              <a:spcAft>
                <a:spcPts val="300"/>
              </a:spcAft>
            </a:pPr>
            <a:r>
              <a:rPr lang="en-GB" sz="1400" b="1" dirty="0" smtClean="0">
                <a:solidFill>
                  <a:schemeClr val="bg1"/>
                </a:solidFill>
              </a:rPr>
              <a:t>GAFA</a:t>
            </a:r>
          </a:p>
        </p:txBody>
      </p:sp>
      <p:grpSp>
        <p:nvGrpSpPr>
          <p:cNvPr id="74" name="Groupe 374"/>
          <p:cNvGrpSpPr/>
          <p:nvPr/>
        </p:nvGrpSpPr>
        <p:grpSpPr>
          <a:xfrm>
            <a:off x="326457" y="1264355"/>
            <a:ext cx="467122" cy="449454"/>
            <a:chOff x="5118101" y="2713038"/>
            <a:chExt cx="312738" cy="358775"/>
          </a:xfrm>
        </p:grpSpPr>
        <p:sp>
          <p:nvSpPr>
            <p:cNvPr id="75" name="Freeform 401"/>
            <p:cNvSpPr>
              <a:spLocks/>
            </p:cNvSpPr>
            <p:nvPr/>
          </p:nvSpPr>
          <p:spPr bwMode="auto">
            <a:xfrm>
              <a:off x="5118101" y="2713038"/>
              <a:ext cx="312738" cy="358775"/>
            </a:xfrm>
            <a:custGeom>
              <a:avLst/>
              <a:gdLst/>
              <a:ahLst/>
              <a:cxnLst>
                <a:cxn ang="0">
                  <a:pos x="99" y="151"/>
                </a:cxn>
                <a:cxn ang="0">
                  <a:pos x="139" y="15"/>
                </a:cxn>
                <a:cxn ang="0">
                  <a:pos x="127" y="15"/>
                </a:cxn>
                <a:cxn ang="0">
                  <a:pos x="70" y="1"/>
                </a:cxn>
                <a:cxn ang="0">
                  <a:pos x="15" y="15"/>
                </a:cxn>
                <a:cxn ang="0">
                  <a:pos x="3" y="15"/>
                </a:cxn>
                <a:cxn ang="0">
                  <a:pos x="70" y="159"/>
                </a:cxn>
                <a:cxn ang="0">
                  <a:pos x="123" y="97"/>
                </a:cxn>
                <a:cxn ang="0">
                  <a:pos x="127" y="26"/>
                </a:cxn>
                <a:cxn ang="0">
                  <a:pos x="123" y="26"/>
                </a:cxn>
                <a:cxn ang="0">
                  <a:pos x="70" y="12"/>
                </a:cxn>
                <a:cxn ang="0">
                  <a:pos x="19" y="26"/>
                </a:cxn>
                <a:cxn ang="0">
                  <a:pos x="15" y="26"/>
                </a:cxn>
                <a:cxn ang="0">
                  <a:pos x="19" y="97"/>
                </a:cxn>
                <a:cxn ang="0">
                  <a:pos x="70" y="146"/>
                </a:cxn>
                <a:cxn ang="0">
                  <a:pos x="70" y="84"/>
                </a:cxn>
                <a:cxn ang="0">
                  <a:pos x="110" y="84"/>
                </a:cxn>
              </a:cxnLst>
              <a:rect l="0" t="0" r="r" b="b"/>
              <a:pathLst>
                <a:path w="139" h="159">
                  <a:moveTo>
                    <a:pt x="99" y="151"/>
                  </a:moveTo>
                  <a:cubicBezTo>
                    <a:pt x="138" y="119"/>
                    <a:pt x="137" y="85"/>
                    <a:pt x="139" y="15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09" y="5"/>
                    <a:pt x="93" y="0"/>
                    <a:pt x="70" y="1"/>
                  </a:cubicBezTo>
                  <a:cubicBezTo>
                    <a:pt x="49" y="1"/>
                    <a:pt x="32" y="5"/>
                    <a:pt x="15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6" y="112"/>
                    <a:pt x="0" y="127"/>
                    <a:pt x="70" y="159"/>
                  </a:cubicBezTo>
                  <a:cubicBezTo>
                    <a:pt x="104" y="139"/>
                    <a:pt x="119" y="113"/>
                    <a:pt x="123" y="97"/>
                  </a:cubicBezTo>
                  <a:cubicBezTo>
                    <a:pt x="125" y="90"/>
                    <a:pt x="127" y="56"/>
                    <a:pt x="127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09" y="15"/>
                    <a:pt x="83" y="12"/>
                    <a:pt x="70" y="12"/>
                  </a:cubicBezTo>
                  <a:cubicBezTo>
                    <a:pt x="57" y="12"/>
                    <a:pt x="31" y="15"/>
                    <a:pt x="19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53"/>
                    <a:pt x="15" y="83"/>
                    <a:pt x="19" y="97"/>
                  </a:cubicBezTo>
                  <a:cubicBezTo>
                    <a:pt x="27" y="125"/>
                    <a:pt x="49" y="134"/>
                    <a:pt x="70" y="146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110" y="84"/>
                    <a:pt x="110" y="84"/>
                    <a:pt x="110" y="8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76" name="Line 402"/>
            <p:cNvSpPr>
              <a:spLocks noChangeShapeType="1"/>
            </p:cNvSpPr>
            <p:nvPr/>
          </p:nvSpPr>
          <p:spPr bwMode="auto">
            <a:xfrm>
              <a:off x="5167313" y="2897188"/>
              <a:ext cx="93663" cy="15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77" name="Freeform 403"/>
            <p:cNvSpPr>
              <a:spLocks/>
            </p:cNvSpPr>
            <p:nvPr/>
          </p:nvSpPr>
          <p:spPr bwMode="auto">
            <a:xfrm>
              <a:off x="5273676" y="2757488"/>
              <a:ext cx="1588" cy="1174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0" y="73"/>
                </a:cxn>
              </a:cxnLst>
              <a:rect l="0" t="0" r="r" b="b"/>
              <a:pathLst>
                <a:path h="74">
                  <a:moveTo>
                    <a:pt x="0" y="0"/>
                  </a:moveTo>
                  <a:lnTo>
                    <a:pt x="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291088" y="1262280"/>
            <a:ext cx="384405" cy="374609"/>
            <a:chOff x="2693281" y="4940285"/>
            <a:chExt cx="384405" cy="374609"/>
          </a:xfrm>
        </p:grpSpPr>
        <p:sp>
          <p:nvSpPr>
            <p:cNvPr id="79" name="Freeform 343"/>
            <p:cNvSpPr>
              <a:spLocks/>
            </p:cNvSpPr>
            <p:nvPr/>
          </p:nvSpPr>
          <p:spPr bwMode="auto">
            <a:xfrm>
              <a:off x="2782550" y="5035048"/>
              <a:ext cx="209510" cy="279846"/>
            </a:xfrm>
            <a:custGeom>
              <a:avLst/>
              <a:gdLst/>
              <a:ahLst/>
              <a:cxnLst>
                <a:cxn ang="0">
                  <a:pos x="60" y="76"/>
                </a:cxn>
                <a:cxn ang="0">
                  <a:pos x="81" y="40"/>
                </a:cxn>
                <a:cxn ang="0">
                  <a:pos x="40" y="0"/>
                </a:cxn>
                <a:cxn ang="0">
                  <a:pos x="0" y="40"/>
                </a:cxn>
                <a:cxn ang="0">
                  <a:pos x="21" y="76"/>
                </a:cxn>
                <a:cxn ang="0">
                  <a:pos x="21" y="95"/>
                </a:cxn>
                <a:cxn ang="0">
                  <a:pos x="60" y="95"/>
                </a:cxn>
                <a:cxn ang="0">
                  <a:pos x="60" y="117"/>
                </a:cxn>
                <a:cxn ang="0">
                  <a:pos x="51" y="126"/>
                </a:cxn>
                <a:cxn ang="0">
                  <a:pos x="51" y="126"/>
                </a:cxn>
                <a:cxn ang="0">
                  <a:pos x="40" y="133"/>
                </a:cxn>
                <a:cxn ang="0">
                  <a:pos x="29" y="126"/>
                </a:cxn>
                <a:cxn ang="0">
                  <a:pos x="29" y="126"/>
                </a:cxn>
                <a:cxn ang="0">
                  <a:pos x="21" y="117"/>
                </a:cxn>
                <a:cxn ang="0">
                  <a:pos x="21" y="109"/>
                </a:cxn>
              </a:cxnLst>
              <a:rect l="0" t="0" r="r" b="b"/>
              <a:pathLst>
                <a:path w="81" h="133">
                  <a:moveTo>
                    <a:pt x="60" y="76"/>
                  </a:moveTo>
                  <a:cubicBezTo>
                    <a:pt x="72" y="69"/>
                    <a:pt x="81" y="56"/>
                    <a:pt x="81" y="40"/>
                  </a:cubicBezTo>
                  <a:cubicBezTo>
                    <a:pt x="81" y="18"/>
                    <a:pt x="63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6"/>
                    <a:pt x="8" y="69"/>
                    <a:pt x="21" y="76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20"/>
                    <a:pt x="56" y="124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30"/>
                    <a:pt x="46" y="133"/>
                    <a:pt x="40" y="133"/>
                  </a:cubicBezTo>
                  <a:cubicBezTo>
                    <a:pt x="34" y="133"/>
                    <a:pt x="29" y="130"/>
                    <a:pt x="29" y="126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24" y="124"/>
                    <a:pt x="21" y="120"/>
                    <a:pt x="21" y="117"/>
                  </a:cubicBezTo>
                  <a:cubicBezTo>
                    <a:pt x="21" y="109"/>
                    <a:pt x="21" y="109"/>
                    <a:pt x="21" y="109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80" name="Freeform 344"/>
            <p:cNvSpPr>
              <a:spLocks/>
            </p:cNvSpPr>
            <p:nvPr/>
          </p:nvSpPr>
          <p:spPr bwMode="auto">
            <a:xfrm>
              <a:off x="2824451" y="5063181"/>
              <a:ext cx="72873" cy="62188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28" y="0"/>
                </a:cxn>
              </a:cxnLst>
              <a:rect l="0" t="0" r="r" b="b"/>
              <a:pathLst>
                <a:path w="28" h="29">
                  <a:moveTo>
                    <a:pt x="0" y="29"/>
                  </a:moveTo>
                  <a:cubicBezTo>
                    <a:pt x="0" y="13"/>
                    <a:pt x="13" y="0"/>
                    <a:pt x="28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81" name="Line 345"/>
            <p:cNvSpPr>
              <a:spLocks noChangeShapeType="1"/>
            </p:cNvSpPr>
            <p:nvPr/>
          </p:nvSpPr>
          <p:spPr bwMode="auto">
            <a:xfrm flipV="1">
              <a:off x="2886394" y="4940285"/>
              <a:ext cx="1823" cy="621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82" name="Line 346"/>
            <p:cNvSpPr>
              <a:spLocks noChangeShapeType="1"/>
            </p:cNvSpPr>
            <p:nvPr/>
          </p:nvSpPr>
          <p:spPr bwMode="auto">
            <a:xfrm flipH="1" flipV="1">
              <a:off x="2695103" y="5027644"/>
              <a:ext cx="67408" cy="32574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83" name="Line 347"/>
            <p:cNvSpPr>
              <a:spLocks noChangeShapeType="1"/>
            </p:cNvSpPr>
            <p:nvPr/>
          </p:nvSpPr>
          <p:spPr bwMode="auto">
            <a:xfrm flipH="1">
              <a:off x="2693281" y="5175711"/>
              <a:ext cx="63765" cy="31094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84" name="Line 348"/>
            <p:cNvSpPr>
              <a:spLocks noChangeShapeType="1"/>
            </p:cNvSpPr>
            <p:nvPr/>
          </p:nvSpPr>
          <p:spPr bwMode="auto">
            <a:xfrm>
              <a:off x="3008456" y="5181634"/>
              <a:ext cx="63765" cy="29613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85" name="Line 349"/>
            <p:cNvSpPr>
              <a:spLocks noChangeShapeType="1"/>
            </p:cNvSpPr>
            <p:nvPr/>
          </p:nvSpPr>
          <p:spPr bwMode="auto">
            <a:xfrm flipV="1">
              <a:off x="3010278" y="5032086"/>
              <a:ext cx="67408" cy="31094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600" dirty="0">
                <a:latin typeface="Calibri"/>
                <a:cs typeface="Arial" pitchFamily="34" charset="0"/>
                <a:sym typeface="Calibri"/>
              </a:endParaRPr>
            </a:p>
          </p:txBody>
        </p:sp>
      </p:grpSp>
      <p:sp>
        <p:nvSpPr>
          <p:cNvPr id="86" name="TextBox 85"/>
          <p:cNvSpPr txBox="1"/>
          <p:nvPr/>
        </p:nvSpPr>
        <p:spPr bwMode="auto">
          <a:xfrm>
            <a:off x="6062929" y="1199445"/>
            <a:ext cx="490271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3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@</a:t>
            </a:r>
          </a:p>
        </p:txBody>
      </p:sp>
      <p:pic>
        <p:nvPicPr>
          <p:cNvPr id="87" name="Picture 2" descr="Allianz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356" y="2014306"/>
            <a:ext cx="945264" cy="42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 bwMode="auto">
          <a:xfrm>
            <a:off x="461698" y="2472425"/>
            <a:ext cx="2376580" cy="68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Use of Smart Contracts technology for transacting a natural catastrophe swap 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8" cstate="print"/>
          <a:srcRect l="34695" t="53808" r="25109" b="28726"/>
          <a:stretch/>
        </p:blipFill>
        <p:spPr>
          <a:xfrm>
            <a:off x="1013377" y="3191367"/>
            <a:ext cx="1273222" cy="398485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 bwMode="auto">
          <a:xfrm>
            <a:off x="461697" y="3625506"/>
            <a:ext cx="2376582" cy="44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Ethereum-based flights insurance using smart contracts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048" y="4102742"/>
            <a:ext cx="1667880" cy="33089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 bwMode="auto">
          <a:xfrm>
            <a:off x="461697" y="4469289"/>
            <a:ext cx="2376582" cy="297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Anti-fraud ledger for diamonds 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29397" y="5029200"/>
            <a:ext cx="2840400" cy="122645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GB" sz="14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Insurances benefit from smart contracts and Blockchain to lighten their documents and accelerate their functioning </a:t>
            </a:r>
            <a:endParaRPr lang="en-GB" sz="1400" b="1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146163" y="5029200"/>
            <a:ext cx="2840400" cy="122645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GB" sz="14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Blockchain allows communities to share energy and make possible the traceability of consumed energy 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62929" y="5029200"/>
            <a:ext cx="2840400" cy="122645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GB" sz="14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GAFA are still discrete regarding Blockchain probably designing their proper solutions </a:t>
            </a:r>
          </a:p>
        </p:txBody>
      </p:sp>
      <p:pic>
        <p:nvPicPr>
          <p:cNvPr id="96" name="Picture 4" descr="TransActive Gri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56" y="2014306"/>
            <a:ext cx="1572223" cy="47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 bwMode="auto">
          <a:xfrm>
            <a:off x="3336176" y="2501489"/>
            <a:ext cx="2376582" cy="44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Peer-to-peer energy transaction and distributed energy control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98" name="Picture 6" descr="http://www.invirohub.com/images/header/brand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2" b="25622"/>
          <a:stretch/>
        </p:blipFill>
        <p:spPr bwMode="auto">
          <a:xfrm>
            <a:off x="3602782" y="2948595"/>
            <a:ext cx="1829751" cy="41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 bwMode="auto">
          <a:xfrm>
            <a:off x="3336176" y="3368102"/>
            <a:ext cx="2376582" cy="44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Blockchain-based smart energy monitoring for Public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436" b="90000" l="0" r="99744">
                        <a14:foregroundMark x1="13333" y1="43846" x2="13333" y2="43846"/>
                        <a14:foregroundMark x1="16667" y1="44103" x2="16667" y2="44103"/>
                        <a14:foregroundMark x1="23590" y1="43590" x2="23590" y2="43590"/>
                        <a14:foregroundMark x1="31282" y1="42564" x2="31282" y2="42564"/>
                        <a14:foregroundMark x1="36923" y1="43077" x2="36923" y2="43077"/>
                        <a14:foregroundMark x1="43590" y1="43846" x2="43590" y2="43846"/>
                        <a14:foregroundMark x1="51026" y1="44103" x2="51026" y2="44103"/>
                        <a14:foregroundMark x1="59744" y1="43590" x2="59744" y2="43590"/>
                        <a14:foregroundMark x1="58974" y1="52821" x2="58974" y2="52821"/>
                        <a14:foregroundMark x1="51282" y1="55128" x2="51282" y2="55128"/>
                        <a14:foregroundMark x1="48718" y1="54872" x2="48718" y2="54872"/>
                        <a14:foregroundMark x1="46154" y1="54615" x2="46154" y2="54615"/>
                        <a14:foregroundMark x1="43590" y1="54103" x2="43590" y2="54103"/>
                        <a14:foregroundMark x1="42821" y1="50256" x2="42821" y2="50256"/>
                        <a14:foregroundMark x1="48718" y1="50513" x2="48718" y2="50513"/>
                        <a14:foregroundMark x1="40769" y1="54359" x2="40769" y2="54359"/>
                        <a14:foregroundMark x1="33590" y1="55385" x2="33590" y2="55385"/>
                        <a14:foregroundMark x1="25385" y1="55897" x2="25385" y2="55897"/>
                        <a14:foregroundMark x1="8462" y1="54872" x2="8462" y2="54872"/>
                        <a14:foregroundMark x1="56410" y1="63846" x2="56410" y2="63846"/>
                        <a14:foregroundMark x1="64615" y1="64103" x2="64615" y2="64103"/>
                        <a14:foregroundMark x1="64872" y1="64359" x2="65128" y2="64359"/>
                        <a14:foregroundMark x1="37949" y1="64359" x2="37949" y2="64359"/>
                        <a14:foregroundMark x1="36923" y1="64359" x2="36923" y2="64359"/>
                        <a14:backgroundMark x1="10513" y1="43846" x2="10513" y2="43846"/>
                        <a14:backgroundMark x1="10513" y1="40513" x2="10513" y2="40513"/>
                        <a14:backgroundMark x1="53333" y1="42308" x2="53333" y2="42308"/>
                        <a14:backgroundMark x1="53846" y1="53846" x2="53846" y2="5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561" b="33561"/>
          <a:stretch/>
        </p:blipFill>
        <p:spPr>
          <a:xfrm>
            <a:off x="3756692" y="3815208"/>
            <a:ext cx="1535551" cy="504853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 bwMode="auto">
          <a:xfrm>
            <a:off x="3336176" y="4325584"/>
            <a:ext cx="2376582" cy="44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Blockchain-based energy exchange system allowing source traceability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6193050" y="1993900"/>
            <a:ext cx="2580941" cy="2693656"/>
            <a:chOff x="6105859" y="1993900"/>
            <a:chExt cx="2580941" cy="2693656"/>
          </a:xfrm>
        </p:grpSpPr>
        <p:pic>
          <p:nvPicPr>
            <p:cNvPr id="102" name="Picture 10" descr="Google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2" t="-779" r="11052" b="90697"/>
            <a:stretch/>
          </p:blipFill>
          <p:spPr bwMode="auto">
            <a:xfrm>
              <a:off x="6350535" y="2112638"/>
              <a:ext cx="1143774" cy="363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/>
            <p:cNvSpPr txBox="1"/>
            <p:nvPr/>
          </p:nvSpPr>
          <p:spPr bwMode="auto">
            <a:xfrm>
              <a:off x="6105859" y="2501489"/>
              <a:ext cx="2376582" cy="306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3176" tIns="33176" rIns="33176" bIns="33176" rtlCol="0" anchor="t">
              <a:noAutofit/>
            </a:bodyPr>
            <a:lstStyle/>
            <a:p>
              <a:pPr algn="ctr">
                <a:buClr>
                  <a:srgbClr val="B10034"/>
                </a:buClr>
                <a:buSzPct val="80000"/>
              </a:pPr>
              <a:r>
                <a:rPr lang="en-GB" sz="1292" dirty="0" smtClean="0">
                  <a:latin typeface="Calibri" panose="020F0502020204030204" pitchFamily="34" charset="0"/>
                  <a:cs typeface="Calibri" pitchFamily="34" charset="0"/>
                </a:rPr>
                <a:t>Google and Apple are interested in Ripple as a substitute of Visa</a:t>
              </a:r>
              <a:endParaRPr lang="en-GB" sz="1292" dirty="0">
                <a:latin typeface="Calibri" panose="020F0502020204030204" pitchFamily="34" charset="0"/>
                <a:cs typeface="Calibri" pitchFamily="34" charset="0"/>
              </a:endParaRP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606" y="3009307"/>
              <a:ext cx="1045724" cy="371409"/>
            </a:xfrm>
            <a:prstGeom prst="rect">
              <a:avLst/>
            </a:prstGeom>
          </p:spPr>
        </p:pic>
        <p:sp>
          <p:nvSpPr>
            <p:cNvPr id="105" name="TextBox 104"/>
            <p:cNvSpPr txBox="1"/>
            <p:nvPr/>
          </p:nvSpPr>
          <p:spPr bwMode="auto">
            <a:xfrm>
              <a:off x="6165390" y="3368102"/>
              <a:ext cx="2323076" cy="257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3176" tIns="33176" rIns="33176" bIns="33176" rtlCol="0" anchor="t">
              <a:noAutofit/>
            </a:bodyPr>
            <a:lstStyle/>
            <a:p>
              <a:pPr algn="ctr">
                <a:buClr>
                  <a:srgbClr val="B10034"/>
                </a:buClr>
                <a:buSzPct val="80000"/>
              </a:pPr>
              <a:r>
                <a:rPr lang="en-GB" sz="1292" dirty="0" smtClean="0">
                  <a:latin typeface="Calibri" panose="020F0502020204030204" pitchFamily="34" charset="0"/>
                  <a:cs typeface="Calibri" pitchFamily="34" charset="0"/>
                </a:rPr>
                <a:t>Blockchain-as-a-service sandbox for developers</a:t>
              </a:r>
              <a:endParaRPr lang="en-GB" sz="1292" dirty="0">
                <a:latin typeface="Calibri" panose="020F0502020204030204" pitchFamily="34" charset="0"/>
                <a:cs typeface="Calibri" pitchFamily="34" charset="0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1994" y="3860830"/>
              <a:ext cx="384948" cy="384948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 bwMode="auto">
            <a:xfrm>
              <a:off x="6150051" y="4325584"/>
              <a:ext cx="2396740" cy="361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3176" tIns="33176" rIns="33176" bIns="33176" rtlCol="0" anchor="t">
              <a:noAutofit/>
            </a:bodyPr>
            <a:lstStyle/>
            <a:p>
              <a:pPr algn="ctr">
                <a:buClr>
                  <a:srgbClr val="B10034"/>
                </a:buClr>
                <a:buSzPct val="80000"/>
              </a:pPr>
              <a:r>
                <a:rPr lang="en-GB" sz="1292" dirty="0" smtClean="0">
                  <a:latin typeface="Calibri" panose="020F0502020204030204" pitchFamily="34" charset="0"/>
                  <a:cs typeface="Calibri" pitchFamily="34" charset="0"/>
                </a:rPr>
                <a:t>One partnership with Stratum and Deloitte</a:t>
              </a:r>
              <a:endParaRPr lang="en-GB" sz="1292" dirty="0">
                <a:latin typeface="Calibri" panose="020F0502020204030204" pitchFamily="34" charset="0"/>
                <a:cs typeface="Calibri" pitchFamily="34" charset="0"/>
              </a:endParaRPr>
            </a:p>
          </p:txBody>
        </p:sp>
        <p:pic>
          <p:nvPicPr>
            <p:cNvPr id="108" name="Picture 2" descr="Afficher l'image d'origine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615" b="89744" l="5172" r="90000">
                          <a14:foregroundMark x1="25517" y1="19231" x2="25517" y2="19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106" y="1993900"/>
              <a:ext cx="1114694" cy="600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Date Placeholder 4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850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Object 8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63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itle 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Ou</a:t>
            </a:r>
            <a:r>
              <a:rPr lang="en-GB" dirty="0" smtClean="0"/>
              <a:t> cross-</a:t>
            </a:r>
            <a:r>
              <a:rPr lang="en-GB" dirty="0" err="1" smtClean="0"/>
              <a:t>secteurs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 bwMode="auto">
          <a:xfrm>
            <a:off x="1426018" y="1602015"/>
            <a:ext cx="2841182" cy="46536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96000" rtlCol="0" anchor="t"/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 35"/>
          <p:cNvSpPr/>
          <p:nvPr/>
        </p:nvSpPr>
        <p:spPr bwMode="auto">
          <a:xfrm>
            <a:off x="1426018" y="1221015"/>
            <a:ext cx="2841182" cy="720674"/>
          </a:xfrm>
          <a:custGeom>
            <a:avLst/>
            <a:gdLst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700087">
                <a:moveTo>
                  <a:pt x="4763" y="519112"/>
                </a:moveTo>
                <a:cubicBezTo>
                  <a:pt x="3175" y="346075"/>
                  <a:pt x="1588" y="173037"/>
                  <a:pt x="0" y="0"/>
                </a:cubicBezTo>
                <a:lnTo>
                  <a:pt x="3581400" y="0"/>
                </a:lnTo>
                <a:lnTo>
                  <a:pt x="3581400" y="519112"/>
                </a:lnTo>
                <a:lnTo>
                  <a:pt x="671513" y="519112"/>
                </a:lnTo>
                <a:cubicBezTo>
                  <a:pt x="534194" y="531812"/>
                  <a:pt x="473076" y="549275"/>
                  <a:pt x="381000" y="700087"/>
                </a:cubicBezTo>
                <a:cubicBezTo>
                  <a:pt x="218282" y="482069"/>
                  <a:pt x="99219" y="522287"/>
                  <a:pt x="4763" y="519112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 fontAlgn="auto">
              <a:spcAft>
                <a:spcPts val="300"/>
              </a:spcAft>
            </a:pPr>
            <a:r>
              <a:rPr lang="en-GB" sz="1400" b="1" dirty="0" smtClean="0">
                <a:solidFill>
                  <a:schemeClr val="bg1"/>
                </a:solidFill>
              </a:rPr>
              <a:t>Human Resources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4876800" y="1602015"/>
            <a:ext cx="2841182" cy="46536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96000" rtlCol="0" anchor="t"/>
          <a:lstStyle/>
          <a:p>
            <a:pPr fontAlgn="auto">
              <a:spcBef>
                <a:spcPts val="600"/>
              </a:spcBef>
              <a:spcAft>
                <a:spcPts val="0"/>
              </a:spcAft>
            </a:pPr>
            <a:endParaRPr lang="en-GB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Freeform 38"/>
          <p:cNvSpPr/>
          <p:nvPr/>
        </p:nvSpPr>
        <p:spPr bwMode="auto">
          <a:xfrm>
            <a:off x="4876800" y="1221015"/>
            <a:ext cx="2841182" cy="720674"/>
          </a:xfrm>
          <a:custGeom>
            <a:avLst/>
            <a:gdLst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  <a:gd name="connsiteX0" fmla="*/ 4763 w 3581400"/>
              <a:gd name="connsiteY0" fmla="*/ 519112 h 700087"/>
              <a:gd name="connsiteX1" fmla="*/ 0 w 3581400"/>
              <a:gd name="connsiteY1" fmla="*/ 0 h 700087"/>
              <a:gd name="connsiteX2" fmla="*/ 3581400 w 3581400"/>
              <a:gd name="connsiteY2" fmla="*/ 0 h 700087"/>
              <a:gd name="connsiteX3" fmla="*/ 3581400 w 3581400"/>
              <a:gd name="connsiteY3" fmla="*/ 519112 h 700087"/>
              <a:gd name="connsiteX4" fmla="*/ 671513 w 3581400"/>
              <a:gd name="connsiteY4" fmla="*/ 519112 h 700087"/>
              <a:gd name="connsiteX5" fmla="*/ 381000 w 3581400"/>
              <a:gd name="connsiteY5" fmla="*/ 700087 h 700087"/>
              <a:gd name="connsiteX6" fmla="*/ 4763 w 3581400"/>
              <a:gd name="connsiteY6" fmla="*/ 519112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700087">
                <a:moveTo>
                  <a:pt x="4763" y="519112"/>
                </a:moveTo>
                <a:cubicBezTo>
                  <a:pt x="3175" y="346075"/>
                  <a:pt x="1588" y="173037"/>
                  <a:pt x="0" y="0"/>
                </a:cubicBezTo>
                <a:lnTo>
                  <a:pt x="3581400" y="0"/>
                </a:lnTo>
                <a:lnTo>
                  <a:pt x="3581400" y="519112"/>
                </a:lnTo>
                <a:lnTo>
                  <a:pt x="671513" y="519112"/>
                </a:lnTo>
                <a:cubicBezTo>
                  <a:pt x="534194" y="531812"/>
                  <a:pt x="473076" y="549275"/>
                  <a:pt x="381000" y="700087"/>
                </a:cubicBezTo>
                <a:cubicBezTo>
                  <a:pt x="218282" y="482069"/>
                  <a:pt x="99219" y="522287"/>
                  <a:pt x="4763" y="519112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 fontAlgn="auto">
              <a:spcAft>
                <a:spcPts val="300"/>
              </a:spcAft>
            </a:pPr>
            <a:r>
              <a:rPr lang="en-GB" sz="1400" b="1" dirty="0" smtClean="0">
                <a:solidFill>
                  <a:schemeClr val="bg1"/>
                </a:solidFill>
              </a:rPr>
              <a:t>Legal functions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426018" y="5029200"/>
            <a:ext cx="2840400" cy="122645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GB" sz="14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Human Resources can benefit from the trust and certification provided by Blockchain, dodging fraud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876800" y="5029200"/>
            <a:ext cx="2840400" cy="1226456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en-GB" sz="14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Digital certification can be a problem solver for legal issues</a:t>
            </a:r>
          </a:p>
        </p:txBody>
      </p:sp>
      <p:sp>
        <p:nvSpPr>
          <p:cNvPr id="77" name="Freeform 579"/>
          <p:cNvSpPr>
            <a:spLocks noEditPoints="1"/>
          </p:cNvSpPr>
          <p:nvPr/>
        </p:nvSpPr>
        <p:spPr bwMode="auto">
          <a:xfrm>
            <a:off x="1517650" y="1276293"/>
            <a:ext cx="396875" cy="417546"/>
          </a:xfrm>
          <a:custGeom>
            <a:avLst/>
            <a:gdLst/>
            <a:ahLst/>
            <a:cxnLst>
              <a:cxn ang="0">
                <a:pos x="94" y="83"/>
              </a:cxn>
              <a:cxn ang="0">
                <a:pos x="97" y="97"/>
              </a:cxn>
              <a:cxn ang="0">
                <a:pos x="84" y="124"/>
              </a:cxn>
              <a:cxn ang="0">
                <a:pos x="103" y="135"/>
              </a:cxn>
              <a:cxn ang="0">
                <a:pos x="66" y="70"/>
              </a:cxn>
              <a:cxn ang="0">
                <a:pos x="73" y="68"/>
              </a:cxn>
              <a:cxn ang="0">
                <a:pos x="94" y="83"/>
              </a:cxn>
              <a:cxn ang="0">
                <a:pos x="103" y="135"/>
              </a:cxn>
              <a:cxn ang="0">
                <a:pos x="122" y="199"/>
              </a:cxn>
              <a:cxn ang="0">
                <a:pos x="54" y="204"/>
              </a:cxn>
              <a:cxn ang="0">
                <a:pos x="50" y="95"/>
              </a:cxn>
              <a:cxn ang="0">
                <a:pos x="49" y="97"/>
              </a:cxn>
              <a:cxn ang="0">
                <a:pos x="63" y="124"/>
              </a:cxn>
              <a:cxn ang="0">
                <a:pos x="25" y="199"/>
              </a:cxn>
              <a:cxn ang="0">
                <a:pos x="50" y="95"/>
              </a:cxn>
              <a:cxn ang="0">
                <a:pos x="66" y="70"/>
              </a:cxn>
              <a:cxn ang="0">
                <a:pos x="94" y="83"/>
              </a:cxn>
              <a:cxn ang="0">
                <a:pos x="113" y="69"/>
              </a:cxn>
              <a:cxn ang="0">
                <a:pos x="102" y="48"/>
              </a:cxn>
              <a:cxn ang="0">
                <a:pos x="122" y="24"/>
              </a:cxn>
              <a:cxn ang="0">
                <a:pos x="141" y="48"/>
              </a:cxn>
              <a:cxn ang="0">
                <a:pos x="131" y="69"/>
              </a:cxn>
              <a:cxn ang="0">
                <a:pos x="162" y="131"/>
              </a:cxn>
              <a:cxn ang="0">
                <a:pos x="103" y="135"/>
              </a:cxn>
              <a:cxn ang="0">
                <a:pos x="50" y="95"/>
              </a:cxn>
              <a:cxn ang="0">
                <a:pos x="20" y="95"/>
              </a:cxn>
              <a:cxn ang="0">
                <a:pos x="66" y="70"/>
              </a:cxn>
              <a:cxn ang="0">
                <a:pos x="41" y="39"/>
              </a:cxn>
              <a:cxn ang="0">
                <a:pos x="51" y="20"/>
              </a:cxn>
              <a:cxn ang="0">
                <a:pos x="34" y="0"/>
              </a:cxn>
              <a:cxn ang="0">
                <a:pos x="17" y="20"/>
              </a:cxn>
              <a:cxn ang="0">
                <a:pos x="26" y="39"/>
              </a:cxn>
              <a:cxn ang="0">
                <a:pos x="0" y="92"/>
              </a:cxn>
            </a:cxnLst>
            <a:rect l="0" t="0" r="r" b="b"/>
            <a:pathLst>
              <a:path w="162" h="205">
                <a:moveTo>
                  <a:pt x="94" y="83"/>
                </a:moveTo>
                <a:cubicBezTo>
                  <a:pt x="96" y="87"/>
                  <a:pt x="97" y="92"/>
                  <a:pt x="97" y="97"/>
                </a:cubicBezTo>
                <a:cubicBezTo>
                  <a:pt x="97" y="107"/>
                  <a:pt x="90" y="118"/>
                  <a:pt x="84" y="124"/>
                </a:cubicBezTo>
                <a:cubicBezTo>
                  <a:pt x="92" y="126"/>
                  <a:pt x="98" y="130"/>
                  <a:pt x="103" y="135"/>
                </a:cubicBezTo>
                <a:moveTo>
                  <a:pt x="66" y="70"/>
                </a:moveTo>
                <a:cubicBezTo>
                  <a:pt x="68" y="69"/>
                  <a:pt x="71" y="68"/>
                  <a:pt x="73" y="68"/>
                </a:cubicBezTo>
                <a:cubicBezTo>
                  <a:pt x="82" y="68"/>
                  <a:pt x="90" y="74"/>
                  <a:pt x="94" y="83"/>
                </a:cubicBezTo>
                <a:moveTo>
                  <a:pt x="103" y="135"/>
                </a:moveTo>
                <a:cubicBezTo>
                  <a:pt x="117" y="149"/>
                  <a:pt x="122" y="172"/>
                  <a:pt x="122" y="199"/>
                </a:cubicBezTo>
                <a:cubicBezTo>
                  <a:pt x="122" y="203"/>
                  <a:pt x="82" y="205"/>
                  <a:pt x="54" y="204"/>
                </a:cubicBezTo>
                <a:moveTo>
                  <a:pt x="50" y="95"/>
                </a:moveTo>
                <a:cubicBezTo>
                  <a:pt x="50" y="96"/>
                  <a:pt x="49" y="97"/>
                  <a:pt x="49" y="97"/>
                </a:cubicBezTo>
                <a:cubicBezTo>
                  <a:pt x="49" y="107"/>
                  <a:pt x="57" y="118"/>
                  <a:pt x="63" y="124"/>
                </a:cubicBezTo>
                <a:cubicBezTo>
                  <a:pt x="35" y="132"/>
                  <a:pt x="25" y="162"/>
                  <a:pt x="25" y="199"/>
                </a:cubicBezTo>
                <a:moveTo>
                  <a:pt x="50" y="95"/>
                </a:moveTo>
                <a:cubicBezTo>
                  <a:pt x="50" y="83"/>
                  <a:pt x="57" y="73"/>
                  <a:pt x="66" y="70"/>
                </a:cubicBezTo>
                <a:moveTo>
                  <a:pt x="94" y="83"/>
                </a:moveTo>
                <a:cubicBezTo>
                  <a:pt x="99" y="76"/>
                  <a:pt x="105" y="72"/>
                  <a:pt x="113" y="69"/>
                </a:cubicBezTo>
                <a:cubicBezTo>
                  <a:pt x="108" y="65"/>
                  <a:pt x="102" y="56"/>
                  <a:pt x="102" y="48"/>
                </a:cubicBezTo>
                <a:cubicBezTo>
                  <a:pt x="102" y="34"/>
                  <a:pt x="111" y="24"/>
                  <a:pt x="122" y="24"/>
                </a:cubicBezTo>
                <a:cubicBezTo>
                  <a:pt x="133" y="24"/>
                  <a:pt x="141" y="34"/>
                  <a:pt x="141" y="48"/>
                </a:cubicBezTo>
                <a:cubicBezTo>
                  <a:pt x="141" y="56"/>
                  <a:pt x="135" y="65"/>
                  <a:pt x="131" y="69"/>
                </a:cubicBezTo>
                <a:cubicBezTo>
                  <a:pt x="154" y="76"/>
                  <a:pt x="162" y="101"/>
                  <a:pt x="162" y="131"/>
                </a:cubicBezTo>
                <a:cubicBezTo>
                  <a:pt x="162" y="135"/>
                  <a:pt x="127" y="137"/>
                  <a:pt x="103" y="135"/>
                </a:cubicBezTo>
                <a:moveTo>
                  <a:pt x="50" y="95"/>
                </a:moveTo>
                <a:cubicBezTo>
                  <a:pt x="40" y="95"/>
                  <a:pt x="29" y="95"/>
                  <a:pt x="20" y="95"/>
                </a:cubicBezTo>
                <a:moveTo>
                  <a:pt x="66" y="70"/>
                </a:moveTo>
                <a:cubicBezTo>
                  <a:pt x="63" y="54"/>
                  <a:pt x="55" y="43"/>
                  <a:pt x="41" y="39"/>
                </a:cubicBezTo>
                <a:cubicBezTo>
                  <a:pt x="46" y="35"/>
                  <a:pt x="51" y="28"/>
                  <a:pt x="51" y="20"/>
                </a:cubicBezTo>
                <a:cubicBezTo>
                  <a:pt x="51" y="9"/>
                  <a:pt x="43" y="0"/>
                  <a:pt x="34" y="0"/>
                </a:cubicBezTo>
                <a:cubicBezTo>
                  <a:pt x="25" y="0"/>
                  <a:pt x="17" y="9"/>
                  <a:pt x="17" y="20"/>
                </a:cubicBezTo>
                <a:cubicBezTo>
                  <a:pt x="17" y="28"/>
                  <a:pt x="22" y="35"/>
                  <a:pt x="26" y="39"/>
                </a:cubicBezTo>
                <a:cubicBezTo>
                  <a:pt x="7" y="45"/>
                  <a:pt x="0" y="66"/>
                  <a:pt x="0" y="92"/>
                </a:cubicBezTo>
              </a:path>
            </a:pathLst>
          </a:custGeom>
          <a:noFill/>
          <a:ln w="1905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700" dirty="0">
              <a:latin typeface="Calibri"/>
              <a:cs typeface="Arial" pitchFamily="34" charset="0"/>
              <a:sym typeface="Calibri"/>
            </a:endParaRPr>
          </a:p>
        </p:txBody>
      </p:sp>
      <p:grpSp>
        <p:nvGrpSpPr>
          <p:cNvPr id="78" name="Groupe 366"/>
          <p:cNvGrpSpPr/>
          <p:nvPr/>
        </p:nvGrpSpPr>
        <p:grpSpPr>
          <a:xfrm>
            <a:off x="4949877" y="1325880"/>
            <a:ext cx="489124" cy="306847"/>
            <a:chOff x="4238626" y="2093913"/>
            <a:chExt cx="360363" cy="269875"/>
          </a:xfrm>
        </p:grpSpPr>
        <p:sp>
          <p:nvSpPr>
            <p:cNvPr id="79" name="Freeform 340"/>
            <p:cNvSpPr>
              <a:spLocks/>
            </p:cNvSpPr>
            <p:nvPr/>
          </p:nvSpPr>
          <p:spPr bwMode="auto">
            <a:xfrm>
              <a:off x="4333876" y="2133600"/>
              <a:ext cx="157163" cy="2301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9" y="10"/>
                </a:cxn>
                <a:cxn ang="0">
                  <a:pos x="29" y="74"/>
                </a:cxn>
                <a:cxn ang="0">
                  <a:pos x="19" y="86"/>
                </a:cxn>
                <a:cxn ang="0">
                  <a:pos x="19" y="87"/>
                </a:cxn>
                <a:cxn ang="0">
                  <a:pos x="0" y="87"/>
                </a:cxn>
                <a:cxn ang="0">
                  <a:pos x="0" y="102"/>
                </a:cxn>
                <a:cxn ang="0">
                  <a:pos x="70" y="102"/>
                </a:cxn>
              </a:cxnLst>
              <a:rect l="0" t="0" r="r" b="b"/>
              <a:pathLst>
                <a:path w="70" h="102">
                  <a:moveTo>
                    <a:pt x="22" y="0"/>
                  </a:moveTo>
                  <a:cubicBezTo>
                    <a:pt x="23" y="4"/>
                    <a:pt x="25" y="8"/>
                    <a:pt x="29" y="10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3" y="76"/>
                    <a:pt x="19" y="81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70" y="102"/>
                    <a:pt x="70" y="102"/>
                    <a:pt x="70" y="102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80" name="Freeform 341"/>
            <p:cNvSpPr>
              <a:spLocks/>
            </p:cNvSpPr>
            <p:nvPr/>
          </p:nvSpPr>
          <p:spPr bwMode="auto">
            <a:xfrm>
              <a:off x="4238626" y="2093913"/>
              <a:ext cx="360363" cy="203200"/>
            </a:xfrm>
            <a:custGeom>
              <a:avLst/>
              <a:gdLst/>
              <a:ahLst/>
              <a:cxnLst>
                <a:cxn ang="0">
                  <a:pos x="124" y="67"/>
                </a:cxn>
                <a:cxn ang="0">
                  <a:pos x="159" y="67"/>
                </a:cxn>
                <a:cxn ang="0">
                  <a:pos x="160" y="71"/>
                </a:cxn>
                <a:cxn ang="0">
                  <a:pos x="134" y="90"/>
                </a:cxn>
                <a:cxn ang="0">
                  <a:pos x="107" y="71"/>
                </a:cxn>
                <a:cxn ang="0">
                  <a:pos x="131" y="16"/>
                </a:cxn>
                <a:cxn ang="0">
                  <a:pos x="102" y="4"/>
                </a:cxn>
                <a:cxn ang="0">
                  <a:pos x="88" y="6"/>
                </a:cxn>
                <a:cxn ang="0">
                  <a:pos x="77" y="0"/>
                </a:cxn>
                <a:cxn ang="0">
                  <a:pos x="66" y="6"/>
                </a:cxn>
                <a:cxn ang="0">
                  <a:pos x="51" y="4"/>
                </a:cxn>
                <a:cxn ang="0">
                  <a:pos x="23" y="16"/>
                </a:cxn>
                <a:cxn ang="0">
                  <a:pos x="0" y="71"/>
                </a:cxn>
                <a:cxn ang="0">
                  <a:pos x="26" y="90"/>
                </a:cxn>
                <a:cxn ang="0">
                  <a:pos x="53" y="71"/>
                </a:cxn>
                <a:cxn ang="0">
                  <a:pos x="52" y="67"/>
                </a:cxn>
                <a:cxn ang="0">
                  <a:pos x="16" y="67"/>
                </a:cxn>
              </a:cxnLst>
              <a:rect l="0" t="0" r="r" b="b"/>
              <a:pathLst>
                <a:path w="160" h="90">
                  <a:moveTo>
                    <a:pt x="124" y="67"/>
                  </a:moveTo>
                  <a:cubicBezTo>
                    <a:pt x="159" y="67"/>
                    <a:pt x="159" y="67"/>
                    <a:pt x="159" y="67"/>
                  </a:cubicBezTo>
                  <a:cubicBezTo>
                    <a:pt x="160" y="69"/>
                    <a:pt x="160" y="70"/>
                    <a:pt x="160" y="71"/>
                  </a:cubicBezTo>
                  <a:cubicBezTo>
                    <a:pt x="160" y="82"/>
                    <a:pt x="149" y="90"/>
                    <a:pt x="134" y="90"/>
                  </a:cubicBezTo>
                  <a:cubicBezTo>
                    <a:pt x="119" y="90"/>
                    <a:pt x="107" y="82"/>
                    <a:pt x="107" y="71"/>
                  </a:cubicBezTo>
                  <a:cubicBezTo>
                    <a:pt x="107" y="62"/>
                    <a:pt x="127" y="23"/>
                    <a:pt x="131" y="16"/>
                  </a:cubicBezTo>
                  <a:cubicBezTo>
                    <a:pt x="123" y="8"/>
                    <a:pt x="113" y="4"/>
                    <a:pt x="102" y="4"/>
                  </a:cubicBezTo>
                  <a:cubicBezTo>
                    <a:pt x="97" y="4"/>
                    <a:pt x="92" y="5"/>
                    <a:pt x="88" y="6"/>
                  </a:cubicBezTo>
                  <a:cubicBezTo>
                    <a:pt x="86" y="2"/>
                    <a:pt x="82" y="0"/>
                    <a:pt x="77" y="0"/>
                  </a:cubicBezTo>
                  <a:cubicBezTo>
                    <a:pt x="72" y="0"/>
                    <a:pt x="68" y="2"/>
                    <a:pt x="66" y="6"/>
                  </a:cubicBezTo>
                  <a:cubicBezTo>
                    <a:pt x="61" y="5"/>
                    <a:pt x="56" y="4"/>
                    <a:pt x="51" y="4"/>
                  </a:cubicBezTo>
                  <a:cubicBezTo>
                    <a:pt x="41" y="4"/>
                    <a:pt x="31" y="8"/>
                    <a:pt x="23" y="16"/>
                  </a:cubicBezTo>
                  <a:cubicBezTo>
                    <a:pt x="19" y="23"/>
                    <a:pt x="0" y="62"/>
                    <a:pt x="0" y="71"/>
                  </a:cubicBezTo>
                  <a:cubicBezTo>
                    <a:pt x="0" y="82"/>
                    <a:pt x="11" y="90"/>
                    <a:pt x="26" y="90"/>
                  </a:cubicBezTo>
                  <a:cubicBezTo>
                    <a:pt x="41" y="90"/>
                    <a:pt x="53" y="82"/>
                    <a:pt x="53" y="71"/>
                  </a:cubicBezTo>
                  <a:cubicBezTo>
                    <a:pt x="53" y="70"/>
                    <a:pt x="52" y="69"/>
                    <a:pt x="52" y="67"/>
                  </a:cubicBezTo>
                  <a:cubicBezTo>
                    <a:pt x="16" y="67"/>
                    <a:pt x="16" y="67"/>
                    <a:pt x="16" y="67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 dirty="0">
                <a:latin typeface="Calibri"/>
                <a:cs typeface="Arial" pitchFamily="34" charset="0"/>
                <a:sym typeface="Calibri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9394" l="2980" r="95903">
                        <a14:foregroundMark x1="30726" y1="48485" x2="30726" y2="48485"/>
                        <a14:foregroundMark x1="38361" y1="48485" x2="38361" y2="48485"/>
                        <a14:foregroundMark x1="43762" y1="48485" x2="43762" y2="48485"/>
                        <a14:foregroundMark x1="53073" y1="52273" x2="53073" y2="52273"/>
                        <a14:foregroundMark x1="57728" y1="52273" x2="57728" y2="52273"/>
                        <a14:foregroundMark x1="63315" y1="49242" x2="63315" y2="49242"/>
                        <a14:foregroundMark x1="72439" y1="52273" x2="72439" y2="52273"/>
                        <a14:foregroundMark x1="86220" y1="46212" x2="86220" y2="462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5" y="2019146"/>
            <a:ext cx="2109849" cy="51862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 bwMode="auto">
          <a:xfrm>
            <a:off x="1658318" y="2548684"/>
            <a:ext cx="2376582" cy="44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Use of Blockchain to validate and certify data about employees 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6116" y="3001182"/>
            <a:ext cx="320987" cy="43685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 bwMode="auto">
          <a:xfrm>
            <a:off x="1658318" y="3448952"/>
            <a:ext cx="2376582" cy="44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Blockchain-based system for alumni diploma certification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9222" name="Picture 6" descr="Recruit Technologies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84"/>
          <a:stretch/>
        </p:blipFill>
        <p:spPr bwMode="auto">
          <a:xfrm>
            <a:off x="2141668" y="3901450"/>
            <a:ext cx="1409883" cy="39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 bwMode="auto">
          <a:xfrm>
            <a:off x="1658318" y="4308023"/>
            <a:ext cx="2376582" cy="44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Resume authentication experimentation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85" y="2046514"/>
            <a:ext cx="2020213" cy="42087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 bwMode="auto">
          <a:xfrm>
            <a:off x="5109100" y="2623001"/>
            <a:ext cx="2376582" cy="44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Blockchain-based trustworthy voting system 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30" y="3220193"/>
            <a:ext cx="1230923" cy="29893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 bwMode="auto">
          <a:xfrm>
            <a:off x="5109100" y="3674742"/>
            <a:ext cx="2376582" cy="89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3176" tIns="33176" rIns="33176" bIns="33176" rtlCol="0" anchor="t">
            <a:noAutofit/>
          </a:bodyPr>
          <a:lstStyle/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Blockchain-based system for digital creations </a:t>
            </a:r>
          </a:p>
          <a:p>
            <a:pPr algn="ctr">
              <a:buClr>
                <a:srgbClr val="B10034"/>
              </a:buClr>
              <a:buSzPct val="80000"/>
            </a:pPr>
            <a:r>
              <a:rPr lang="en-GB" sz="1292" dirty="0" smtClean="0">
                <a:latin typeface="Calibri" panose="020F0502020204030204" pitchFamily="34" charset="0"/>
                <a:cs typeface="Calibri" pitchFamily="34" charset="0"/>
              </a:rPr>
              <a:t>authenticity certificate and ownership</a:t>
            </a:r>
            <a:endParaRPr lang="en-GB" sz="1292" dirty="0"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257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srgbClr val="85888B"/>
                </a:solidFill>
              </a:rPr>
              <a:pPr/>
              <a:t>22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solidFill>
                  <a:srgbClr val="85888B"/>
                </a:solidFill>
              </a:rPr>
              <a:t>© Capgemini Consulting 2016.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29" name="Flowchart: Merge 28"/>
          <p:cNvSpPr/>
          <p:nvPr/>
        </p:nvSpPr>
        <p:spPr bwMode="auto">
          <a:xfrm>
            <a:off x="2735726" y="5412674"/>
            <a:ext cx="624548" cy="172052"/>
          </a:xfrm>
          <a:prstGeom prst="flowChartMerge">
            <a:avLst/>
          </a:prstGeom>
          <a:solidFill>
            <a:schemeClr val="accent4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spcAft>
                <a:spcPts val="300"/>
              </a:spcAft>
            </a:pPr>
            <a:r>
              <a:rPr lang="en-GB" sz="1050" b="1" dirty="0" smtClean="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7800" y="2286000"/>
            <a:ext cx="3200400" cy="558000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1200" b="1" kern="0" dirty="0" smtClean="0">
                <a:solidFill>
                  <a:srgbClr val="6A1A41"/>
                </a:solidFill>
              </a:rPr>
              <a:t>Are there multiple writers?</a:t>
            </a:r>
            <a:endParaRPr lang="en-GB" sz="1200" b="1" kern="0" dirty="0">
              <a:solidFill>
                <a:srgbClr val="6A1A4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6573" y="2286000"/>
            <a:ext cx="558000" cy="5580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2800" b="1" kern="0" dirty="0" smtClean="0">
                <a:solidFill>
                  <a:srgbClr val="0096CC"/>
                </a:solidFill>
              </a:rPr>
              <a:t>2</a:t>
            </a:r>
            <a:endParaRPr lang="en-GB" sz="2800" b="1" kern="0" dirty="0">
              <a:solidFill>
                <a:srgbClr val="0096CC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61427" y="2565000"/>
            <a:ext cx="100597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 bwMode="auto">
          <a:xfrm>
            <a:off x="5208276" y="2481901"/>
            <a:ext cx="312274" cy="1661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 smtClean="0">
                <a:solidFill>
                  <a:srgbClr val="B10034"/>
                </a:solidFill>
                <a:cs typeface="Calibri" pitchFamily="34" charset="0"/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6019800" y="2435734"/>
            <a:ext cx="2667000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200" dirty="0" smtClean="0">
                <a:solidFill>
                  <a:srgbClr val="000000">
                    <a:lumMod val="85000"/>
                    <a:lumOff val="15000"/>
                  </a:srgbClr>
                </a:solidFill>
                <a:cs typeface="Calibri" pitchFamily="34" charset="0"/>
              </a:rPr>
              <a:t>A regular relational database will suffice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447800" y="4800600"/>
            <a:ext cx="3200400" cy="558000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1200" b="1" kern="0" dirty="0" smtClean="0">
                <a:solidFill>
                  <a:srgbClr val="6A1A41"/>
                </a:solidFill>
              </a:rPr>
              <a:t>Is there significant transaction interaction?</a:t>
            </a:r>
            <a:endParaRPr lang="en-GB" sz="1200" b="1" kern="0" dirty="0">
              <a:solidFill>
                <a:srgbClr val="6A1A4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76573" y="4800600"/>
            <a:ext cx="558000" cy="5580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2800" b="1" kern="0" dirty="0" smtClean="0">
                <a:solidFill>
                  <a:srgbClr val="0096CC"/>
                </a:solidFill>
              </a:rPr>
              <a:t>5</a:t>
            </a:r>
            <a:endParaRPr lang="en-GB" sz="2800" b="1" kern="0" dirty="0">
              <a:solidFill>
                <a:srgbClr val="0096CC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861427" y="5079600"/>
            <a:ext cx="100597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 bwMode="auto">
          <a:xfrm>
            <a:off x="5208276" y="4996501"/>
            <a:ext cx="312274" cy="1661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 smtClean="0">
                <a:solidFill>
                  <a:srgbClr val="B10034"/>
                </a:solidFill>
                <a:cs typeface="Calibri" pitchFamily="34" charset="0"/>
              </a:rPr>
              <a:t>NO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6019800" y="4867234"/>
            <a:ext cx="2667000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200" dirty="0" smtClean="0">
                <a:solidFill>
                  <a:srgbClr val="000000">
                    <a:lumMod val="85000"/>
                    <a:lumOff val="15000"/>
                  </a:srgbClr>
                </a:solidFill>
                <a:cs typeface="Calibri" pitchFamily="34" charset="0"/>
              </a:rPr>
              <a:t>A Master/Slave database replication setting will probably do the job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447800" y="3124200"/>
            <a:ext cx="3200400" cy="558000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1200" b="1" kern="0" dirty="0" smtClean="0">
                <a:solidFill>
                  <a:srgbClr val="6A1A41"/>
                </a:solidFill>
              </a:rPr>
              <a:t>Is disintermediation needed?</a:t>
            </a:r>
            <a:endParaRPr lang="en-GB" sz="1200" b="1" kern="0" dirty="0">
              <a:solidFill>
                <a:srgbClr val="6A1A4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6573" y="3124200"/>
            <a:ext cx="558000" cy="5580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2800" b="1" kern="0" dirty="0" smtClean="0">
                <a:solidFill>
                  <a:srgbClr val="0096CC"/>
                </a:solidFill>
              </a:rPr>
              <a:t>3</a:t>
            </a:r>
            <a:endParaRPr lang="en-GB" sz="2800" b="1" kern="0" dirty="0">
              <a:solidFill>
                <a:srgbClr val="0096CC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861427" y="3403200"/>
            <a:ext cx="100597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 bwMode="auto">
          <a:xfrm>
            <a:off x="5208276" y="3320101"/>
            <a:ext cx="312274" cy="1661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 smtClean="0">
                <a:solidFill>
                  <a:srgbClr val="B10034"/>
                </a:solidFill>
                <a:cs typeface="Calibri" pitchFamily="34" charset="0"/>
              </a:rPr>
              <a:t>NO</a:t>
            </a:r>
          </a:p>
        </p:txBody>
      </p:sp>
      <p:sp>
        <p:nvSpPr>
          <p:cNvPr id="32" name="TextBox 31"/>
          <p:cNvSpPr txBox="1"/>
          <p:nvPr/>
        </p:nvSpPr>
        <p:spPr bwMode="auto">
          <a:xfrm>
            <a:off x="6019800" y="3273934"/>
            <a:ext cx="2667000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200" dirty="0" smtClean="0">
                <a:solidFill>
                  <a:srgbClr val="000000">
                    <a:lumMod val="85000"/>
                    <a:lumOff val="15000"/>
                  </a:srgbClr>
                </a:solidFill>
                <a:cs typeface="Calibri" pitchFamily="34" charset="0"/>
              </a:rPr>
              <a:t>A centrally validated database is enough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47800" y="3962400"/>
            <a:ext cx="3200400" cy="558000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1200" b="1" kern="0" dirty="0" smtClean="0">
                <a:solidFill>
                  <a:srgbClr val="6A1A41"/>
                </a:solidFill>
              </a:rPr>
              <a:t>Am I working in a low trust environment?</a:t>
            </a:r>
            <a:endParaRPr lang="en-GB" sz="1200" b="1" kern="0" dirty="0">
              <a:solidFill>
                <a:srgbClr val="6A1A4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76573" y="3962400"/>
            <a:ext cx="558000" cy="5580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2800" b="1" kern="0" dirty="0" smtClean="0">
                <a:solidFill>
                  <a:srgbClr val="0096CC"/>
                </a:solidFill>
              </a:rPr>
              <a:t>4</a:t>
            </a:r>
            <a:endParaRPr lang="en-GB" sz="2800" b="1" kern="0" dirty="0">
              <a:solidFill>
                <a:srgbClr val="0096CC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861427" y="4241400"/>
            <a:ext cx="100597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 bwMode="auto">
          <a:xfrm>
            <a:off x="5208276" y="4158301"/>
            <a:ext cx="312274" cy="1661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 smtClean="0">
                <a:solidFill>
                  <a:srgbClr val="B10034"/>
                </a:solidFill>
                <a:cs typeface="Calibri" pitchFamily="34" charset="0"/>
              </a:rPr>
              <a:t>NO</a:t>
            </a:r>
          </a:p>
        </p:txBody>
      </p:sp>
      <p:sp>
        <p:nvSpPr>
          <p:cNvPr id="33" name="TextBox 32"/>
          <p:cNvSpPr txBox="1"/>
          <p:nvPr/>
        </p:nvSpPr>
        <p:spPr bwMode="auto">
          <a:xfrm>
            <a:off x="6019800" y="4029034"/>
            <a:ext cx="2667000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200" dirty="0" smtClean="0">
                <a:solidFill>
                  <a:srgbClr val="000000">
                    <a:lumMod val="85000"/>
                    <a:lumOff val="15000"/>
                  </a:srgbClr>
                </a:solidFill>
                <a:cs typeface="Calibri" pitchFamily="34" charset="0"/>
              </a:rPr>
              <a:t>Multiple databases to which users can subscribe will work just as well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447800" y="5690400"/>
            <a:ext cx="3200400" cy="558000"/>
          </a:xfrm>
          <a:prstGeom prst="roundRect">
            <a:avLst>
              <a:gd name="adj" fmla="val 4585"/>
            </a:avLst>
          </a:prstGeom>
          <a:solidFill>
            <a:schemeClr val="accent2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1200" b="1" kern="0" dirty="0" smtClean="0">
                <a:solidFill>
                  <a:srgbClr val="FFFFFF">
                    <a:lumMod val="95000"/>
                  </a:srgbClr>
                </a:solidFill>
              </a:rPr>
              <a:t>There is potentially a Blockchain </a:t>
            </a:r>
          </a:p>
          <a:p>
            <a:pPr algn="ctr">
              <a:defRPr/>
            </a:pPr>
            <a:r>
              <a:rPr lang="en-GB" sz="1200" b="1" kern="0" dirty="0" smtClean="0">
                <a:solidFill>
                  <a:srgbClr val="FFFFFF">
                    <a:lumMod val="95000"/>
                  </a:srgbClr>
                </a:solidFill>
              </a:rPr>
              <a:t>use case to dig into !</a:t>
            </a:r>
            <a:endParaRPr lang="en-GB" sz="1200" b="1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47800" y="1447800"/>
            <a:ext cx="3200400" cy="558000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1200" b="1" kern="0" dirty="0" smtClean="0">
                <a:solidFill>
                  <a:srgbClr val="6A1A41"/>
                </a:solidFill>
              </a:rPr>
              <a:t>Do I need a database?</a:t>
            </a:r>
            <a:endParaRPr lang="en-GB" sz="1200" b="1" kern="0" dirty="0">
              <a:solidFill>
                <a:srgbClr val="6A1A4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76573" y="1447800"/>
            <a:ext cx="558000" cy="55800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0" rIns="36000" bIns="36000" rtlCol="0" anchor="ctr"/>
          <a:lstStyle/>
          <a:p>
            <a:pPr algn="ctr">
              <a:defRPr/>
            </a:pPr>
            <a:r>
              <a:rPr lang="en-GB" sz="2800" b="1" kern="0" dirty="0" smtClean="0">
                <a:solidFill>
                  <a:srgbClr val="0096CC"/>
                </a:solidFill>
              </a:rPr>
              <a:t>1</a:t>
            </a:r>
            <a:endParaRPr lang="en-GB" sz="2800" b="1" kern="0" dirty="0">
              <a:solidFill>
                <a:srgbClr val="0096CC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861427" y="1726800"/>
            <a:ext cx="1005973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5208276" y="1643701"/>
            <a:ext cx="312274" cy="1661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b="1" dirty="0" smtClean="0">
                <a:solidFill>
                  <a:srgbClr val="B10034"/>
                </a:solidFill>
                <a:cs typeface="Calibri" pitchFamily="34" charset="0"/>
              </a:rPr>
              <a:t>NO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6019800" y="1597534"/>
            <a:ext cx="2667000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200" dirty="0" smtClean="0">
                <a:solidFill>
                  <a:srgbClr val="000000">
                    <a:lumMod val="85000"/>
                    <a:lumOff val="15000"/>
                  </a:srgbClr>
                </a:solidFill>
                <a:cs typeface="Calibri" pitchFamily="34" charset="0"/>
              </a:rPr>
              <a:t>Go for a regular file storage system</a:t>
            </a:r>
          </a:p>
        </p:txBody>
      </p:sp>
      <p:sp>
        <p:nvSpPr>
          <p:cNvPr id="41" name="Flowchart: Merge 40"/>
          <p:cNvSpPr/>
          <p:nvPr/>
        </p:nvSpPr>
        <p:spPr bwMode="auto">
          <a:xfrm>
            <a:off x="2735726" y="4574474"/>
            <a:ext cx="624548" cy="172052"/>
          </a:xfrm>
          <a:prstGeom prst="flowChartMerge">
            <a:avLst/>
          </a:prstGeom>
          <a:solidFill>
            <a:schemeClr val="accent4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spcAft>
                <a:spcPts val="300"/>
              </a:spcAft>
            </a:pPr>
            <a:r>
              <a:rPr lang="en-GB" sz="1050" b="1" dirty="0" smtClean="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42" name="Flowchart: Merge 41"/>
          <p:cNvSpPr/>
          <p:nvPr/>
        </p:nvSpPr>
        <p:spPr bwMode="auto">
          <a:xfrm>
            <a:off x="2735726" y="3736274"/>
            <a:ext cx="624548" cy="172052"/>
          </a:xfrm>
          <a:prstGeom prst="flowChartMerge">
            <a:avLst/>
          </a:prstGeom>
          <a:solidFill>
            <a:schemeClr val="accent4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spcAft>
                <a:spcPts val="300"/>
              </a:spcAft>
            </a:pPr>
            <a:r>
              <a:rPr lang="en-GB" sz="1050" b="1" dirty="0" smtClean="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43" name="Flowchart: Merge 42"/>
          <p:cNvSpPr/>
          <p:nvPr/>
        </p:nvSpPr>
        <p:spPr bwMode="auto">
          <a:xfrm>
            <a:off x="2735726" y="2898074"/>
            <a:ext cx="624548" cy="172052"/>
          </a:xfrm>
          <a:prstGeom prst="flowChartMerge">
            <a:avLst/>
          </a:prstGeom>
          <a:solidFill>
            <a:schemeClr val="accent4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spcAft>
                <a:spcPts val="300"/>
              </a:spcAft>
            </a:pPr>
            <a:r>
              <a:rPr lang="en-GB" sz="1050" b="1" dirty="0" smtClean="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44" name="Flowchart: Merge 43"/>
          <p:cNvSpPr/>
          <p:nvPr/>
        </p:nvSpPr>
        <p:spPr bwMode="auto">
          <a:xfrm>
            <a:off x="2735726" y="2059874"/>
            <a:ext cx="624548" cy="172052"/>
          </a:xfrm>
          <a:prstGeom prst="flowChartMerge">
            <a:avLst/>
          </a:prstGeom>
          <a:solidFill>
            <a:schemeClr val="accent4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spcAft>
                <a:spcPts val="300"/>
              </a:spcAft>
            </a:pPr>
            <a:r>
              <a:rPr lang="en-GB" sz="1050" b="1" dirty="0" smtClean="0">
                <a:solidFill>
                  <a:srgbClr val="FFFFFF"/>
                </a:solidFill>
              </a:rPr>
              <a:t>YES</a:t>
            </a: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 question </a:t>
            </a:r>
            <a:r>
              <a:rPr lang="en-US" dirty="0" err="1" smtClean="0"/>
              <a:t>qu’il</a:t>
            </a:r>
            <a:r>
              <a:rPr lang="en-US" dirty="0" smtClean="0"/>
              <a:t> </a:t>
            </a:r>
            <a:r>
              <a:rPr lang="en-US" dirty="0" err="1" smtClean="0"/>
              <a:t>fallait</a:t>
            </a:r>
            <a:r>
              <a:rPr lang="en-US" dirty="0" smtClean="0"/>
              <a:t> se poser </a:t>
            </a:r>
            <a:r>
              <a:rPr lang="en-US" dirty="0" err="1" smtClean="0"/>
              <a:t>avant</a:t>
            </a:r>
            <a:r>
              <a:rPr lang="en-US" dirty="0" smtClean="0"/>
              <a:t> : </a:t>
            </a:r>
            <a:br>
              <a:rPr lang="en-US" dirty="0" smtClean="0"/>
            </a:br>
            <a:r>
              <a:rPr lang="en-US" dirty="0" smtClean="0"/>
              <a:t>“Est-</a:t>
            </a:r>
            <a:r>
              <a:rPr lang="en-US" dirty="0" err="1" smtClean="0"/>
              <a:t>ce</a:t>
            </a:r>
            <a:r>
              <a:rPr lang="en-US" dirty="0" smtClean="0"/>
              <a:t> que </a:t>
            </a:r>
            <a:r>
              <a:rPr lang="en-US" dirty="0" err="1" smtClean="0"/>
              <a:t>j’ai</a:t>
            </a:r>
            <a:r>
              <a:rPr lang="en-US" dirty="0" smtClean="0"/>
              <a:t> </a:t>
            </a:r>
            <a:r>
              <a:rPr lang="fr-FR" dirty="0" smtClean="0"/>
              <a:t>réellement</a:t>
            </a:r>
            <a:r>
              <a:rPr lang="en-US" dirty="0" smtClean="0"/>
              <a:t> </a:t>
            </a:r>
            <a:r>
              <a:rPr lang="en-US" dirty="0" err="1" smtClean="0"/>
              <a:t>besoin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Blockchain ?”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12343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Nos réalisations 1/2  : Définir la stratégie </a:t>
            </a:r>
            <a:r>
              <a:rPr lang="fr-FR" dirty="0" err="1" smtClean="0"/>
              <a:t>Blockchain</a:t>
            </a:r>
            <a:r>
              <a:rPr lang="fr-FR" dirty="0" smtClean="0"/>
              <a:t> d’un grand groupe financier</a:t>
            </a:r>
            <a:endParaRPr lang="fr-F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59492" y="1880784"/>
            <a:ext cx="5881754" cy="3886200"/>
          </a:xfrm>
          <a:prstGeom prst="rect">
            <a:avLst/>
          </a:prstGeom>
          <a:noFill/>
          <a:ln>
            <a:noFill/>
          </a:ln>
          <a:effectLst/>
        </p:spPr>
        <p:txBody>
          <a:bodyPr lIns="91440" tIns="9144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1200" dirty="0" smtClean="0"/>
              <a:t>Identify and agree on the scope of the project</a:t>
            </a:r>
            <a:endParaRPr lang="en-US" sz="1200" dirty="0"/>
          </a:p>
          <a:p>
            <a:pPr>
              <a:spcAft>
                <a:spcPts val="1800"/>
              </a:spcAft>
            </a:pPr>
            <a:r>
              <a:rPr lang="en-US" sz="1200" dirty="0" smtClean="0"/>
              <a:t>Present </a:t>
            </a:r>
            <a:r>
              <a:rPr lang="en-US" sz="1200" b="1" dirty="0" smtClean="0">
                <a:solidFill>
                  <a:schemeClr val="tx2"/>
                </a:solidFill>
              </a:rPr>
              <a:t>Blockchain trends</a:t>
            </a:r>
            <a:r>
              <a:rPr lang="en-US" sz="1200" dirty="0" smtClean="0"/>
              <a:t>, major actors and perspectives</a:t>
            </a:r>
          </a:p>
          <a:p>
            <a:pPr>
              <a:spcAft>
                <a:spcPts val="1800"/>
              </a:spcAft>
            </a:pPr>
            <a:r>
              <a:rPr lang="en-US" sz="1200" b="1" dirty="0">
                <a:solidFill>
                  <a:schemeClr val="tx2"/>
                </a:solidFill>
              </a:rPr>
              <a:t>Identify and cartography all internal initiatives, experimentations and actors </a:t>
            </a:r>
            <a:r>
              <a:rPr lang="en-US" sz="1200" dirty="0"/>
              <a:t>already linked to the </a:t>
            </a:r>
            <a:r>
              <a:rPr lang="en-US" sz="1200" dirty="0" err="1"/>
              <a:t>Blockchain</a:t>
            </a:r>
            <a:r>
              <a:rPr lang="en-US" sz="1200" dirty="0"/>
              <a:t> technology (16 initiatives, 33 experts within 8 divisions were mapped)</a:t>
            </a:r>
          </a:p>
          <a:p>
            <a:pPr>
              <a:spcAft>
                <a:spcPts val="1800"/>
              </a:spcAft>
            </a:pPr>
            <a:r>
              <a:rPr lang="en-US" sz="1200" dirty="0" smtClean="0"/>
              <a:t>Assess </a:t>
            </a:r>
            <a:r>
              <a:rPr lang="en-US" sz="1200" dirty="0"/>
              <a:t>Group maturity inside </a:t>
            </a:r>
            <a:r>
              <a:rPr lang="en-US" sz="1200" dirty="0" smtClean="0"/>
              <a:t>its ecosystem to </a:t>
            </a:r>
            <a:r>
              <a:rPr lang="en-US" sz="1200" b="1" dirty="0" smtClean="0">
                <a:solidFill>
                  <a:schemeClr val="tx2"/>
                </a:solidFill>
              </a:rPr>
              <a:t>identify possible areas of application for the Bank</a:t>
            </a:r>
            <a:r>
              <a:rPr lang="en-US" sz="1200" dirty="0" smtClean="0">
                <a:solidFill>
                  <a:schemeClr val="tx2"/>
                </a:solidFill>
              </a:rPr>
              <a:t> </a:t>
            </a:r>
            <a:r>
              <a:rPr lang="en-US" sz="1200" dirty="0" smtClean="0"/>
              <a:t>(4 main applications were identified and prioritized)</a:t>
            </a:r>
          </a:p>
          <a:p>
            <a:pPr>
              <a:spcAft>
                <a:spcPts val="1800"/>
              </a:spcAft>
            </a:pPr>
            <a:r>
              <a:rPr lang="en-US" sz="1200" b="1" dirty="0" smtClean="0">
                <a:solidFill>
                  <a:schemeClr val="tx2"/>
                </a:solidFill>
              </a:rPr>
              <a:t>Co-construct a Group Position </a:t>
            </a:r>
            <a:r>
              <a:rPr lang="en-US" sz="1200" dirty="0" smtClean="0"/>
              <a:t>summarizing the high-stakes opportunities and major challenges for the Group (use cases to launch, communication strategy, recruitment policy, etc.) via the creation of an internal editorial committee</a:t>
            </a:r>
          </a:p>
          <a:p>
            <a:pPr>
              <a:spcAft>
                <a:spcPts val="1800"/>
              </a:spcAft>
            </a:pPr>
            <a:r>
              <a:rPr lang="en-US" sz="1200" b="1" dirty="0" smtClean="0">
                <a:solidFill>
                  <a:schemeClr val="tx2"/>
                </a:solidFill>
              </a:rPr>
              <a:t>Focus on the IT convictions of the group </a:t>
            </a:r>
            <a:r>
              <a:rPr lang="en-US" sz="1200" dirty="0" smtClean="0"/>
              <a:t>regarding the impact of Blockchain on infrastructure and architecture </a:t>
            </a:r>
          </a:p>
          <a:p>
            <a:pPr>
              <a:spcAft>
                <a:spcPts val="1800"/>
              </a:spcAft>
            </a:pPr>
            <a:r>
              <a:rPr lang="en-US" sz="1200" b="1" dirty="0" smtClean="0">
                <a:solidFill>
                  <a:schemeClr val="tx2"/>
                </a:solidFill>
              </a:rPr>
              <a:t>Communicate and infuse the recommendations </a:t>
            </a:r>
            <a:r>
              <a:rPr lang="en-US" sz="1200" dirty="0" smtClean="0"/>
              <a:t>within the Group</a:t>
            </a:r>
            <a:endParaRPr lang="en-US" sz="120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14" descr="https://d30y9cdsu7xlg0.cloudfront.net/png/99102-200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03492" y="1947006"/>
            <a:ext cx="314130" cy="314130"/>
          </a:xfrm>
          <a:prstGeom prst="rect">
            <a:avLst/>
          </a:prstGeom>
          <a:noFill/>
        </p:spPr>
      </p:pic>
      <p:pic>
        <p:nvPicPr>
          <p:cNvPr id="8" name="Picture 6" descr="https://d30y9cdsu7xlg0.cloudfront.net/png/16394-20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25930" y="3602420"/>
            <a:ext cx="269254" cy="269254"/>
          </a:xfrm>
          <a:prstGeom prst="rect">
            <a:avLst/>
          </a:prstGeom>
          <a:noFill/>
        </p:spPr>
      </p:pic>
      <p:pic>
        <p:nvPicPr>
          <p:cNvPr id="9" name="Picture 12" descr="https://d30y9cdsu7xlg0.cloudfront.net/png/36667-200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725930" y="2317830"/>
            <a:ext cx="269254" cy="269254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01"/>
          <a:stretch/>
        </p:blipFill>
        <p:spPr>
          <a:xfrm>
            <a:off x="2673114" y="2919497"/>
            <a:ext cx="374886" cy="3134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>
          <a:xfrm>
            <a:off x="2681035" y="4303807"/>
            <a:ext cx="359044" cy="2963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0"/>
          <a:stretch/>
        </p:blipFill>
        <p:spPr>
          <a:xfrm>
            <a:off x="2701516" y="5010642"/>
            <a:ext cx="318082" cy="2692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0"/>
          <a:stretch/>
        </p:blipFill>
        <p:spPr>
          <a:xfrm>
            <a:off x="2723477" y="5517349"/>
            <a:ext cx="274160" cy="237834"/>
          </a:xfrm>
          <a:prstGeom prst="rect">
            <a:avLst/>
          </a:prstGeom>
        </p:spPr>
      </p:pic>
      <p:sp>
        <p:nvSpPr>
          <p:cNvPr id="15" name="Isosceles Triangle 14"/>
          <p:cNvSpPr/>
          <p:nvPr>
            <p:custDataLst>
              <p:tags r:id="rId1"/>
            </p:custDataLst>
          </p:nvPr>
        </p:nvSpPr>
        <p:spPr bwMode="auto">
          <a:xfrm>
            <a:off x="133447" y="3511107"/>
            <a:ext cx="173696" cy="101073"/>
          </a:xfrm>
          <a:prstGeom prst="triangle">
            <a:avLst>
              <a:gd name="adj" fmla="val 62162"/>
            </a:avLst>
          </a:prstGeom>
          <a:solidFill>
            <a:schemeClr val="tx2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Isosceles Triangle 15"/>
          <p:cNvSpPr/>
          <p:nvPr>
            <p:custDataLst>
              <p:tags r:id="rId2"/>
            </p:custDataLst>
          </p:nvPr>
        </p:nvSpPr>
        <p:spPr bwMode="auto">
          <a:xfrm>
            <a:off x="133447" y="1209929"/>
            <a:ext cx="173696" cy="101073"/>
          </a:xfrm>
          <a:prstGeom prst="triangle">
            <a:avLst>
              <a:gd name="adj" fmla="val 62162"/>
            </a:avLst>
          </a:prstGeom>
          <a:solidFill>
            <a:schemeClr val="tx2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fontAlgn="auto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</a:pP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7905" y="1197530"/>
            <a:ext cx="2194560" cy="5302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>
            <a:no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  <a:buClr>
                <a:schemeClr val="accent2"/>
              </a:buClr>
              <a:defRPr/>
            </a:pPr>
            <a:endParaRPr lang="en-US" sz="10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Pentagon 18"/>
          <p:cNvSpPr/>
          <p:nvPr>
            <p:custDataLst>
              <p:tags r:id="rId3"/>
            </p:custDataLst>
          </p:nvPr>
        </p:nvSpPr>
        <p:spPr bwMode="auto">
          <a:xfrm>
            <a:off x="133447" y="3611828"/>
            <a:ext cx="2299019" cy="274372"/>
          </a:xfrm>
          <a:prstGeom prst="homePlate">
            <a:avLst>
              <a:gd name="adj" fmla="val 25661"/>
            </a:avLst>
          </a:prstGeom>
          <a:gradFill rotWithShape="1">
            <a:gsLst>
              <a:gs pos="0">
                <a:srgbClr val="6A1A41">
                  <a:shade val="51000"/>
                  <a:satMod val="130000"/>
                </a:srgbClr>
              </a:gs>
              <a:gs pos="80000">
                <a:srgbClr val="6A1A41">
                  <a:shade val="93000"/>
                  <a:satMod val="130000"/>
                </a:srgbClr>
              </a:gs>
              <a:gs pos="100000">
                <a:srgbClr val="6A1A41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rtlCol="0" anchor="ctr"/>
          <a:lstStyle/>
          <a:p>
            <a:pPr marL="57150" indent="57150" eaLnBrk="0" fontAlgn="auto" hangingPunct="0">
              <a:buClr>
                <a:srgbClr val="B10034"/>
              </a:buClr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Scope</a:t>
            </a:r>
          </a:p>
        </p:txBody>
      </p:sp>
      <p:sp>
        <p:nvSpPr>
          <p:cNvPr id="20" name="Pentagon 19"/>
          <p:cNvSpPr/>
          <p:nvPr>
            <p:custDataLst>
              <p:tags r:id="rId4"/>
            </p:custDataLst>
          </p:nvPr>
        </p:nvSpPr>
        <p:spPr bwMode="auto">
          <a:xfrm>
            <a:off x="133447" y="1310650"/>
            <a:ext cx="2299019" cy="274372"/>
          </a:xfrm>
          <a:prstGeom prst="homePlate">
            <a:avLst>
              <a:gd name="adj" fmla="val 25661"/>
            </a:avLst>
          </a:prstGeom>
          <a:gradFill rotWithShape="1">
            <a:gsLst>
              <a:gs pos="0">
                <a:srgbClr val="6A1A41">
                  <a:shade val="51000"/>
                  <a:satMod val="130000"/>
                </a:srgbClr>
              </a:gs>
              <a:gs pos="80000">
                <a:srgbClr val="6A1A41">
                  <a:shade val="93000"/>
                  <a:satMod val="130000"/>
                </a:srgbClr>
              </a:gs>
              <a:gs pos="100000">
                <a:srgbClr val="6A1A41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rtlCol="0" anchor="ctr"/>
          <a:lstStyle/>
          <a:p>
            <a:pPr marL="57150" indent="57150" eaLnBrk="0" fontAlgn="auto" hangingPunct="0">
              <a:buClr>
                <a:srgbClr val="B10034"/>
              </a:buClr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The Client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7905" y="3925285"/>
            <a:ext cx="2194560" cy="2170715"/>
          </a:xfrm>
          <a:prstGeom prst="rect">
            <a:avLst/>
          </a:prstGeom>
          <a:noFill/>
          <a:ln>
            <a:noFill/>
          </a:ln>
          <a:effectLst/>
        </p:spPr>
        <p:txBody>
          <a:bodyPr lIns="91440" tIns="91440">
            <a:noAutofit/>
          </a:bodyPr>
          <a:lstStyle/>
          <a:p>
            <a:pPr marL="168275" indent="-168275">
              <a:lnSpc>
                <a:spcPct val="90000"/>
              </a:lnSpc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Following its publication of an IT white paper on several innovations topics, the Bank is looking to better define what strategy it should adopt on the Blockchain technology</a:t>
            </a:r>
          </a:p>
          <a:p>
            <a:pPr marL="168275" indent="-168275">
              <a:lnSpc>
                <a:spcPct val="90000"/>
              </a:lnSpc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pPr marL="168275" indent="-168275">
              <a:lnSpc>
                <a:spcPct val="90000"/>
              </a:lnSpc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200" dirty="0" smtClean="0">
                <a:latin typeface="Calibri" pitchFamily="34" charset="0"/>
                <a:cs typeface="Calibri" pitchFamily="34" charset="0"/>
              </a:rPr>
              <a:t>The IT Group division is looking to determine how to be better  identified as the major internal referent on the topic</a:t>
            </a:r>
          </a:p>
          <a:p>
            <a:pPr marL="168275" indent="-168275">
              <a:lnSpc>
                <a:spcPct val="90000"/>
              </a:lnSpc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pPr marL="168275" indent="-168275">
              <a:lnSpc>
                <a:spcPct val="90000"/>
              </a:lnSpc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dirty="0" smtClean="0">
              <a:latin typeface="Calibri" pitchFamily="34" charset="0"/>
              <a:cs typeface="Calibri" pitchFamily="34" charset="0"/>
            </a:endParaRPr>
          </a:p>
          <a:p>
            <a:pPr marL="168275" indent="-168275">
              <a:lnSpc>
                <a:spcPct val="90000"/>
              </a:lnSpc>
              <a:spcAft>
                <a:spcPts val="3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2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3" name="Groupe 341"/>
          <p:cNvGrpSpPr>
            <a:grpSpLocks noChangeAspect="1"/>
          </p:cNvGrpSpPr>
          <p:nvPr/>
        </p:nvGrpSpPr>
        <p:grpSpPr>
          <a:xfrm>
            <a:off x="846263" y="3631262"/>
            <a:ext cx="274302" cy="210350"/>
            <a:chOff x="4075113" y="2049463"/>
            <a:chExt cx="244475" cy="176213"/>
          </a:xfrm>
        </p:grpSpPr>
        <p:sp>
          <p:nvSpPr>
            <p:cNvPr id="24" name="Freeform 783"/>
            <p:cNvSpPr>
              <a:spLocks/>
            </p:cNvSpPr>
            <p:nvPr/>
          </p:nvSpPr>
          <p:spPr bwMode="auto">
            <a:xfrm>
              <a:off x="4232275" y="2160588"/>
              <a:ext cx="87313" cy="65088"/>
            </a:xfrm>
            <a:custGeom>
              <a:avLst/>
              <a:gdLst/>
              <a:ahLst/>
              <a:cxnLst>
                <a:cxn ang="0">
                  <a:pos x="43" y="30"/>
                </a:cxn>
                <a:cxn ang="0">
                  <a:pos x="38" y="33"/>
                </a:cxn>
                <a:cxn ang="0">
                  <a:pos x="1" y="9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6" y="1"/>
                </a:cxn>
                <a:cxn ang="0">
                  <a:pos x="43" y="25"/>
                </a:cxn>
                <a:cxn ang="0">
                  <a:pos x="43" y="30"/>
                </a:cxn>
              </a:cxnLst>
              <a:rect l="0" t="0" r="r" b="b"/>
              <a:pathLst>
                <a:path w="45" h="34">
                  <a:moveTo>
                    <a:pt x="43" y="30"/>
                  </a:moveTo>
                  <a:cubicBezTo>
                    <a:pt x="42" y="33"/>
                    <a:pt x="40" y="34"/>
                    <a:pt x="38" y="3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6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5" y="0"/>
                    <a:pt x="6" y="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5" y="26"/>
                    <a:pt x="45" y="28"/>
                    <a:pt x="43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784"/>
            <p:cNvSpPr>
              <a:spLocks/>
            </p:cNvSpPr>
            <p:nvPr/>
          </p:nvSpPr>
          <p:spPr bwMode="auto">
            <a:xfrm>
              <a:off x="4075113" y="2049463"/>
              <a:ext cx="179388" cy="160338"/>
            </a:xfrm>
            <a:custGeom>
              <a:avLst/>
              <a:gdLst/>
              <a:ahLst/>
              <a:cxnLst>
                <a:cxn ang="0">
                  <a:pos x="71" y="8"/>
                </a:cxn>
                <a:cxn ang="0">
                  <a:pos x="71" y="8"/>
                </a:cxn>
                <a:cxn ang="0">
                  <a:pos x="87" y="33"/>
                </a:cxn>
                <a:cxn ang="0">
                  <a:pos x="54" y="79"/>
                </a:cxn>
                <a:cxn ang="0">
                  <a:pos x="5" y="47"/>
                </a:cxn>
                <a:cxn ang="0">
                  <a:pos x="39" y="1"/>
                </a:cxn>
                <a:cxn ang="0">
                  <a:pos x="54" y="1"/>
                </a:cxn>
              </a:cxnLst>
              <a:rect l="0" t="0" r="r" b="b"/>
              <a:pathLst>
                <a:path w="92" h="83">
                  <a:moveTo>
                    <a:pt x="71" y="8"/>
                  </a:moveTo>
                  <a:cubicBezTo>
                    <a:pt x="71" y="8"/>
                    <a:pt x="71" y="8"/>
                    <a:pt x="71" y="8"/>
                  </a:cubicBezTo>
                  <a:cubicBezTo>
                    <a:pt x="79" y="14"/>
                    <a:pt x="85" y="22"/>
                    <a:pt x="87" y="33"/>
                  </a:cubicBezTo>
                  <a:cubicBezTo>
                    <a:pt x="92" y="54"/>
                    <a:pt x="76" y="75"/>
                    <a:pt x="54" y="79"/>
                  </a:cubicBezTo>
                  <a:cubicBezTo>
                    <a:pt x="31" y="83"/>
                    <a:pt x="9" y="69"/>
                    <a:pt x="5" y="47"/>
                  </a:cubicBezTo>
                  <a:cubicBezTo>
                    <a:pt x="0" y="25"/>
                    <a:pt x="16" y="5"/>
                    <a:pt x="39" y="1"/>
                  </a:cubicBezTo>
                  <a:cubicBezTo>
                    <a:pt x="44" y="0"/>
                    <a:pt x="49" y="0"/>
                    <a:pt x="54" y="1"/>
                  </a:cubicBezTo>
                </a:path>
              </a:pathLst>
            </a:custGeom>
            <a:noFill/>
            <a:ln w="7938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785"/>
            <p:cNvSpPr>
              <a:spLocks/>
            </p:cNvSpPr>
            <p:nvPr/>
          </p:nvSpPr>
          <p:spPr bwMode="auto">
            <a:xfrm>
              <a:off x="4092575" y="2058988"/>
              <a:ext cx="144463" cy="133350"/>
            </a:xfrm>
            <a:custGeom>
              <a:avLst/>
              <a:gdLst/>
              <a:ahLst/>
              <a:cxnLst>
                <a:cxn ang="0">
                  <a:pos x="4" y="41"/>
                </a:cxn>
                <a:cxn ang="0">
                  <a:pos x="31" y="3"/>
                </a:cxn>
                <a:cxn ang="0">
                  <a:pos x="31" y="3"/>
                </a:cxn>
                <a:cxn ang="0">
                  <a:pos x="31" y="3"/>
                </a:cxn>
                <a:cxn ang="0">
                  <a:pos x="70" y="29"/>
                </a:cxn>
                <a:cxn ang="0">
                  <a:pos x="70" y="29"/>
                </a:cxn>
                <a:cxn ang="0">
                  <a:pos x="70" y="29"/>
                </a:cxn>
                <a:cxn ang="0">
                  <a:pos x="43" y="66"/>
                </a:cxn>
                <a:cxn ang="0">
                  <a:pos x="43" y="66"/>
                </a:cxn>
                <a:cxn ang="0">
                  <a:pos x="43" y="66"/>
                </a:cxn>
                <a:cxn ang="0">
                  <a:pos x="4" y="41"/>
                </a:cxn>
                <a:cxn ang="0">
                  <a:pos x="4" y="41"/>
                </a:cxn>
              </a:cxnLst>
              <a:rect l="0" t="0" r="r" b="b"/>
              <a:pathLst>
                <a:path w="74" h="69">
                  <a:moveTo>
                    <a:pt x="4" y="41"/>
                  </a:moveTo>
                  <a:cubicBezTo>
                    <a:pt x="0" y="23"/>
                    <a:pt x="13" y="6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49" y="0"/>
                    <a:pt x="67" y="12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4" y="46"/>
                    <a:pt x="61" y="63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25" y="69"/>
                    <a:pt x="7" y="58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lose/>
                </a:path>
              </a:pathLst>
            </a:custGeom>
            <a:noFill/>
            <a:ln w="7938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786"/>
            <p:cNvSpPr>
              <a:spLocks noEditPoints="1"/>
            </p:cNvSpPr>
            <p:nvPr/>
          </p:nvSpPr>
          <p:spPr bwMode="auto">
            <a:xfrm>
              <a:off x="4122738" y="2092325"/>
              <a:ext cx="95250" cy="77788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9" y="4"/>
                </a:cxn>
                <a:cxn ang="0">
                  <a:pos x="47" y="5"/>
                </a:cxn>
                <a:cxn ang="0">
                  <a:pos x="47" y="5"/>
                </a:cxn>
                <a:cxn ang="0">
                  <a:pos x="35" y="10"/>
                </a:cxn>
                <a:cxn ang="0">
                  <a:pos x="24" y="20"/>
                </a:cxn>
                <a:cxn ang="0">
                  <a:pos x="12" y="39"/>
                </a:cxn>
                <a:cxn ang="0">
                  <a:pos x="12" y="39"/>
                </a:cxn>
                <a:cxn ang="0">
                  <a:pos x="10" y="40"/>
                </a:cxn>
                <a:cxn ang="0">
                  <a:pos x="9" y="39"/>
                </a:cxn>
                <a:cxn ang="0">
                  <a:pos x="1" y="22"/>
                </a:cxn>
                <a:cxn ang="0">
                  <a:pos x="1" y="20"/>
                </a:cxn>
                <a:cxn ang="0">
                  <a:pos x="2" y="19"/>
                </a:cxn>
                <a:cxn ang="0">
                  <a:pos x="4" y="20"/>
                </a:cxn>
                <a:cxn ang="0">
                  <a:pos x="11" y="25"/>
                </a:cxn>
                <a:cxn ang="0">
                  <a:pos x="29" y="5"/>
                </a:cxn>
                <a:cxn ang="0">
                  <a:pos x="42" y="0"/>
                </a:cxn>
                <a:cxn ang="0">
                  <a:pos x="48" y="2"/>
                </a:cxn>
                <a:cxn ang="0">
                  <a:pos x="15" y="26"/>
                </a:cxn>
                <a:cxn ang="0">
                  <a:pos x="18" y="22"/>
                </a:cxn>
                <a:cxn ang="0">
                  <a:pos x="13" y="29"/>
                </a:cxn>
                <a:cxn ang="0">
                  <a:pos x="12" y="30"/>
                </a:cxn>
                <a:cxn ang="0">
                  <a:pos x="11" y="30"/>
                </a:cxn>
                <a:cxn ang="0">
                  <a:pos x="10" y="29"/>
                </a:cxn>
                <a:cxn ang="0">
                  <a:pos x="7" y="27"/>
                </a:cxn>
                <a:cxn ang="0">
                  <a:pos x="10" y="34"/>
                </a:cxn>
                <a:cxn ang="0">
                  <a:pos x="15" y="26"/>
                </a:cxn>
              </a:cxnLst>
              <a:rect l="0" t="0" r="r" b="b"/>
              <a:pathLst>
                <a:path w="49" h="40">
                  <a:moveTo>
                    <a:pt x="48" y="2"/>
                  </a:moveTo>
                  <a:cubicBezTo>
                    <a:pt x="49" y="2"/>
                    <a:pt x="49" y="3"/>
                    <a:pt x="49" y="4"/>
                  </a:cubicBezTo>
                  <a:cubicBezTo>
                    <a:pt x="49" y="5"/>
                    <a:pt x="48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3" y="5"/>
                    <a:pt x="39" y="7"/>
                    <a:pt x="35" y="10"/>
                  </a:cubicBezTo>
                  <a:cubicBezTo>
                    <a:pt x="31" y="13"/>
                    <a:pt x="27" y="16"/>
                    <a:pt x="24" y="20"/>
                  </a:cubicBezTo>
                  <a:cubicBezTo>
                    <a:pt x="18" y="28"/>
                    <a:pt x="13" y="37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0" y="40"/>
                  </a:cubicBezTo>
                  <a:cubicBezTo>
                    <a:pt x="10" y="40"/>
                    <a:pt x="9" y="40"/>
                    <a:pt x="9" y="3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20"/>
                    <a:pt x="1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3" y="19"/>
                    <a:pt x="4" y="2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8" y="15"/>
                    <a:pt x="24" y="9"/>
                    <a:pt x="29" y="5"/>
                  </a:cubicBezTo>
                  <a:cubicBezTo>
                    <a:pt x="35" y="1"/>
                    <a:pt x="39" y="0"/>
                    <a:pt x="42" y="0"/>
                  </a:cubicBezTo>
                  <a:cubicBezTo>
                    <a:pt x="46" y="0"/>
                    <a:pt x="48" y="1"/>
                    <a:pt x="48" y="2"/>
                  </a:cubicBezTo>
                  <a:close/>
                  <a:moveTo>
                    <a:pt x="15" y="26"/>
                  </a:moveTo>
                  <a:cubicBezTo>
                    <a:pt x="16" y="25"/>
                    <a:pt x="17" y="24"/>
                    <a:pt x="18" y="22"/>
                  </a:cubicBezTo>
                  <a:cubicBezTo>
                    <a:pt x="16" y="24"/>
                    <a:pt x="15" y="26"/>
                    <a:pt x="13" y="29"/>
                  </a:cubicBezTo>
                  <a:cubicBezTo>
                    <a:pt x="13" y="29"/>
                    <a:pt x="12" y="30"/>
                    <a:pt x="12" y="30"/>
                  </a:cubicBezTo>
                  <a:cubicBezTo>
                    <a:pt x="12" y="30"/>
                    <a:pt x="11" y="30"/>
                    <a:pt x="11" y="30"/>
                  </a:cubicBezTo>
                  <a:cubicBezTo>
                    <a:pt x="11" y="30"/>
                    <a:pt x="11" y="30"/>
                    <a:pt x="10" y="2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2"/>
                    <a:pt x="13" y="29"/>
                    <a:pt x="15" y="2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7" name="Groupe 666"/>
          <p:cNvGrpSpPr/>
          <p:nvPr/>
        </p:nvGrpSpPr>
        <p:grpSpPr>
          <a:xfrm>
            <a:off x="1186035" y="1332150"/>
            <a:ext cx="276006" cy="220980"/>
            <a:chOff x="3992563" y="2897188"/>
            <a:chExt cx="493713" cy="395287"/>
          </a:xfrm>
        </p:grpSpPr>
        <p:sp>
          <p:nvSpPr>
            <p:cNvPr id="38" name="Freeform 391"/>
            <p:cNvSpPr>
              <a:spLocks/>
            </p:cNvSpPr>
            <p:nvPr/>
          </p:nvSpPr>
          <p:spPr bwMode="auto">
            <a:xfrm>
              <a:off x="4138613" y="2897188"/>
              <a:ext cx="144463" cy="114300"/>
            </a:xfrm>
            <a:custGeom>
              <a:avLst/>
              <a:gdLst/>
              <a:ahLst/>
              <a:cxnLst>
                <a:cxn ang="0">
                  <a:pos x="4" y="48"/>
                </a:cxn>
                <a:cxn ang="0">
                  <a:pos x="2" y="58"/>
                </a:cxn>
                <a:cxn ang="0">
                  <a:pos x="11" y="52"/>
                </a:cxn>
                <a:cxn ang="0">
                  <a:pos x="59" y="52"/>
                </a:cxn>
                <a:cxn ang="0">
                  <a:pos x="63" y="52"/>
                </a:cxn>
                <a:cxn ang="0">
                  <a:pos x="74" y="41"/>
                </a:cxn>
                <a:cxn ang="0">
                  <a:pos x="74" y="11"/>
                </a:cxn>
                <a:cxn ang="0">
                  <a:pos x="63" y="0"/>
                </a:cxn>
                <a:cxn ang="0">
                  <a:pos x="49" y="0"/>
                </a:cxn>
                <a:cxn ang="0">
                  <a:pos x="20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41"/>
                </a:cxn>
              </a:cxnLst>
              <a:rect l="0" t="0" r="r" b="b"/>
              <a:pathLst>
                <a:path w="74" h="59">
                  <a:moveTo>
                    <a:pt x="4" y="48"/>
                  </a:moveTo>
                  <a:cubicBezTo>
                    <a:pt x="5" y="51"/>
                    <a:pt x="2" y="58"/>
                    <a:pt x="2" y="58"/>
                  </a:cubicBezTo>
                  <a:cubicBezTo>
                    <a:pt x="4" y="59"/>
                    <a:pt x="11" y="52"/>
                    <a:pt x="11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9" y="52"/>
                    <a:pt x="74" y="47"/>
                    <a:pt x="74" y="4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5"/>
                    <a:pt x="69" y="0"/>
                    <a:pt x="63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1"/>
                    <a:pt x="0" y="41"/>
                    <a:pt x="0" y="41"/>
                  </a:cubicBezTo>
                </a:path>
              </a:pathLst>
            </a:custGeom>
            <a:noFill/>
            <a:ln w="825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Freeform 392"/>
            <p:cNvSpPr>
              <a:spLocks/>
            </p:cNvSpPr>
            <p:nvPr/>
          </p:nvSpPr>
          <p:spPr bwMode="auto">
            <a:xfrm>
              <a:off x="4024313" y="2941638"/>
              <a:ext cx="100013" cy="127000"/>
            </a:xfrm>
            <a:custGeom>
              <a:avLst/>
              <a:gdLst/>
              <a:ahLst/>
              <a:cxnLst>
                <a:cxn ang="0">
                  <a:pos x="34" y="64"/>
                </a:cxn>
                <a:cxn ang="0">
                  <a:pos x="50" y="25"/>
                </a:cxn>
                <a:cxn ang="0">
                  <a:pos x="25" y="0"/>
                </a:cxn>
                <a:cxn ang="0">
                  <a:pos x="1" y="29"/>
                </a:cxn>
                <a:cxn ang="0">
                  <a:pos x="34" y="64"/>
                </a:cxn>
              </a:cxnLst>
              <a:rect l="0" t="0" r="r" b="b"/>
              <a:pathLst>
                <a:path w="51" h="66">
                  <a:moveTo>
                    <a:pt x="34" y="64"/>
                  </a:moveTo>
                  <a:cubicBezTo>
                    <a:pt x="49" y="60"/>
                    <a:pt x="51" y="41"/>
                    <a:pt x="50" y="25"/>
                  </a:cubicBezTo>
                  <a:cubicBezTo>
                    <a:pt x="50" y="10"/>
                    <a:pt x="37" y="0"/>
                    <a:pt x="25" y="0"/>
                  </a:cubicBezTo>
                  <a:cubicBezTo>
                    <a:pt x="10" y="1"/>
                    <a:pt x="0" y="14"/>
                    <a:pt x="1" y="29"/>
                  </a:cubicBezTo>
                  <a:cubicBezTo>
                    <a:pt x="4" y="55"/>
                    <a:pt x="24" y="66"/>
                    <a:pt x="34" y="64"/>
                  </a:cubicBezTo>
                  <a:close/>
                </a:path>
              </a:pathLst>
            </a:custGeom>
            <a:noFill/>
            <a:ln w="825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Freeform 393"/>
            <p:cNvSpPr>
              <a:spLocks/>
            </p:cNvSpPr>
            <p:nvPr/>
          </p:nvSpPr>
          <p:spPr bwMode="auto">
            <a:xfrm>
              <a:off x="3992563" y="3067050"/>
              <a:ext cx="214313" cy="225425"/>
            </a:xfrm>
            <a:custGeom>
              <a:avLst/>
              <a:gdLst/>
              <a:ahLst/>
              <a:cxnLst>
                <a:cxn ang="0">
                  <a:pos x="36" y="80"/>
                </a:cxn>
                <a:cxn ang="0">
                  <a:pos x="44" y="83"/>
                </a:cxn>
                <a:cxn ang="0">
                  <a:pos x="96" y="95"/>
                </a:cxn>
                <a:cxn ang="0">
                  <a:pos x="110" y="87"/>
                </a:cxn>
                <a:cxn ang="0">
                  <a:pos x="101" y="73"/>
                </a:cxn>
                <a:cxn ang="0">
                  <a:pos x="65" y="65"/>
                </a:cxn>
                <a:cxn ang="0">
                  <a:pos x="63" y="26"/>
                </a:cxn>
                <a:cxn ang="0">
                  <a:pos x="56" y="11"/>
                </a:cxn>
                <a:cxn ang="0">
                  <a:pos x="56" y="14"/>
                </a:cxn>
                <a:cxn ang="0">
                  <a:pos x="57" y="44"/>
                </a:cxn>
                <a:cxn ang="0">
                  <a:pos x="51" y="18"/>
                </a:cxn>
                <a:cxn ang="0">
                  <a:pos x="53" y="13"/>
                </a:cxn>
                <a:cxn ang="0">
                  <a:pos x="50" y="8"/>
                </a:cxn>
                <a:cxn ang="0">
                  <a:pos x="47" y="8"/>
                </a:cxn>
                <a:cxn ang="0">
                  <a:pos x="43" y="11"/>
                </a:cxn>
                <a:cxn ang="0">
                  <a:pos x="46" y="17"/>
                </a:cxn>
                <a:cxn ang="0">
                  <a:pos x="46" y="38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14" y="12"/>
                </a:cxn>
                <a:cxn ang="0">
                  <a:pos x="14" y="116"/>
                </a:cxn>
                <a:cxn ang="0">
                  <a:pos x="65" y="116"/>
                </a:cxn>
                <a:cxn ang="0">
                  <a:pos x="66" y="92"/>
                </a:cxn>
                <a:cxn ang="0">
                  <a:pos x="36" y="85"/>
                </a:cxn>
              </a:cxnLst>
              <a:rect l="0" t="0" r="r" b="b"/>
              <a:pathLst>
                <a:path w="111" h="116">
                  <a:moveTo>
                    <a:pt x="36" y="80"/>
                  </a:moveTo>
                  <a:cubicBezTo>
                    <a:pt x="37" y="81"/>
                    <a:pt x="40" y="82"/>
                    <a:pt x="44" y="83"/>
                  </a:cubicBezTo>
                  <a:cubicBezTo>
                    <a:pt x="45" y="83"/>
                    <a:pt x="96" y="95"/>
                    <a:pt x="96" y="95"/>
                  </a:cubicBezTo>
                  <a:cubicBezTo>
                    <a:pt x="102" y="97"/>
                    <a:pt x="108" y="93"/>
                    <a:pt x="110" y="87"/>
                  </a:cubicBezTo>
                  <a:cubicBezTo>
                    <a:pt x="111" y="81"/>
                    <a:pt x="107" y="74"/>
                    <a:pt x="101" y="73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5" y="49"/>
                    <a:pt x="64" y="33"/>
                    <a:pt x="63" y="26"/>
                  </a:cubicBezTo>
                  <a:cubicBezTo>
                    <a:pt x="60" y="13"/>
                    <a:pt x="56" y="11"/>
                    <a:pt x="56" y="11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0" y="30"/>
                    <a:pt x="57" y="44"/>
                    <a:pt x="57" y="44"/>
                  </a:cubicBezTo>
                  <a:cubicBezTo>
                    <a:pt x="57" y="44"/>
                    <a:pt x="53" y="24"/>
                    <a:pt x="51" y="18"/>
                  </a:cubicBezTo>
                  <a:cubicBezTo>
                    <a:pt x="52" y="15"/>
                    <a:pt x="53" y="13"/>
                    <a:pt x="53" y="13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8"/>
                    <a:pt x="49" y="8"/>
                    <a:pt x="47" y="8"/>
                  </a:cubicBezTo>
                  <a:cubicBezTo>
                    <a:pt x="46" y="9"/>
                    <a:pt x="43" y="11"/>
                    <a:pt x="43" y="11"/>
                  </a:cubicBezTo>
                  <a:cubicBezTo>
                    <a:pt x="43" y="11"/>
                    <a:pt x="44" y="14"/>
                    <a:pt x="46" y="17"/>
                  </a:cubicBezTo>
                  <a:cubicBezTo>
                    <a:pt x="46" y="18"/>
                    <a:pt x="47" y="28"/>
                    <a:pt x="46" y="38"/>
                  </a:cubicBezTo>
                  <a:cubicBezTo>
                    <a:pt x="41" y="10"/>
                    <a:pt x="34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18" y="9"/>
                    <a:pt x="14" y="12"/>
                  </a:cubicBezTo>
                  <a:cubicBezTo>
                    <a:pt x="0" y="25"/>
                    <a:pt x="15" y="74"/>
                    <a:pt x="14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4"/>
                    <a:pt x="66" y="104"/>
                    <a:pt x="66" y="92"/>
                  </a:cubicBezTo>
                  <a:cubicBezTo>
                    <a:pt x="60" y="91"/>
                    <a:pt x="44" y="89"/>
                    <a:pt x="36" y="85"/>
                  </a:cubicBezTo>
                </a:path>
              </a:pathLst>
            </a:custGeom>
            <a:noFill/>
            <a:ln w="825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Freeform 394"/>
            <p:cNvSpPr>
              <a:spLocks/>
            </p:cNvSpPr>
            <p:nvPr/>
          </p:nvSpPr>
          <p:spPr bwMode="auto">
            <a:xfrm>
              <a:off x="4102101" y="3076575"/>
              <a:ext cx="115888" cy="93663"/>
            </a:xfrm>
            <a:custGeom>
              <a:avLst/>
              <a:gdLst/>
              <a:ahLst/>
              <a:cxnLst>
                <a:cxn ang="0">
                  <a:pos x="15" y="45"/>
                </a:cxn>
                <a:cxn ang="0">
                  <a:pos x="27" y="46"/>
                </a:cxn>
                <a:cxn ang="0">
                  <a:pos x="54" y="26"/>
                </a:cxn>
                <a:cxn ang="0">
                  <a:pos x="57" y="12"/>
                </a:cxn>
                <a:cxn ang="0">
                  <a:pos x="53" y="9"/>
                </a:cxn>
                <a:cxn ang="0">
                  <a:pos x="57" y="6"/>
                </a:cxn>
                <a:cxn ang="0">
                  <a:pos x="58" y="2"/>
                </a:cxn>
                <a:cxn ang="0">
                  <a:pos x="54" y="1"/>
                </a:cxn>
                <a:cxn ang="0">
                  <a:pos x="22" y="25"/>
                </a:cxn>
                <a:cxn ang="0">
                  <a:pos x="0" y="8"/>
                </a:cxn>
              </a:cxnLst>
              <a:rect l="0" t="0" r="r" b="b"/>
              <a:pathLst>
                <a:path w="60" h="48">
                  <a:moveTo>
                    <a:pt x="15" y="45"/>
                  </a:moveTo>
                  <a:cubicBezTo>
                    <a:pt x="19" y="48"/>
                    <a:pt x="24" y="48"/>
                    <a:pt x="27" y="4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9" y="23"/>
                    <a:pt x="60" y="16"/>
                    <a:pt x="57" y="12"/>
                  </a:cubicBezTo>
                  <a:cubicBezTo>
                    <a:pt x="56" y="11"/>
                    <a:pt x="54" y="10"/>
                    <a:pt x="53" y="9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9" y="5"/>
                    <a:pt x="59" y="3"/>
                    <a:pt x="58" y="2"/>
                  </a:cubicBezTo>
                  <a:cubicBezTo>
                    <a:pt x="57" y="1"/>
                    <a:pt x="55" y="0"/>
                    <a:pt x="54" y="1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825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Freeform 395"/>
            <p:cNvSpPr>
              <a:spLocks/>
            </p:cNvSpPr>
            <p:nvPr/>
          </p:nvSpPr>
          <p:spPr bwMode="auto">
            <a:xfrm>
              <a:off x="4308476" y="2941638"/>
              <a:ext cx="98425" cy="127000"/>
            </a:xfrm>
            <a:custGeom>
              <a:avLst/>
              <a:gdLst/>
              <a:ahLst/>
              <a:cxnLst>
                <a:cxn ang="0">
                  <a:pos x="16" y="64"/>
                </a:cxn>
                <a:cxn ang="0">
                  <a:pos x="50" y="29"/>
                </a:cxn>
                <a:cxn ang="0">
                  <a:pos x="25" y="0"/>
                </a:cxn>
                <a:cxn ang="0">
                  <a:pos x="1" y="25"/>
                </a:cxn>
                <a:cxn ang="0">
                  <a:pos x="16" y="64"/>
                </a:cxn>
              </a:cxnLst>
              <a:rect l="0" t="0" r="r" b="b"/>
              <a:pathLst>
                <a:path w="51" h="66">
                  <a:moveTo>
                    <a:pt x="16" y="64"/>
                  </a:moveTo>
                  <a:cubicBezTo>
                    <a:pt x="27" y="66"/>
                    <a:pt x="46" y="55"/>
                    <a:pt x="50" y="29"/>
                  </a:cubicBezTo>
                  <a:cubicBezTo>
                    <a:pt x="51" y="14"/>
                    <a:pt x="41" y="1"/>
                    <a:pt x="25" y="0"/>
                  </a:cubicBezTo>
                  <a:cubicBezTo>
                    <a:pt x="14" y="0"/>
                    <a:pt x="1" y="10"/>
                    <a:pt x="1" y="25"/>
                  </a:cubicBezTo>
                  <a:cubicBezTo>
                    <a:pt x="0" y="41"/>
                    <a:pt x="2" y="60"/>
                    <a:pt x="16" y="64"/>
                  </a:cubicBezTo>
                  <a:close/>
                </a:path>
              </a:pathLst>
            </a:custGeom>
            <a:noFill/>
            <a:ln w="825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Freeform 396"/>
            <p:cNvSpPr>
              <a:spLocks/>
            </p:cNvSpPr>
            <p:nvPr/>
          </p:nvSpPr>
          <p:spPr bwMode="auto">
            <a:xfrm>
              <a:off x="4200526" y="3067050"/>
              <a:ext cx="285750" cy="225425"/>
            </a:xfrm>
            <a:custGeom>
              <a:avLst/>
              <a:gdLst/>
              <a:ahLst/>
              <a:cxnLst>
                <a:cxn ang="0">
                  <a:pos x="123" y="63"/>
                </a:cxn>
                <a:cxn ang="0">
                  <a:pos x="114" y="103"/>
                </a:cxn>
                <a:cxn ang="0">
                  <a:pos x="124" y="113"/>
                </a:cxn>
                <a:cxn ang="0">
                  <a:pos x="137" y="107"/>
                </a:cxn>
                <a:cxn ang="0">
                  <a:pos x="146" y="62"/>
                </a:cxn>
                <a:cxn ang="0">
                  <a:pos x="144" y="53"/>
                </a:cxn>
                <a:cxn ang="0">
                  <a:pos x="108" y="9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77" y="38"/>
                </a:cxn>
                <a:cxn ang="0">
                  <a:pos x="77" y="17"/>
                </a:cxn>
                <a:cxn ang="0">
                  <a:pos x="79" y="12"/>
                </a:cxn>
                <a:cxn ang="0">
                  <a:pos x="75" y="8"/>
                </a:cxn>
                <a:cxn ang="0">
                  <a:pos x="73" y="8"/>
                </a:cxn>
                <a:cxn ang="0">
                  <a:pos x="70" y="13"/>
                </a:cxn>
                <a:cxn ang="0">
                  <a:pos x="72" y="18"/>
                </a:cxn>
                <a:cxn ang="0">
                  <a:pos x="66" y="44"/>
                </a:cxn>
                <a:cxn ang="0">
                  <a:pos x="68" y="9"/>
                </a:cxn>
                <a:cxn ang="0">
                  <a:pos x="60" y="16"/>
                </a:cxn>
                <a:cxn ang="0">
                  <a:pos x="34" y="61"/>
                </a:cxn>
                <a:cxn ang="0">
                  <a:pos x="5" y="71"/>
                </a:cxn>
                <a:cxn ang="0">
                  <a:pos x="0" y="74"/>
                </a:cxn>
                <a:cxn ang="0">
                  <a:pos x="2" y="91"/>
                </a:cxn>
                <a:cxn ang="0">
                  <a:pos x="12" y="92"/>
                </a:cxn>
                <a:cxn ang="0">
                  <a:pos x="46" y="81"/>
                </a:cxn>
                <a:cxn ang="0">
                  <a:pos x="52" y="76"/>
                </a:cxn>
                <a:cxn ang="0">
                  <a:pos x="56" y="69"/>
                </a:cxn>
                <a:cxn ang="0">
                  <a:pos x="58" y="38"/>
                </a:cxn>
                <a:cxn ang="0">
                  <a:pos x="59" y="35"/>
                </a:cxn>
                <a:cxn ang="0">
                  <a:pos x="57" y="116"/>
                </a:cxn>
                <a:cxn ang="0">
                  <a:pos x="109" y="116"/>
                </a:cxn>
                <a:cxn ang="0">
                  <a:pos x="112" y="54"/>
                </a:cxn>
              </a:cxnLst>
              <a:rect l="0" t="0" r="r" b="b"/>
              <a:pathLst>
                <a:path w="147" h="116">
                  <a:moveTo>
                    <a:pt x="123" y="63"/>
                  </a:moveTo>
                  <a:cubicBezTo>
                    <a:pt x="114" y="103"/>
                    <a:pt x="114" y="103"/>
                    <a:pt x="114" y="103"/>
                  </a:cubicBezTo>
                  <a:cubicBezTo>
                    <a:pt x="113" y="109"/>
                    <a:pt x="117" y="112"/>
                    <a:pt x="124" y="113"/>
                  </a:cubicBezTo>
                  <a:cubicBezTo>
                    <a:pt x="130" y="114"/>
                    <a:pt x="135" y="113"/>
                    <a:pt x="137" y="107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7" y="59"/>
                    <a:pt x="146" y="56"/>
                    <a:pt x="144" y="53"/>
                  </a:cubicBezTo>
                  <a:cubicBezTo>
                    <a:pt x="144" y="53"/>
                    <a:pt x="112" y="11"/>
                    <a:pt x="108" y="9"/>
                  </a:cubicBezTo>
                  <a:cubicBezTo>
                    <a:pt x="104" y="6"/>
                    <a:pt x="94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8" y="2"/>
                    <a:pt x="82" y="10"/>
                    <a:pt x="77" y="38"/>
                  </a:cubicBezTo>
                  <a:cubicBezTo>
                    <a:pt x="76" y="28"/>
                    <a:pt x="77" y="18"/>
                    <a:pt x="77" y="17"/>
                  </a:cubicBezTo>
                  <a:cubicBezTo>
                    <a:pt x="78" y="14"/>
                    <a:pt x="79" y="12"/>
                    <a:pt x="79" y="12"/>
                  </a:cubicBezTo>
                  <a:cubicBezTo>
                    <a:pt x="79" y="12"/>
                    <a:pt x="77" y="9"/>
                    <a:pt x="75" y="8"/>
                  </a:cubicBezTo>
                  <a:cubicBezTo>
                    <a:pt x="74" y="8"/>
                    <a:pt x="73" y="8"/>
                    <a:pt x="73" y="8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1" y="15"/>
                    <a:pt x="72" y="18"/>
                  </a:cubicBezTo>
                  <a:cubicBezTo>
                    <a:pt x="70" y="24"/>
                    <a:pt x="66" y="44"/>
                    <a:pt x="66" y="44"/>
                  </a:cubicBezTo>
                  <a:cubicBezTo>
                    <a:pt x="66" y="44"/>
                    <a:pt x="63" y="18"/>
                    <a:pt x="68" y="9"/>
                  </a:cubicBezTo>
                  <a:cubicBezTo>
                    <a:pt x="65" y="9"/>
                    <a:pt x="62" y="12"/>
                    <a:pt x="60" y="16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3" y="71"/>
                    <a:pt x="1" y="73"/>
                    <a:pt x="0" y="74"/>
                  </a:cubicBezTo>
                  <a:cubicBezTo>
                    <a:pt x="6" y="81"/>
                    <a:pt x="4" y="88"/>
                    <a:pt x="2" y="91"/>
                  </a:cubicBezTo>
                  <a:cubicBezTo>
                    <a:pt x="5" y="93"/>
                    <a:pt x="9" y="93"/>
                    <a:pt x="12" y="92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8" y="80"/>
                    <a:pt x="50" y="78"/>
                    <a:pt x="52" y="76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6" y="56"/>
                    <a:pt x="57" y="44"/>
                    <a:pt x="58" y="38"/>
                  </a:cubicBezTo>
                  <a:cubicBezTo>
                    <a:pt x="58" y="37"/>
                    <a:pt x="58" y="36"/>
                    <a:pt x="59" y="35"/>
                  </a:cubicBezTo>
                  <a:cubicBezTo>
                    <a:pt x="57" y="60"/>
                    <a:pt x="57" y="112"/>
                    <a:pt x="57" y="116"/>
                  </a:cubicBezTo>
                  <a:cubicBezTo>
                    <a:pt x="109" y="116"/>
                    <a:pt x="109" y="116"/>
                    <a:pt x="109" y="116"/>
                  </a:cubicBezTo>
                  <a:cubicBezTo>
                    <a:pt x="108" y="96"/>
                    <a:pt x="111" y="73"/>
                    <a:pt x="112" y="54"/>
                  </a:cubicBezTo>
                </a:path>
              </a:pathLst>
            </a:custGeom>
            <a:noFill/>
            <a:ln w="8255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37903" y="1069160"/>
            <a:ext cx="2192585" cy="2112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300"/>
              </a:spcAft>
              <a:buClr>
                <a:srgbClr val="B10034"/>
              </a:buClr>
              <a:buFont typeface="Wingdings" panose="05000000000000000000" pitchFamily="2" charset="2"/>
              <a:buChar char="§"/>
              <a:defRPr/>
            </a:pPr>
            <a:endParaRPr lang="en-US" sz="12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50" lvl="0" indent="-171450">
              <a:spcAft>
                <a:spcPts val="300"/>
              </a:spcAft>
              <a:buClr>
                <a:srgbClr val="B10034"/>
              </a:buClr>
              <a:buFont typeface="Wingdings" panose="05000000000000000000" pitchFamily="2" charset="2"/>
              <a:buChar char="§"/>
              <a:defRPr/>
            </a:pPr>
            <a:endParaRPr lang="en-US" sz="12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50" lvl="0" indent="-171450">
              <a:spcAft>
                <a:spcPts val="300"/>
              </a:spcAft>
              <a:buClr>
                <a:srgbClr val="B10034"/>
              </a:buClr>
              <a:buFont typeface="Wingdings" panose="05000000000000000000" pitchFamily="2" charset="2"/>
              <a:buChar char="§"/>
              <a:defRPr/>
            </a:pPr>
            <a:endParaRPr lang="en-US" sz="1200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50" lvl="0" indent="-171450">
              <a:spcAft>
                <a:spcPts val="300"/>
              </a:spcAft>
              <a:buClr>
                <a:srgbClr val="B10034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A major French multinational banking and financial services company</a:t>
            </a:r>
          </a:p>
          <a:p>
            <a:pPr marL="171450" lvl="0" indent="-171450">
              <a:spcAft>
                <a:spcPts val="300"/>
              </a:spcAft>
              <a:buClr>
                <a:srgbClr val="B10034"/>
              </a:buClr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latin typeface="Calibri" pitchFamily="34" charset="0"/>
                <a:cs typeface="Calibri" pitchFamily="34" charset="0"/>
              </a:rPr>
              <a:t>Universal banking model, addressing 31 million customers in 66 countries</a:t>
            </a:r>
          </a:p>
          <a:p>
            <a:pPr lvl="0">
              <a:lnSpc>
                <a:spcPct val="90000"/>
              </a:lnSpc>
              <a:spcAft>
                <a:spcPts val="300"/>
              </a:spcAft>
              <a:buClr>
                <a:srgbClr val="B10034"/>
              </a:buClr>
              <a:defRPr/>
            </a:pPr>
            <a:endParaRPr lang="en-US" sz="12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546748" y="1280517"/>
            <a:ext cx="6394497" cy="541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40" tIns="91440">
            <a:noAutofit/>
          </a:bodyPr>
          <a:lstStyle/>
          <a:p>
            <a:pPr algn="ctr">
              <a:spcAft>
                <a:spcPts val="300"/>
              </a:spcAft>
              <a:buClr>
                <a:srgbClr val="B10034"/>
              </a:buClr>
              <a:defRPr/>
            </a:pPr>
            <a:r>
              <a:rPr lang="en-US" sz="1400" b="1" dirty="0">
                <a:latin typeface="Calibri" panose="020F0502020204030204" pitchFamily="34" charset="0"/>
              </a:rPr>
              <a:t>Construction of a position paper defining the Group 2017-2019 internal roadmap  on Blockchain</a:t>
            </a:r>
          </a:p>
          <a:p>
            <a:pPr algn="ctr">
              <a:spcAft>
                <a:spcPts val="1200"/>
              </a:spcAft>
            </a:pPr>
            <a:endParaRPr lang="en-US" sz="1400" b="1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3821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réalisations 2/2 : Mise en place d’un POC pour un </a:t>
            </a:r>
            <a:r>
              <a:rPr lang="fr-FR" dirty="0" smtClean="0"/>
              <a:t>assureur</a:t>
            </a:r>
            <a:br>
              <a:rPr lang="fr-FR" dirty="0" smtClean="0"/>
            </a:br>
            <a:r>
              <a:rPr lang="fr-FR" sz="1800" i="1" dirty="0" smtClean="0"/>
              <a:t>Contexte et solution</a:t>
            </a:r>
            <a:endParaRPr lang="fr-FR" i="1" dirty="0"/>
          </a:p>
        </p:txBody>
      </p:sp>
      <p:cxnSp>
        <p:nvCxnSpPr>
          <p:cNvPr id="6" name="Straight Connector 4"/>
          <p:cNvCxnSpPr/>
          <p:nvPr/>
        </p:nvCxnSpPr>
        <p:spPr>
          <a:xfrm>
            <a:off x="4572000" y="1301935"/>
            <a:ext cx="0" cy="34095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339266" y="4737152"/>
            <a:ext cx="2272482" cy="319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77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Impacts pour les </a:t>
            </a:r>
            <a:r>
              <a:rPr lang="fr-FR" sz="1477" dirty="0">
                <a:latin typeface="Calibri" pitchFamily="34" charset="0"/>
                <a:cs typeface="Calibri" pitchFamily="34" charset="0"/>
              </a:rPr>
              <a:t>assureurs </a:t>
            </a:r>
          </a:p>
        </p:txBody>
      </p:sp>
      <p:cxnSp>
        <p:nvCxnSpPr>
          <p:cNvPr id="8" name="Straight Connector 110"/>
          <p:cNvCxnSpPr/>
          <p:nvPr/>
        </p:nvCxnSpPr>
        <p:spPr>
          <a:xfrm>
            <a:off x="-14428" y="4711523"/>
            <a:ext cx="917285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e 4"/>
          <p:cNvGraphicFramePr>
            <a:graphicFrameLocks noGrp="1"/>
          </p:cNvGraphicFramePr>
          <p:nvPr>
            <p:extLst/>
          </p:nvPr>
        </p:nvGraphicFramePr>
        <p:xfrm>
          <a:off x="152144" y="1559490"/>
          <a:ext cx="4315290" cy="30817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576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7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7255">
                <a:tc>
                  <a:txBody>
                    <a:bodyPr/>
                    <a:lstStyle/>
                    <a:p>
                      <a:pPr algn="ctr"/>
                      <a:r>
                        <a:rPr lang="fr-FR" sz="1300" b="1" cap="none" baseline="0" noProof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Demande de </a:t>
                      </a:r>
                    </a:p>
                    <a:p>
                      <a:pPr algn="ctr"/>
                      <a:r>
                        <a:rPr lang="fr-FR" sz="1300" b="1" cap="none" baseline="0" noProof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résiliation par LR</a:t>
                      </a:r>
                    </a:p>
                  </a:txBody>
                  <a:tcPr marL="63362" marR="63362" marT="31680" marB="31680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1" cap="none" baseline="0" noProof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Gestion des résiliations</a:t>
                      </a:r>
                    </a:p>
                  </a:txBody>
                  <a:tcPr marL="63362" marR="63362" marT="31680" marB="31680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22114">
                <a:tc>
                  <a:txBody>
                    <a:bodyPr/>
                    <a:lstStyle/>
                    <a:p>
                      <a:endParaRPr lang="fr-FR" sz="1300" noProof="0" dirty="0">
                        <a:latin typeface="Calibri" pitchFamily="34" charset="0"/>
                      </a:endParaRPr>
                    </a:p>
                  </a:txBody>
                  <a:tcPr marL="174619" marR="99783" marT="99783" marB="0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300" noProof="0" dirty="0">
                        <a:latin typeface="Calibri" pitchFamily="34" charset="0"/>
                      </a:endParaRPr>
                    </a:p>
                  </a:txBody>
                  <a:tcPr marL="174619" marR="99783" marT="99783" marB="0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Freeform 19"/>
          <p:cNvSpPr>
            <a:spLocks/>
          </p:cNvSpPr>
          <p:nvPr/>
        </p:nvSpPr>
        <p:spPr bwMode="gray">
          <a:xfrm>
            <a:off x="1880595" y="2592439"/>
            <a:ext cx="1031598" cy="488253"/>
          </a:xfrm>
          <a:custGeom>
            <a:avLst/>
            <a:gdLst/>
            <a:ahLst/>
            <a:cxnLst>
              <a:cxn ang="0">
                <a:pos x="4" y="720"/>
              </a:cxn>
              <a:cxn ang="0">
                <a:pos x="4" y="37"/>
              </a:cxn>
              <a:cxn ang="0">
                <a:pos x="42" y="0"/>
              </a:cxn>
              <a:cxn ang="0">
                <a:pos x="325" y="0"/>
              </a:cxn>
            </a:cxnLst>
            <a:rect l="0" t="0" r="r" b="b"/>
            <a:pathLst>
              <a:path w="325" h="720">
                <a:moveTo>
                  <a:pt x="4" y="720"/>
                </a:move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0" y="0"/>
                  <a:pt x="42" y="0"/>
                </a:cubicBezTo>
                <a:cubicBezTo>
                  <a:pt x="84" y="0"/>
                  <a:pt x="325" y="0"/>
                  <a:pt x="325" y="0"/>
                </a:cubicBezTo>
              </a:path>
            </a:pathLst>
          </a:custGeom>
          <a:noFill/>
          <a:ln w="5715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GB" sz="1292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1" name="Freeform 20"/>
          <p:cNvSpPr>
            <a:spLocks/>
          </p:cNvSpPr>
          <p:nvPr/>
        </p:nvSpPr>
        <p:spPr bwMode="gray">
          <a:xfrm>
            <a:off x="1880595" y="3135632"/>
            <a:ext cx="1317429" cy="449633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5" y="608"/>
              </a:cxn>
              <a:cxn ang="0">
                <a:pos x="123" y="756"/>
              </a:cxn>
              <a:cxn ang="0">
                <a:pos x="893" y="756"/>
              </a:cxn>
            </a:cxnLst>
            <a:rect l="0" t="0" r="r" b="b"/>
            <a:pathLst>
              <a:path w="893" h="756">
                <a:moveTo>
                  <a:pt x="5" y="0"/>
                </a:moveTo>
                <a:cubicBezTo>
                  <a:pt x="5" y="608"/>
                  <a:pt x="5" y="608"/>
                  <a:pt x="5" y="608"/>
                </a:cubicBezTo>
                <a:cubicBezTo>
                  <a:pt x="5" y="608"/>
                  <a:pt x="0" y="756"/>
                  <a:pt x="123" y="756"/>
                </a:cubicBezTo>
                <a:cubicBezTo>
                  <a:pt x="165" y="756"/>
                  <a:pt x="893" y="756"/>
                  <a:pt x="893" y="756"/>
                </a:cubicBezTo>
              </a:path>
            </a:pathLst>
          </a:custGeom>
          <a:noFill/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GB" sz="1292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Line 17"/>
          <p:cNvSpPr>
            <a:spLocks noChangeShapeType="1"/>
          </p:cNvSpPr>
          <p:nvPr/>
        </p:nvSpPr>
        <p:spPr bwMode="gray">
          <a:xfrm>
            <a:off x="1140953" y="3071989"/>
            <a:ext cx="739642" cy="643"/>
          </a:xfrm>
          <a:prstGeom prst="line">
            <a:avLst/>
          </a:prstGeom>
          <a:noFill/>
          <a:ln w="76200" cap="flat">
            <a:solidFill>
              <a:schemeClr val="tx2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GB" sz="1292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gray">
          <a:xfrm>
            <a:off x="1791440" y="2995618"/>
            <a:ext cx="161223" cy="167215"/>
          </a:xfrm>
          <a:custGeom>
            <a:avLst/>
            <a:gdLst/>
            <a:ahLst/>
            <a:cxnLst>
              <a:cxn ang="0">
                <a:pos x="0" y="54"/>
              </a:cxn>
              <a:cxn ang="0">
                <a:pos x="54" y="0"/>
              </a:cxn>
              <a:cxn ang="0">
                <a:pos x="54" y="0"/>
              </a:cxn>
              <a:cxn ang="0">
                <a:pos x="54" y="0"/>
              </a:cxn>
              <a:cxn ang="0">
                <a:pos x="108" y="54"/>
              </a:cxn>
              <a:cxn ang="0">
                <a:pos x="108" y="54"/>
              </a:cxn>
              <a:cxn ang="0">
                <a:pos x="108" y="54"/>
              </a:cxn>
              <a:cxn ang="0">
                <a:pos x="54" y="108"/>
              </a:cxn>
              <a:cxn ang="0">
                <a:pos x="54" y="108"/>
              </a:cxn>
              <a:cxn ang="0">
                <a:pos x="54" y="108"/>
              </a:cxn>
              <a:cxn ang="0">
                <a:pos x="0" y="54"/>
              </a:cxn>
              <a:cxn ang="0">
                <a:pos x="0" y="54"/>
              </a:cxn>
            </a:cxnLst>
            <a:rect l="0" t="0" r="r" b="b"/>
            <a:pathLst>
              <a:path w="108" h="108">
                <a:moveTo>
                  <a:pt x="0" y="54"/>
                </a:moveTo>
                <a:cubicBezTo>
                  <a:pt x="0" y="24"/>
                  <a:pt x="2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84" y="0"/>
                  <a:pt x="108" y="2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84"/>
                  <a:pt x="84" y="108"/>
                  <a:pt x="54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24" y="108"/>
                  <a:pt x="0" y="84"/>
                  <a:pt x="0" y="54"/>
                </a:cubicBezTo>
                <a:cubicBezTo>
                  <a:pt x="0" y="54"/>
                  <a:pt x="0" y="54"/>
                  <a:pt x="0" y="54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/>
          <a:p>
            <a:pPr indent="-175851" algn="ctr">
              <a:lnSpc>
                <a:spcPct val="95000"/>
              </a:lnSpc>
              <a:spcAft>
                <a:spcPts val="369"/>
              </a:spcAft>
              <a:buClr>
                <a:srgbClr val="808080"/>
              </a:buClr>
              <a:defRPr/>
            </a:pPr>
            <a:endParaRPr lang="en-GB" sz="1292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14" name="Rechteck 44"/>
          <p:cNvSpPr/>
          <p:nvPr/>
        </p:nvSpPr>
        <p:spPr bwMode="gray">
          <a:xfrm>
            <a:off x="2724751" y="3242973"/>
            <a:ext cx="1292061" cy="66222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defTabSz="740038" eaLnBrk="0" hangingPunct="0">
              <a:lnSpc>
                <a:spcPct val="95000"/>
              </a:lnSpc>
              <a:spcBef>
                <a:spcPct val="50000"/>
              </a:spcBef>
              <a:spcAft>
                <a:spcPts val="738"/>
              </a:spcAft>
              <a:buClr>
                <a:srgbClr val="969696"/>
              </a:buClr>
            </a:pPr>
            <a:r>
              <a:rPr lang="en-GB" sz="1477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Assureur</a:t>
            </a:r>
          </a:p>
        </p:txBody>
      </p:sp>
      <p:sp>
        <p:nvSpPr>
          <p:cNvPr id="15" name="Rechteck 39"/>
          <p:cNvSpPr/>
          <p:nvPr/>
        </p:nvSpPr>
        <p:spPr bwMode="gray">
          <a:xfrm>
            <a:off x="2712296" y="2245911"/>
            <a:ext cx="1292061" cy="66222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defTabSz="740038" eaLnBrk="0" hangingPunct="0">
              <a:lnSpc>
                <a:spcPct val="95000"/>
              </a:lnSpc>
              <a:spcBef>
                <a:spcPct val="50000"/>
              </a:spcBef>
              <a:spcAft>
                <a:spcPts val="738"/>
              </a:spcAft>
              <a:buClr>
                <a:srgbClr val="969696"/>
              </a:buClr>
            </a:pPr>
            <a:r>
              <a:rPr lang="en-GB" sz="1477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Intermédiaire</a:t>
            </a:r>
          </a:p>
        </p:txBody>
      </p:sp>
      <p:sp>
        <p:nvSpPr>
          <p:cNvPr id="16" name="Freeform 44" descr="© INSCALE GmbH, 26.05.2010&#10;http://www.presentationload.com/"/>
          <p:cNvSpPr>
            <a:spLocks/>
          </p:cNvSpPr>
          <p:nvPr/>
        </p:nvSpPr>
        <p:spPr bwMode="gray">
          <a:xfrm>
            <a:off x="259786" y="2863621"/>
            <a:ext cx="900388" cy="396708"/>
          </a:xfrm>
          <a:custGeom>
            <a:avLst/>
            <a:gdLst/>
            <a:ahLst/>
            <a:cxnLst>
              <a:cxn ang="0">
                <a:pos x="61" y="136"/>
              </a:cxn>
              <a:cxn ang="0">
                <a:pos x="153" y="136"/>
              </a:cxn>
              <a:cxn ang="0">
                <a:pos x="245" y="136"/>
              </a:cxn>
              <a:cxn ang="0">
                <a:pos x="306" y="68"/>
              </a:cxn>
              <a:cxn ang="0">
                <a:pos x="245" y="0"/>
              </a:cxn>
              <a:cxn ang="0">
                <a:pos x="245" y="0"/>
              </a:cxn>
              <a:cxn ang="0">
                <a:pos x="245" y="0"/>
              </a:cxn>
              <a:cxn ang="0">
                <a:pos x="153" y="0"/>
              </a:cxn>
              <a:cxn ang="0">
                <a:pos x="61" y="0"/>
              </a:cxn>
              <a:cxn ang="0">
                <a:pos x="0" y="68"/>
              </a:cxn>
              <a:cxn ang="0">
                <a:pos x="61" y="136"/>
              </a:cxn>
            </a:cxnLst>
            <a:rect l="0" t="0" r="r" b="b"/>
            <a:pathLst>
              <a:path w="306" h="136">
                <a:moveTo>
                  <a:pt x="61" y="136"/>
                </a:moveTo>
                <a:cubicBezTo>
                  <a:pt x="153" y="136"/>
                  <a:pt x="153" y="136"/>
                  <a:pt x="153" y="136"/>
                </a:cubicBezTo>
                <a:cubicBezTo>
                  <a:pt x="245" y="136"/>
                  <a:pt x="245" y="136"/>
                  <a:pt x="245" y="136"/>
                </a:cubicBezTo>
                <a:cubicBezTo>
                  <a:pt x="279" y="136"/>
                  <a:pt x="306" y="105"/>
                  <a:pt x="306" y="68"/>
                </a:cubicBezTo>
                <a:cubicBezTo>
                  <a:pt x="306" y="30"/>
                  <a:pt x="279" y="0"/>
                  <a:pt x="245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27" y="0"/>
                  <a:pt x="0" y="30"/>
                  <a:pt x="0" y="68"/>
                </a:cubicBezTo>
                <a:cubicBezTo>
                  <a:pt x="0" y="105"/>
                  <a:pt x="27" y="136"/>
                  <a:pt x="61" y="1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740038" eaLnBrk="0" hangingPunct="0">
              <a:lnSpc>
                <a:spcPct val="95000"/>
              </a:lnSpc>
              <a:spcBef>
                <a:spcPct val="50000"/>
              </a:spcBef>
              <a:spcAft>
                <a:spcPts val="738"/>
              </a:spcAft>
              <a:buClr>
                <a:srgbClr val="969696"/>
              </a:buClr>
            </a:pPr>
            <a:r>
              <a:rPr lang="en-GB" sz="1292" noProof="1">
                <a:solidFill>
                  <a:srgbClr val="FFFFFF"/>
                </a:solidFill>
                <a:latin typeface="Calibri" pitchFamily="34" charset="0"/>
              </a:rPr>
              <a:t>Client</a:t>
            </a:r>
            <a:endParaRPr lang="en-GB" sz="969" noProof="1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17" name="Elbow Connector 27"/>
          <p:cNvCxnSpPr>
            <a:stCxn id="14" idx="3"/>
            <a:endCxn id="15" idx="3"/>
          </p:cNvCxnSpPr>
          <p:nvPr/>
        </p:nvCxnSpPr>
        <p:spPr>
          <a:xfrm flipH="1" flipV="1">
            <a:off x="4004357" y="2577026"/>
            <a:ext cx="12455" cy="997062"/>
          </a:xfrm>
          <a:prstGeom prst="bentConnector3">
            <a:avLst>
              <a:gd name="adj1" fmla="val -1694212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0"/>
          <p:cNvSpPr txBox="1"/>
          <p:nvPr/>
        </p:nvSpPr>
        <p:spPr bwMode="auto">
          <a:xfrm rot="16200000">
            <a:off x="3571693" y="3036379"/>
            <a:ext cx="1516762" cy="24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Repêchage/Traitement</a:t>
            </a:r>
          </a:p>
        </p:txBody>
      </p:sp>
      <p:sp>
        <p:nvSpPr>
          <p:cNvPr id="19" name="TextBox 63"/>
          <p:cNvSpPr txBox="1"/>
          <p:nvPr/>
        </p:nvSpPr>
        <p:spPr bwMode="auto">
          <a:xfrm>
            <a:off x="149818" y="3593325"/>
            <a:ext cx="1807062" cy="103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969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Cas de résiliation : </a:t>
            </a:r>
          </a:p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969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Résiliation à date d’échéance</a:t>
            </a:r>
          </a:p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969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Par extinction de l’objet (déménagement, vente de voiture…)</a:t>
            </a:r>
          </a:p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969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Loi Chatel*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07368" y="4390370"/>
            <a:ext cx="1563248" cy="220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altLang="fr-FR" sz="83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*loi n°2008-3 du 3 janvier 2008 </a:t>
            </a:r>
          </a:p>
        </p:txBody>
      </p:sp>
      <p:sp>
        <p:nvSpPr>
          <p:cNvPr id="21" name="TextBox 71"/>
          <p:cNvSpPr txBox="1"/>
          <p:nvPr/>
        </p:nvSpPr>
        <p:spPr bwMode="auto">
          <a:xfrm>
            <a:off x="1956880" y="2353794"/>
            <a:ext cx="712054" cy="24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8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50 à 80%</a:t>
            </a:r>
          </a:p>
        </p:txBody>
      </p:sp>
      <p:graphicFrame>
        <p:nvGraphicFramePr>
          <p:cNvPr id="22" name="Tabelle 4"/>
          <p:cNvGraphicFramePr>
            <a:graphicFrameLocks noGrp="1"/>
          </p:cNvGraphicFramePr>
          <p:nvPr>
            <p:extLst/>
          </p:nvPr>
        </p:nvGraphicFramePr>
        <p:xfrm>
          <a:off x="4723812" y="1568176"/>
          <a:ext cx="4315290" cy="306851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576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76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12855">
                <a:tc>
                  <a:txBody>
                    <a:bodyPr/>
                    <a:lstStyle/>
                    <a:p>
                      <a:pPr algn="ctr"/>
                      <a:r>
                        <a:rPr lang="fr-FR" sz="1300" b="1" cap="none" baseline="0" noProof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Demande de résiliation</a:t>
                      </a:r>
                    </a:p>
                  </a:txBody>
                  <a:tcPr marL="63362" marR="63362" marT="31680" marB="31680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1" cap="none" baseline="0" noProof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Gestion des résiliations</a:t>
                      </a:r>
                    </a:p>
                  </a:txBody>
                  <a:tcPr marL="63362" marR="63362" marT="31680" marB="31680" anchor="ctr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5664">
                <a:tc>
                  <a:txBody>
                    <a:bodyPr/>
                    <a:lstStyle/>
                    <a:p>
                      <a:endParaRPr lang="fr-FR" sz="1300" noProof="0" dirty="0">
                        <a:latin typeface="Calibri" pitchFamily="34" charset="0"/>
                      </a:endParaRPr>
                    </a:p>
                  </a:txBody>
                  <a:tcPr marL="174619" marR="99783" marT="99783" marB="0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300" noProof="0" dirty="0">
                        <a:latin typeface="Calibri" pitchFamily="34" charset="0"/>
                      </a:endParaRPr>
                    </a:p>
                  </a:txBody>
                  <a:tcPr marL="174619" marR="99783" marT="99783" marB="0"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" name="Freeform 19"/>
          <p:cNvSpPr>
            <a:spLocks/>
          </p:cNvSpPr>
          <p:nvPr/>
        </p:nvSpPr>
        <p:spPr bwMode="gray">
          <a:xfrm rot="16200000">
            <a:off x="6661768" y="3181774"/>
            <a:ext cx="665033" cy="488253"/>
          </a:xfrm>
          <a:custGeom>
            <a:avLst/>
            <a:gdLst/>
            <a:ahLst/>
            <a:cxnLst>
              <a:cxn ang="0">
                <a:pos x="4" y="720"/>
              </a:cxn>
              <a:cxn ang="0">
                <a:pos x="4" y="37"/>
              </a:cxn>
              <a:cxn ang="0">
                <a:pos x="42" y="0"/>
              </a:cxn>
              <a:cxn ang="0">
                <a:pos x="325" y="0"/>
              </a:cxn>
            </a:cxnLst>
            <a:rect l="0" t="0" r="r" b="b"/>
            <a:pathLst>
              <a:path w="325" h="720">
                <a:moveTo>
                  <a:pt x="4" y="720"/>
                </a:move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0" y="0"/>
                  <a:pt x="42" y="0"/>
                </a:cubicBezTo>
                <a:cubicBezTo>
                  <a:pt x="84" y="0"/>
                  <a:pt x="325" y="0"/>
                  <a:pt x="325" y="0"/>
                </a:cubicBezTo>
              </a:path>
            </a:pathLst>
          </a:custGeom>
          <a:noFill/>
          <a:ln w="5715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GB" sz="1292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4" name="Freeform 20"/>
          <p:cNvSpPr>
            <a:spLocks/>
          </p:cNvSpPr>
          <p:nvPr/>
        </p:nvSpPr>
        <p:spPr bwMode="gray">
          <a:xfrm rot="5400000">
            <a:off x="6789173" y="2530359"/>
            <a:ext cx="522324" cy="603726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5" y="608"/>
              </a:cxn>
              <a:cxn ang="0">
                <a:pos x="123" y="756"/>
              </a:cxn>
              <a:cxn ang="0">
                <a:pos x="893" y="756"/>
              </a:cxn>
            </a:cxnLst>
            <a:rect l="0" t="0" r="r" b="b"/>
            <a:pathLst>
              <a:path w="893" h="756">
                <a:moveTo>
                  <a:pt x="5" y="0"/>
                </a:moveTo>
                <a:cubicBezTo>
                  <a:pt x="5" y="608"/>
                  <a:pt x="5" y="608"/>
                  <a:pt x="5" y="608"/>
                </a:cubicBezTo>
                <a:cubicBezTo>
                  <a:pt x="5" y="608"/>
                  <a:pt x="0" y="756"/>
                  <a:pt x="123" y="756"/>
                </a:cubicBezTo>
                <a:cubicBezTo>
                  <a:pt x="165" y="756"/>
                  <a:pt x="893" y="756"/>
                  <a:pt x="893" y="756"/>
                </a:cubicBezTo>
              </a:path>
            </a:pathLst>
          </a:custGeom>
          <a:noFill/>
          <a:ln w="19050" cap="flat">
            <a:solidFill>
              <a:schemeClr val="accent5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GB" sz="1292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gray">
          <a:xfrm>
            <a:off x="6300765" y="3093384"/>
            <a:ext cx="439005" cy="0"/>
          </a:xfrm>
          <a:prstGeom prst="line">
            <a:avLst/>
          </a:prstGeom>
          <a:noFill/>
          <a:ln w="76200" cap="flat">
            <a:solidFill>
              <a:schemeClr val="tx2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GB" sz="1292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26" name="Rechteck 44"/>
          <p:cNvSpPr/>
          <p:nvPr/>
        </p:nvSpPr>
        <p:spPr bwMode="gray">
          <a:xfrm>
            <a:off x="7238411" y="3413535"/>
            <a:ext cx="1292061" cy="66222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defTabSz="740038" eaLnBrk="0" hangingPunct="0">
              <a:lnSpc>
                <a:spcPct val="95000"/>
              </a:lnSpc>
              <a:spcBef>
                <a:spcPct val="50000"/>
              </a:spcBef>
              <a:spcAft>
                <a:spcPts val="738"/>
              </a:spcAft>
              <a:buClr>
                <a:srgbClr val="969696"/>
              </a:buClr>
            </a:pPr>
            <a:r>
              <a:rPr lang="en-GB" sz="1477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Ancien assureur</a:t>
            </a:r>
          </a:p>
        </p:txBody>
      </p:sp>
      <p:sp>
        <p:nvSpPr>
          <p:cNvPr id="27" name="Rechteck 39"/>
          <p:cNvSpPr/>
          <p:nvPr/>
        </p:nvSpPr>
        <p:spPr bwMode="gray">
          <a:xfrm>
            <a:off x="7238412" y="2427580"/>
            <a:ext cx="1224779" cy="341116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defTabSz="740038" eaLnBrk="0" hangingPunct="0">
              <a:lnSpc>
                <a:spcPct val="95000"/>
              </a:lnSpc>
              <a:spcBef>
                <a:spcPct val="50000"/>
              </a:spcBef>
              <a:spcAft>
                <a:spcPts val="738"/>
              </a:spcAft>
              <a:buClr>
                <a:srgbClr val="969696"/>
              </a:buClr>
            </a:pPr>
            <a:r>
              <a:rPr lang="en-GB" sz="1477" noProof="1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Intermédiaire</a:t>
            </a:r>
          </a:p>
        </p:txBody>
      </p:sp>
      <p:cxnSp>
        <p:nvCxnSpPr>
          <p:cNvPr id="28" name="Elbow Connector 364"/>
          <p:cNvCxnSpPr>
            <a:stCxn id="26" idx="3"/>
            <a:endCxn id="27" idx="3"/>
          </p:cNvCxnSpPr>
          <p:nvPr/>
        </p:nvCxnSpPr>
        <p:spPr>
          <a:xfrm flipH="1" flipV="1">
            <a:off x="8463192" y="2598139"/>
            <a:ext cx="67280" cy="1146511"/>
          </a:xfrm>
          <a:prstGeom prst="bentConnector3">
            <a:avLst>
              <a:gd name="adj1" fmla="val -313636"/>
            </a:avLst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65"/>
          <p:cNvSpPr txBox="1"/>
          <p:nvPr/>
        </p:nvSpPr>
        <p:spPr bwMode="auto">
          <a:xfrm>
            <a:off x="4749833" y="3601711"/>
            <a:ext cx="1848514" cy="116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969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Cas dé résiliation : </a:t>
            </a:r>
          </a:p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969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Cas précédents</a:t>
            </a:r>
          </a:p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969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Loi Hamon : Pour les produit </a:t>
            </a:r>
            <a:r>
              <a:rPr lang="fr-FR" sz="969" dirty="0">
                <a:latin typeface="Calibri" pitchFamily="34" charset="0"/>
                <a:cs typeface="Calibri" pitchFamily="34" charset="0"/>
              </a:rPr>
              <a:t>automobile </a:t>
            </a:r>
            <a:r>
              <a:rPr lang="fr-FR" sz="969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et MRH, possibilité de résiliation des contrats à tout moment </a:t>
            </a:r>
            <a:r>
              <a:rPr lang="fr-FR" sz="969" dirty="0">
                <a:latin typeface="Calibri" pitchFamily="34" charset="0"/>
                <a:cs typeface="Calibri" pitchFamily="34" charset="0"/>
              </a:rPr>
              <a:t>dès le terme de la première année</a:t>
            </a:r>
          </a:p>
        </p:txBody>
      </p:sp>
      <p:sp>
        <p:nvSpPr>
          <p:cNvPr id="30" name="TextBox 367"/>
          <p:cNvSpPr txBox="1"/>
          <p:nvPr/>
        </p:nvSpPr>
        <p:spPr bwMode="auto">
          <a:xfrm rot="16200000">
            <a:off x="8407127" y="3025383"/>
            <a:ext cx="829073" cy="24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Traitement</a:t>
            </a:r>
          </a:p>
        </p:txBody>
      </p:sp>
      <p:sp>
        <p:nvSpPr>
          <p:cNvPr id="31" name="Flussdiagramm: Verzweigung 37"/>
          <p:cNvSpPr/>
          <p:nvPr/>
        </p:nvSpPr>
        <p:spPr bwMode="gray">
          <a:xfrm>
            <a:off x="5587168" y="2630113"/>
            <a:ext cx="972508" cy="971598"/>
          </a:xfrm>
          <a:prstGeom prst="flowChartDecision">
            <a:avLst/>
          </a:prstGeom>
          <a:solidFill>
            <a:schemeClr val="accent4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740038" eaLnBrk="0" hangingPunct="0">
              <a:lnSpc>
                <a:spcPct val="95000"/>
              </a:lnSpc>
              <a:spcBef>
                <a:spcPct val="50000"/>
              </a:spcBef>
              <a:spcAft>
                <a:spcPts val="738"/>
              </a:spcAft>
              <a:buClr>
                <a:srgbClr val="969696"/>
              </a:buClr>
            </a:pPr>
            <a:r>
              <a:rPr lang="en-GB" sz="969" noProof="1">
                <a:solidFill>
                  <a:srgbClr val="FFFFFF"/>
                </a:solidFill>
                <a:latin typeface="Calibri" pitchFamily="34" charset="0"/>
              </a:rPr>
              <a:t>Nouvel assureur</a:t>
            </a:r>
          </a:p>
        </p:txBody>
      </p:sp>
      <p:sp>
        <p:nvSpPr>
          <p:cNvPr id="32" name="Freeform 9"/>
          <p:cNvSpPr>
            <a:spLocks/>
          </p:cNvSpPr>
          <p:nvPr/>
        </p:nvSpPr>
        <p:spPr bwMode="gray">
          <a:xfrm>
            <a:off x="6669546" y="2999986"/>
            <a:ext cx="161223" cy="167215"/>
          </a:xfrm>
          <a:custGeom>
            <a:avLst/>
            <a:gdLst/>
            <a:ahLst/>
            <a:cxnLst>
              <a:cxn ang="0">
                <a:pos x="0" y="54"/>
              </a:cxn>
              <a:cxn ang="0">
                <a:pos x="54" y="0"/>
              </a:cxn>
              <a:cxn ang="0">
                <a:pos x="54" y="0"/>
              </a:cxn>
              <a:cxn ang="0">
                <a:pos x="54" y="0"/>
              </a:cxn>
              <a:cxn ang="0">
                <a:pos x="108" y="54"/>
              </a:cxn>
              <a:cxn ang="0">
                <a:pos x="108" y="54"/>
              </a:cxn>
              <a:cxn ang="0">
                <a:pos x="108" y="54"/>
              </a:cxn>
              <a:cxn ang="0">
                <a:pos x="54" y="108"/>
              </a:cxn>
              <a:cxn ang="0">
                <a:pos x="54" y="108"/>
              </a:cxn>
              <a:cxn ang="0">
                <a:pos x="54" y="108"/>
              </a:cxn>
              <a:cxn ang="0">
                <a:pos x="0" y="54"/>
              </a:cxn>
              <a:cxn ang="0">
                <a:pos x="0" y="54"/>
              </a:cxn>
            </a:cxnLst>
            <a:rect l="0" t="0" r="r" b="b"/>
            <a:pathLst>
              <a:path w="108" h="108">
                <a:moveTo>
                  <a:pt x="0" y="54"/>
                </a:moveTo>
                <a:cubicBezTo>
                  <a:pt x="0" y="24"/>
                  <a:pt x="2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84" y="0"/>
                  <a:pt x="108" y="2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8" y="84"/>
                  <a:pt x="84" y="108"/>
                  <a:pt x="54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24" y="108"/>
                  <a:pt x="0" y="84"/>
                  <a:pt x="0" y="54"/>
                </a:cubicBezTo>
                <a:cubicBezTo>
                  <a:pt x="0" y="54"/>
                  <a:pt x="0" y="54"/>
                  <a:pt x="0" y="54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/>
          <a:p>
            <a:pPr indent="-175851" algn="ctr">
              <a:lnSpc>
                <a:spcPct val="95000"/>
              </a:lnSpc>
              <a:spcAft>
                <a:spcPts val="369"/>
              </a:spcAft>
              <a:buClr>
                <a:srgbClr val="808080"/>
              </a:buClr>
              <a:defRPr/>
            </a:pPr>
            <a:endParaRPr lang="en-GB" sz="1292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33" name="Freeform 19"/>
          <p:cNvSpPr>
            <a:spLocks/>
          </p:cNvSpPr>
          <p:nvPr/>
        </p:nvSpPr>
        <p:spPr bwMode="gray">
          <a:xfrm rot="16200000">
            <a:off x="5155454" y="2611912"/>
            <a:ext cx="515800" cy="488253"/>
          </a:xfrm>
          <a:custGeom>
            <a:avLst/>
            <a:gdLst/>
            <a:ahLst/>
            <a:cxnLst>
              <a:cxn ang="0">
                <a:pos x="4" y="720"/>
              </a:cxn>
              <a:cxn ang="0">
                <a:pos x="4" y="37"/>
              </a:cxn>
              <a:cxn ang="0">
                <a:pos x="42" y="0"/>
              </a:cxn>
              <a:cxn ang="0">
                <a:pos x="325" y="0"/>
              </a:cxn>
            </a:cxnLst>
            <a:rect l="0" t="0" r="r" b="b"/>
            <a:pathLst>
              <a:path w="325" h="720">
                <a:moveTo>
                  <a:pt x="4" y="720"/>
                </a:move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0" y="0"/>
                  <a:pt x="42" y="0"/>
                </a:cubicBezTo>
                <a:cubicBezTo>
                  <a:pt x="84" y="0"/>
                  <a:pt x="325" y="0"/>
                  <a:pt x="325" y="0"/>
                </a:cubicBezTo>
              </a:path>
            </a:pathLst>
          </a:custGeom>
          <a:noFill/>
          <a:ln w="5715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en-GB" sz="1292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sp>
        <p:nvSpPr>
          <p:cNvPr id="34" name="Freeform 44" descr="© INSCALE GmbH, 26.05.2010&#10;http://www.presentationload.com/"/>
          <p:cNvSpPr>
            <a:spLocks/>
          </p:cNvSpPr>
          <p:nvPr/>
        </p:nvSpPr>
        <p:spPr bwMode="gray">
          <a:xfrm>
            <a:off x="4740452" y="2285664"/>
            <a:ext cx="900388" cy="396708"/>
          </a:xfrm>
          <a:custGeom>
            <a:avLst/>
            <a:gdLst/>
            <a:ahLst/>
            <a:cxnLst>
              <a:cxn ang="0">
                <a:pos x="61" y="136"/>
              </a:cxn>
              <a:cxn ang="0">
                <a:pos x="153" y="136"/>
              </a:cxn>
              <a:cxn ang="0">
                <a:pos x="245" y="136"/>
              </a:cxn>
              <a:cxn ang="0">
                <a:pos x="306" y="68"/>
              </a:cxn>
              <a:cxn ang="0">
                <a:pos x="245" y="0"/>
              </a:cxn>
              <a:cxn ang="0">
                <a:pos x="245" y="0"/>
              </a:cxn>
              <a:cxn ang="0">
                <a:pos x="245" y="0"/>
              </a:cxn>
              <a:cxn ang="0">
                <a:pos x="153" y="0"/>
              </a:cxn>
              <a:cxn ang="0">
                <a:pos x="61" y="0"/>
              </a:cxn>
              <a:cxn ang="0">
                <a:pos x="0" y="68"/>
              </a:cxn>
              <a:cxn ang="0">
                <a:pos x="61" y="136"/>
              </a:cxn>
            </a:cxnLst>
            <a:rect l="0" t="0" r="r" b="b"/>
            <a:pathLst>
              <a:path w="306" h="136">
                <a:moveTo>
                  <a:pt x="61" y="136"/>
                </a:moveTo>
                <a:cubicBezTo>
                  <a:pt x="153" y="136"/>
                  <a:pt x="153" y="136"/>
                  <a:pt x="153" y="136"/>
                </a:cubicBezTo>
                <a:cubicBezTo>
                  <a:pt x="245" y="136"/>
                  <a:pt x="245" y="136"/>
                  <a:pt x="245" y="136"/>
                </a:cubicBezTo>
                <a:cubicBezTo>
                  <a:pt x="279" y="136"/>
                  <a:pt x="306" y="105"/>
                  <a:pt x="306" y="68"/>
                </a:cubicBezTo>
                <a:cubicBezTo>
                  <a:pt x="306" y="30"/>
                  <a:pt x="279" y="0"/>
                  <a:pt x="245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245" y="0"/>
                  <a:pt x="245" y="0"/>
                  <a:pt x="245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27" y="0"/>
                  <a:pt x="0" y="30"/>
                  <a:pt x="0" y="68"/>
                </a:cubicBezTo>
                <a:cubicBezTo>
                  <a:pt x="0" y="105"/>
                  <a:pt x="27" y="136"/>
                  <a:pt x="61" y="1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 defTabSz="740038" eaLnBrk="0" hangingPunct="0">
              <a:lnSpc>
                <a:spcPct val="95000"/>
              </a:lnSpc>
              <a:spcBef>
                <a:spcPct val="50000"/>
              </a:spcBef>
              <a:spcAft>
                <a:spcPts val="738"/>
              </a:spcAft>
              <a:buClr>
                <a:srgbClr val="969696"/>
              </a:buClr>
            </a:pPr>
            <a:r>
              <a:rPr lang="en-GB" sz="1292" noProof="1">
                <a:solidFill>
                  <a:srgbClr val="FFFFFF"/>
                </a:solidFill>
                <a:latin typeface="Calibri" pitchFamily="34" charset="0"/>
              </a:rPr>
              <a:t>Client</a:t>
            </a:r>
            <a:endParaRPr lang="en-GB" sz="969" noProof="1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5" name="TextBox 370"/>
          <p:cNvSpPr txBox="1"/>
          <p:nvPr/>
        </p:nvSpPr>
        <p:spPr bwMode="auto">
          <a:xfrm>
            <a:off x="184930" y="1185446"/>
            <a:ext cx="18354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Avant la Loi Hamon</a:t>
            </a:r>
          </a:p>
        </p:txBody>
      </p:sp>
      <p:sp>
        <p:nvSpPr>
          <p:cNvPr id="36" name="TextBox 371"/>
          <p:cNvSpPr txBox="1"/>
          <p:nvPr/>
        </p:nvSpPr>
        <p:spPr bwMode="auto">
          <a:xfrm>
            <a:off x="4898375" y="1180999"/>
            <a:ext cx="18318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Après la Loi Hamon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77206" y="5024341"/>
            <a:ext cx="2945058" cy="102294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277"/>
              </a:spcAft>
            </a:pPr>
            <a:endParaRPr lang="fr-FR" sz="1292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3099471" y="5024341"/>
            <a:ext cx="2945058" cy="102294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277"/>
              </a:spcAft>
            </a:pPr>
            <a:endParaRPr lang="fr-FR" sz="1292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121736" y="5024341"/>
            <a:ext cx="2945058" cy="102294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277"/>
              </a:spcAft>
            </a:pPr>
            <a:endParaRPr lang="fr-FR" sz="1292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0157" y="5351687"/>
            <a:ext cx="2922108" cy="70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Evolution des circuits des flux entrants avec un </a:t>
            </a:r>
            <a:r>
              <a:rPr lang="fr-FR" sz="1108" dirty="0">
                <a:latin typeface="Calibri" pitchFamily="34" charset="0"/>
                <a:cs typeface="Calibri" pitchFamily="34" charset="0"/>
              </a:rPr>
              <a:t>envoi dirigé plus vers les sociétés d’assurances que vers les intermédiaires</a:t>
            </a:r>
          </a:p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Fin des pratiques de repêchage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7206" y="5024299"/>
            <a:ext cx="2945058" cy="246051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t"/>
          <a:lstStyle/>
          <a:p>
            <a:pPr algn="ctr" defTabSz="883649"/>
            <a:r>
              <a:rPr lang="fr-FR" sz="1108" b="1" kern="0" dirty="0">
                <a:solidFill>
                  <a:srgbClr val="FFFFFF"/>
                </a:solidFill>
              </a:rPr>
              <a:t>Evolution des processus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099471" y="5024299"/>
            <a:ext cx="2945058" cy="246051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t"/>
          <a:lstStyle/>
          <a:p>
            <a:pPr algn="ctr" defTabSz="883649"/>
            <a:r>
              <a:rPr lang="fr-FR" sz="1108" b="1" kern="0" dirty="0">
                <a:solidFill>
                  <a:srgbClr val="FFFFFF"/>
                </a:solidFill>
              </a:rPr>
              <a:t>Déport des charges et de coûts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121736" y="5036466"/>
            <a:ext cx="2945058" cy="246051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t"/>
          <a:lstStyle/>
          <a:p>
            <a:pPr algn="ctr" defTabSz="883649"/>
            <a:r>
              <a:rPr lang="fr-FR" sz="1108" b="1" kern="0" dirty="0">
                <a:solidFill>
                  <a:srgbClr val="FFFFFF"/>
                </a:solidFill>
              </a:rPr>
              <a:t>Augmentation du volume de résiliation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084013" y="5329514"/>
            <a:ext cx="2922108" cy="70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Frais d’envoi à la charge des assureurs (LR : 3,4€, LRAR : 4,4€)</a:t>
            </a:r>
          </a:p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Concentration du traitement des actes de résiliation au sein des </a:t>
            </a:r>
            <a:r>
              <a:rPr lang="fr-FR" sz="1108" dirty="0">
                <a:latin typeface="Calibri" pitchFamily="34" charset="0"/>
                <a:cs typeface="Calibri" pitchFamily="34" charset="0"/>
              </a:rPr>
              <a:t>assureurs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067870" y="5307340"/>
            <a:ext cx="2922108" cy="70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Simplification des formalités qui ne sont plus à la charge du client</a:t>
            </a:r>
          </a:p>
          <a:p>
            <a:pPr marL="158265" indent="-15826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Effet d’aubaine en fonction des campagnes marketing des différents </a:t>
            </a:r>
            <a:r>
              <a:rPr lang="fr-FR" sz="1108" dirty="0">
                <a:latin typeface="Calibri" pitchFamily="34" charset="0"/>
                <a:cs typeface="Calibri" pitchFamily="34" charset="0"/>
              </a:rPr>
              <a:t>assureurs</a:t>
            </a:r>
          </a:p>
        </p:txBody>
      </p:sp>
    </p:spTree>
    <p:extLst>
      <p:ext uri="{BB962C8B-B14F-4D97-AF65-F5344CB8AC3E}">
        <p14:creationId xmlns:p14="http://schemas.microsoft.com/office/powerpoint/2010/main" val="3580587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</a:t>
            </a:r>
            <a:r>
              <a:rPr lang="fr-FR" dirty="0" smtClean="0"/>
              <a:t>réalisations </a:t>
            </a:r>
            <a:r>
              <a:rPr lang="fr-FR" dirty="0"/>
              <a:t>2/2 : Mise en place d’un POC pour un </a:t>
            </a:r>
            <a:r>
              <a:rPr lang="fr-FR" dirty="0" smtClean="0"/>
              <a:t>assureur</a:t>
            </a:r>
            <a:br>
              <a:rPr lang="fr-FR" dirty="0" smtClean="0"/>
            </a:br>
            <a:r>
              <a:rPr lang="fr-FR" sz="1800" i="1" dirty="0" smtClean="0"/>
              <a:t>Typologie de la solution</a:t>
            </a:r>
            <a:endParaRPr lang="fr-FR" i="1" dirty="0"/>
          </a:p>
        </p:txBody>
      </p:sp>
      <p:sp>
        <p:nvSpPr>
          <p:cNvPr id="6" name="Rectangle 5"/>
          <p:cNvSpPr/>
          <p:nvPr/>
        </p:nvSpPr>
        <p:spPr>
          <a:xfrm>
            <a:off x="517283" y="1772796"/>
            <a:ext cx="3655385" cy="4074414"/>
          </a:xfrm>
          <a:prstGeom prst="rect">
            <a:avLst/>
          </a:prstGeom>
          <a:ln w="63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32923" tIns="43200" rIns="33231" bIns="43200" numCol="1" rtlCol="0" anchor="t" anchorCtr="0" compatLnSpc="1">
            <a:prstTxWarp prst="textNoShape">
              <a:avLst/>
            </a:prstTxWarp>
          </a:bodyPr>
          <a:lstStyle/>
          <a:p>
            <a:endParaRPr lang="fr-FR" sz="1108" dirty="0"/>
          </a:p>
          <a:p>
            <a:r>
              <a:rPr lang="fr-FR" sz="1108" dirty="0"/>
              <a:t>La Blockchain sera </a:t>
            </a:r>
            <a:r>
              <a:rPr lang="fr-FR" sz="1108" b="1" dirty="0"/>
              <a:t>répartie</a:t>
            </a:r>
            <a:r>
              <a:rPr lang="fr-FR" sz="1108" dirty="0"/>
              <a:t> entre toutes les parties prenantes afin d’assurer :</a:t>
            </a:r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pPr marL="158265" indent="-158265">
              <a:buFont typeface="Arial" panose="020B0604020202020204" pitchFamily="34" charset="0"/>
              <a:buChar char="•"/>
            </a:pPr>
            <a:endParaRPr lang="fr-FR" sz="923" dirty="0"/>
          </a:p>
          <a:p>
            <a:endParaRPr lang="fr-FR" sz="923" dirty="0"/>
          </a:p>
          <a:p>
            <a:endParaRPr lang="fr-FR" sz="923" dirty="0"/>
          </a:p>
        </p:txBody>
      </p:sp>
      <p:sp>
        <p:nvSpPr>
          <p:cNvPr id="7" name="Rectangle 6"/>
          <p:cNvSpPr/>
          <p:nvPr/>
        </p:nvSpPr>
        <p:spPr>
          <a:xfrm>
            <a:off x="1793289" y="1554120"/>
            <a:ext cx="1086912" cy="307633"/>
          </a:xfrm>
          <a:prstGeom prst="rect">
            <a:avLst/>
          </a:prstGeom>
          <a:solidFill>
            <a:schemeClr val="bg1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92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Répartition</a:t>
            </a:r>
          </a:p>
        </p:txBody>
      </p:sp>
      <p:grpSp>
        <p:nvGrpSpPr>
          <p:cNvPr id="8" name="Group 30"/>
          <p:cNvGrpSpPr/>
          <p:nvPr/>
        </p:nvGrpSpPr>
        <p:grpSpPr>
          <a:xfrm>
            <a:off x="4768934" y="1664962"/>
            <a:ext cx="3655385" cy="4182247"/>
            <a:chOff x="1153698" y="3024950"/>
            <a:chExt cx="3709880" cy="4530768"/>
          </a:xfrm>
        </p:grpSpPr>
        <p:sp>
          <p:nvSpPr>
            <p:cNvPr id="9" name="Rectangle 8"/>
            <p:cNvSpPr/>
            <p:nvPr/>
          </p:nvSpPr>
          <p:spPr>
            <a:xfrm>
              <a:off x="1153698" y="3178490"/>
              <a:ext cx="3709880" cy="4377228"/>
            </a:xfrm>
            <a:prstGeom prst="rect">
              <a:avLst/>
            </a:prstGeom>
            <a:ln w="63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132923" tIns="43200" rIns="33231" bIns="4320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fr-FR" sz="1108" dirty="0"/>
                <a:t>Le schéma suivant présente un exemple de multiples transactions entre assureurs. Nous n’avons pas un broadcast des transactions vers des nœuds/assureurs qui ne seraient pas concernés</a:t>
              </a:r>
            </a:p>
            <a:p>
              <a:endParaRPr lang="fr-FR" sz="923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17794" y="3024950"/>
              <a:ext cx="1656184" cy="216000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92" b="1" dirty="0">
                  <a:solidFill>
                    <a:schemeClr val="accent2"/>
                  </a:solidFill>
                  <a:latin typeface="Calibri" pitchFamily="34" charset="0"/>
                  <a:cs typeface="Calibri" pitchFamily="34" charset="0"/>
                </a:rPr>
                <a:t>Multi-transaction</a:t>
              </a:r>
            </a:p>
          </p:txBody>
        </p:sp>
      </p:grpSp>
      <p:grpSp>
        <p:nvGrpSpPr>
          <p:cNvPr id="11" name="Group 34"/>
          <p:cNvGrpSpPr/>
          <p:nvPr/>
        </p:nvGrpSpPr>
        <p:grpSpPr>
          <a:xfrm>
            <a:off x="4866728" y="2559225"/>
            <a:ext cx="3509107" cy="3196860"/>
            <a:chOff x="5169030" y="2276840"/>
            <a:chExt cx="4663563" cy="4248590"/>
          </a:xfrm>
        </p:grpSpPr>
        <p:sp>
          <p:nvSpPr>
            <p:cNvPr id="12" name="Rounded Rectangle 35"/>
            <p:cNvSpPr/>
            <p:nvPr/>
          </p:nvSpPr>
          <p:spPr bwMode="auto">
            <a:xfrm>
              <a:off x="5169030" y="2276840"/>
              <a:ext cx="4608640" cy="4248590"/>
            </a:xfrm>
            <a:prstGeom prst="roundRect">
              <a:avLst/>
            </a:prstGeom>
            <a:solidFill>
              <a:schemeClr val="tx2"/>
            </a:solidFill>
            <a:ln w="9525">
              <a:solidFill>
                <a:schemeClr val="accent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277"/>
                </a:spcAft>
              </a:pPr>
              <a:endParaRPr lang="fr-FR" sz="1292" dirty="0" err="1">
                <a:solidFill>
                  <a:schemeClr val="bg1"/>
                </a:solidFill>
              </a:endParaRPr>
            </a:p>
          </p:txBody>
        </p:sp>
        <p:pic>
          <p:nvPicPr>
            <p:cNvPr id="13" name="Picture 2" descr="https://www.hughjames.com/wp-content/uploads/2016/02/icon-finance-1.png"/>
            <p:cNvPicPr>
              <a:picLocks noChangeAspect="1" noChangeArrowheads="1"/>
            </p:cNvPicPr>
            <p:nvPr/>
          </p:nvPicPr>
          <p:blipFill>
            <a:blip r:embed="rId2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722" y="3968497"/>
              <a:ext cx="775154" cy="775154"/>
            </a:xfrm>
            <a:prstGeom prst="rect">
              <a:avLst/>
            </a:prstGeom>
            <a:noFill/>
          </p:spPr>
        </p:pic>
        <p:pic>
          <p:nvPicPr>
            <p:cNvPr id="14" name="Picture 2" descr="https://www.hughjames.com/wp-content/uploads/2016/02/icon-finance-1.png"/>
            <p:cNvPicPr>
              <a:picLocks noChangeAspect="1" noChangeArrowheads="1"/>
            </p:cNvPicPr>
            <p:nvPr/>
          </p:nvPicPr>
          <p:blipFill>
            <a:blip r:embed="rId2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236" y="3062165"/>
              <a:ext cx="775154" cy="775154"/>
            </a:xfrm>
            <a:prstGeom prst="rect">
              <a:avLst/>
            </a:prstGeom>
            <a:noFill/>
          </p:spPr>
        </p:pic>
        <p:pic>
          <p:nvPicPr>
            <p:cNvPr id="15" name="Picture 2" descr="https://www.hughjames.com/wp-content/uploads/2016/02/icon-finance-1.png"/>
            <p:cNvPicPr>
              <a:picLocks noChangeAspect="1" noChangeArrowheads="1"/>
            </p:cNvPicPr>
            <p:nvPr/>
          </p:nvPicPr>
          <p:blipFill>
            <a:blip r:embed="rId2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8427" y="2674588"/>
              <a:ext cx="775154" cy="775154"/>
            </a:xfrm>
            <a:prstGeom prst="rect">
              <a:avLst/>
            </a:prstGeom>
            <a:noFill/>
          </p:spPr>
        </p:pic>
        <p:pic>
          <p:nvPicPr>
            <p:cNvPr id="16" name="Picture 2" descr="https://www.hughjames.com/wp-content/uploads/2016/02/icon-finance-1.png"/>
            <p:cNvPicPr>
              <a:picLocks noChangeAspect="1" noChangeArrowheads="1"/>
            </p:cNvPicPr>
            <p:nvPr/>
          </p:nvPicPr>
          <p:blipFill>
            <a:blip r:embed="rId2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4098" y="3968497"/>
              <a:ext cx="775154" cy="775154"/>
            </a:xfrm>
            <a:prstGeom prst="rect">
              <a:avLst/>
            </a:prstGeom>
            <a:noFill/>
          </p:spPr>
        </p:pic>
        <p:pic>
          <p:nvPicPr>
            <p:cNvPr id="17" name="Picture 2" descr="https://www.hughjames.com/wp-content/uploads/2016/02/icon-finance-1.png"/>
            <p:cNvPicPr>
              <a:picLocks noChangeAspect="1" noChangeArrowheads="1"/>
            </p:cNvPicPr>
            <p:nvPr/>
          </p:nvPicPr>
          <p:blipFill>
            <a:blip r:embed="rId2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531" y="4978828"/>
              <a:ext cx="775154" cy="775154"/>
            </a:xfrm>
            <a:prstGeom prst="rect">
              <a:avLst/>
            </a:prstGeom>
            <a:noFill/>
          </p:spPr>
        </p:pic>
        <p:pic>
          <p:nvPicPr>
            <p:cNvPr id="18" name="Picture 2" descr="https://www.hughjames.com/wp-content/uploads/2016/02/icon-finance-1.png"/>
            <p:cNvPicPr>
              <a:picLocks noChangeAspect="1" noChangeArrowheads="1"/>
            </p:cNvPicPr>
            <p:nvPr/>
          </p:nvPicPr>
          <p:blipFill>
            <a:blip r:embed="rId2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8427" y="5366405"/>
              <a:ext cx="775154" cy="775154"/>
            </a:xfrm>
            <a:prstGeom prst="rect">
              <a:avLst/>
            </a:prstGeom>
            <a:noFill/>
          </p:spPr>
        </p:pic>
        <p:pic>
          <p:nvPicPr>
            <p:cNvPr id="19" name="Picture 2" descr="https://www.hughjames.com/wp-content/uploads/2016/02/icon-finance-1.png"/>
            <p:cNvPicPr>
              <a:picLocks noChangeAspect="1" noChangeArrowheads="1"/>
            </p:cNvPicPr>
            <p:nvPr/>
          </p:nvPicPr>
          <p:blipFill>
            <a:blip r:embed="rId2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236" y="4978828"/>
              <a:ext cx="775154" cy="775154"/>
            </a:xfrm>
            <a:prstGeom prst="rect">
              <a:avLst/>
            </a:prstGeom>
            <a:noFill/>
          </p:spPr>
        </p:pic>
        <p:pic>
          <p:nvPicPr>
            <p:cNvPr id="20" name="Picture 2" descr="https://www.hughjames.com/wp-content/uploads/2016/02/icon-finance-1.png"/>
            <p:cNvPicPr>
              <a:picLocks noChangeAspect="1" noChangeArrowheads="1"/>
            </p:cNvPicPr>
            <p:nvPr/>
          </p:nvPicPr>
          <p:blipFill>
            <a:blip r:embed="rId2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531" y="3062165"/>
              <a:ext cx="775154" cy="775154"/>
            </a:xfrm>
            <a:prstGeom prst="rect">
              <a:avLst/>
            </a:prstGeom>
            <a:noFill/>
          </p:spPr>
        </p:pic>
        <p:sp>
          <p:nvSpPr>
            <p:cNvPr id="21" name="ZoneTexte 14"/>
            <p:cNvSpPr txBox="1"/>
            <p:nvPr/>
          </p:nvSpPr>
          <p:spPr bwMode="auto">
            <a:xfrm>
              <a:off x="7083470" y="2445867"/>
              <a:ext cx="1067743" cy="349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fr-FR" sz="1108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Assureur 1</a:t>
              </a:r>
            </a:p>
          </p:txBody>
        </p:sp>
        <p:sp>
          <p:nvSpPr>
            <p:cNvPr id="22" name="ZoneTexte 15"/>
            <p:cNvSpPr txBox="1"/>
            <p:nvPr/>
          </p:nvSpPr>
          <p:spPr bwMode="auto">
            <a:xfrm>
              <a:off x="7978691" y="2809537"/>
              <a:ext cx="1067743" cy="349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fr-FR" sz="1108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Assureur 2</a:t>
              </a:r>
            </a:p>
          </p:txBody>
        </p:sp>
        <p:sp>
          <p:nvSpPr>
            <p:cNvPr id="23" name="ZoneTexte 16"/>
            <p:cNvSpPr txBox="1"/>
            <p:nvPr/>
          </p:nvSpPr>
          <p:spPr bwMode="auto">
            <a:xfrm>
              <a:off x="8599938" y="3730908"/>
              <a:ext cx="1067743" cy="349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fr-FR" sz="1108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Assureur 3</a:t>
              </a:r>
            </a:p>
          </p:txBody>
        </p:sp>
        <p:cxnSp>
          <p:nvCxnSpPr>
            <p:cNvPr id="24" name="Connecteur droit avec flèche 18"/>
            <p:cNvCxnSpPr>
              <a:stCxn id="14" idx="3"/>
              <a:endCxn id="16" idx="1"/>
            </p:cNvCxnSpPr>
            <p:nvPr/>
          </p:nvCxnSpPr>
          <p:spPr>
            <a:xfrm>
              <a:off x="6871390" y="3449742"/>
              <a:ext cx="1702708" cy="906332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0"/>
            <p:cNvCxnSpPr>
              <a:stCxn id="14" idx="2"/>
              <a:endCxn id="19" idx="0"/>
            </p:cNvCxnSpPr>
            <p:nvPr/>
          </p:nvCxnSpPr>
          <p:spPr>
            <a:xfrm>
              <a:off x="6483813" y="3837320"/>
              <a:ext cx="0" cy="114150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3"/>
            <p:cNvCxnSpPr>
              <a:stCxn id="20" idx="2"/>
              <a:endCxn id="17" idx="0"/>
            </p:cNvCxnSpPr>
            <p:nvPr/>
          </p:nvCxnSpPr>
          <p:spPr>
            <a:xfrm>
              <a:off x="8392108" y="3837320"/>
              <a:ext cx="0" cy="1141509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/>
            <p:cNvCxnSpPr>
              <a:stCxn id="18" idx="0"/>
              <a:endCxn id="13" idx="3"/>
            </p:cNvCxnSpPr>
            <p:nvPr/>
          </p:nvCxnSpPr>
          <p:spPr>
            <a:xfrm flipH="1" flipV="1">
              <a:off x="6303876" y="4356075"/>
              <a:ext cx="1152128" cy="1010331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avec flèche 29"/>
            <p:cNvCxnSpPr>
              <a:stCxn id="18" idx="0"/>
              <a:endCxn id="15" idx="2"/>
            </p:cNvCxnSpPr>
            <p:nvPr/>
          </p:nvCxnSpPr>
          <p:spPr>
            <a:xfrm flipV="1">
              <a:off x="7456004" y="3449743"/>
              <a:ext cx="0" cy="191666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32"/>
            <p:cNvCxnSpPr>
              <a:stCxn id="18" idx="3"/>
            </p:cNvCxnSpPr>
            <p:nvPr/>
          </p:nvCxnSpPr>
          <p:spPr>
            <a:xfrm flipV="1">
              <a:off x="7843582" y="5578222"/>
              <a:ext cx="231831" cy="17576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16"/>
            <p:cNvSpPr txBox="1"/>
            <p:nvPr/>
          </p:nvSpPr>
          <p:spPr bwMode="auto">
            <a:xfrm>
              <a:off x="8764850" y="5227905"/>
              <a:ext cx="1067743" cy="349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fr-FR" sz="1108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Assureur 4</a:t>
              </a:r>
            </a:p>
          </p:txBody>
        </p:sp>
        <p:sp>
          <p:nvSpPr>
            <p:cNvPr id="31" name="ZoneTexte 16"/>
            <p:cNvSpPr txBox="1"/>
            <p:nvPr/>
          </p:nvSpPr>
          <p:spPr bwMode="auto">
            <a:xfrm>
              <a:off x="7009157" y="6099736"/>
              <a:ext cx="1067743" cy="349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fr-FR" sz="1108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Assureur 5</a:t>
              </a:r>
            </a:p>
          </p:txBody>
        </p:sp>
        <p:sp>
          <p:nvSpPr>
            <p:cNvPr id="32" name="ZoneTexte 16"/>
            <p:cNvSpPr txBox="1"/>
            <p:nvPr/>
          </p:nvSpPr>
          <p:spPr bwMode="auto">
            <a:xfrm>
              <a:off x="6058279" y="5746661"/>
              <a:ext cx="1067743" cy="349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fr-FR" sz="1108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Assureur 6</a:t>
              </a:r>
            </a:p>
          </p:txBody>
        </p:sp>
        <p:sp>
          <p:nvSpPr>
            <p:cNvPr id="33" name="ZoneTexte 16"/>
            <p:cNvSpPr txBox="1"/>
            <p:nvPr/>
          </p:nvSpPr>
          <p:spPr bwMode="auto">
            <a:xfrm>
              <a:off x="5473665" y="4739991"/>
              <a:ext cx="1067743" cy="349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fr-FR" sz="1108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Assureur 7</a:t>
              </a:r>
            </a:p>
          </p:txBody>
        </p:sp>
        <p:sp>
          <p:nvSpPr>
            <p:cNvPr id="34" name="ZoneTexte 16"/>
            <p:cNvSpPr txBox="1"/>
            <p:nvPr/>
          </p:nvSpPr>
          <p:spPr bwMode="auto">
            <a:xfrm>
              <a:off x="6066697" y="2776326"/>
              <a:ext cx="1067743" cy="349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r>
                <a:rPr lang="fr-FR" sz="1108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Assureur 8</a:t>
              </a:r>
            </a:p>
          </p:txBody>
        </p:sp>
      </p:grpSp>
      <p:sp>
        <p:nvSpPr>
          <p:cNvPr id="35" name="Rechteck 20"/>
          <p:cNvSpPr/>
          <p:nvPr/>
        </p:nvSpPr>
        <p:spPr>
          <a:xfrm>
            <a:off x="605659" y="2437799"/>
            <a:ext cx="1592667" cy="9245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92" b="1" dirty="0"/>
              <a:t>La confidentialité des données et transactions</a:t>
            </a:r>
            <a:endParaRPr lang="en-GB" sz="1292" dirty="0">
              <a:latin typeface="Calibri" pitchFamily="34" charset="0"/>
            </a:endParaRPr>
          </a:p>
        </p:txBody>
      </p:sp>
      <p:sp>
        <p:nvSpPr>
          <p:cNvPr id="36" name="Rechteck 21"/>
          <p:cNvSpPr/>
          <p:nvPr/>
        </p:nvSpPr>
        <p:spPr>
          <a:xfrm>
            <a:off x="2344976" y="2431939"/>
            <a:ext cx="1592667" cy="9245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92" dirty="0"/>
              <a:t>Les flux seront </a:t>
            </a:r>
            <a:r>
              <a:rPr lang="fr-FR" sz="1292" b="1" dirty="0"/>
              <a:t>point à point </a:t>
            </a:r>
            <a:r>
              <a:rPr lang="fr-FR" sz="1292" dirty="0"/>
              <a:t>entre le nouvel assureur et l’assureur tenant. </a:t>
            </a:r>
          </a:p>
        </p:txBody>
      </p:sp>
      <p:grpSp>
        <p:nvGrpSpPr>
          <p:cNvPr id="37" name="Group 60"/>
          <p:cNvGrpSpPr/>
          <p:nvPr/>
        </p:nvGrpSpPr>
        <p:grpSpPr>
          <a:xfrm>
            <a:off x="1419334" y="3673051"/>
            <a:ext cx="1557982" cy="1281046"/>
            <a:chOff x="-1417631" y="2978136"/>
            <a:chExt cx="1687814" cy="1387800"/>
          </a:xfrm>
        </p:grpSpPr>
        <p:sp>
          <p:nvSpPr>
            <p:cNvPr id="38" name="AutoShape 12"/>
            <p:cNvSpPr>
              <a:spLocks noChangeArrowheads="1"/>
            </p:cNvSpPr>
            <p:nvPr/>
          </p:nvSpPr>
          <p:spPr bwMode="auto">
            <a:xfrm>
              <a:off x="-1417631" y="2978136"/>
              <a:ext cx="1687814" cy="1387800"/>
            </a:xfrm>
            <a:prstGeom prst="hexagon">
              <a:avLst>
                <a:gd name="adj" fmla="val 30370"/>
                <a:gd name="vf" fmla="val 115470"/>
              </a:avLst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83077" tIns="43200" rIns="83077" bIns="43200" anchor="ctr"/>
            <a:lstStyle/>
            <a:p>
              <a:pPr algn="ctr" defTabSz="844083">
                <a:lnSpc>
                  <a:spcPct val="90000"/>
                </a:lnSpc>
                <a:defRPr/>
              </a:pPr>
              <a:endParaRPr lang="en-GB" sz="1477" b="1" kern="0" dirty="0">
                <a:solidFill>
                  <a:srgbClr val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39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912" y="3262914"/>
              <a:ext cx="818244" cy="818244"/>
            </a:xfrm>
            <a:prstGeom prst="rect">
              <a:avLst/>
            </a:prstGeom>
          </p:spPr>
        </p:pic>
      </p:grpSp>
      <p:sp>
        <p:nvSpPr>
          <p:cNvPr id="40" name="Rounded Rectangle 63"/>
          <p:cNvSpPr/>
          <p:nvPr/>
        </p:nvSpPr>
        <p:spPr>
          <a:xfrm>
            <a:off x="611078" y="5171641"/>
            <a:ext cx="3467795" cy="479422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fr-FR" sz="1108" dirty="0"/>
              <a:t>Ainsi un autre assureur ne pourra pas avoir connaissance du volume de résiliation ni de leurs détails</a:t>
            </a:r>
          </a:p>
        </p:txBody>
      </p:sp>
    </p:spTree>
    <p:extLst>
      <p:ext uri="{BB962C8B-B14F-4D97-AF65-F5344CB8AC3E}">
        <p14:creationId xmlns:p14="http://schemas.microsoft.com/office/powerpoint/2010/main" val="1573891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85888B"/>
                </a:solidFill>
              </a:rPr>
              <a:pPr/>
              <a:t>26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52942" y="4936170"/>
            <a:ext cx="4104000" cy="245430"/>
          </a:xfrm>
          <a:prstGeom prst="rect">
            <a:avLst/>
          </a:prstGeom>
          <a:solidFill>
            <a:schemeClr val="tx2">
              <a:lumMod val="20000"/>
              <a:lumOff val="8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3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5637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6" name="Picture 2" descr="D:\Users\rakyadav\Downloads\shutterstock_3754712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0"/>
          <a:stretch/>
        </p:blipFill>
        <p:spPr bwMode="auto">
          <a:xfrm>
            <a:off x="0" y="1295400"/>
            <a:ext cx="9144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0" y="1295400"/>
            <a:ext cx="9144000" cy="4953000"/>
          </a:xfrm>
          <a:prstGeom prst="rect">
            <a:avLst/>
          </a:prstGeom>
          <a:solidFill>
            <a:schemeClr val="bg1">
              <a:alpha val="32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smtClean="0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Mes</a:t>
            </a:r>
            <a:r>
              <a:rPr lang="en-GB" dirty="0" smtClean="0"/>
              <a:t> convictions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07700" y="1644366"/>
            <a:ext cx="7950500" cy="4044828"/>
          </a:xfrm>
          <a:prstGeom prst="rect">
            <a:avLst/>
          </a:prstGeom>
          <a:noFill/>
          <a:ln w="9525">
            <a:solidFill>
              <a:schemeClr val="bg1">
                <a:alpha val="4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smtClean="0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7700" y="1644366"/>
            <a:ext cx="7950500" cy="4044828"/>
          </a:xfrm>
          <a:prstGeom prst="rect">
            <a:avLst/>
          </a:prstGeom>
          <a:solidFill>
            <a:schemeClr val="bg1">
              <a:alpha val="69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smtClean="0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143000" y="1663820"/>
            <a:ext cx="6858000" cy="408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Companies must </a:t>
            </a:r>
            <a:r>
              <a:rPr lang="en-GB" b="1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filter the signal through the noise</a:t>
            </a:r>
            <a:r>
              <a:rPr lang="en-GB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, and focus on </a:t>
            </a:r>
            <a:r>
              <a:rPr lang="en-GB" b="1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identifying relevant use cases</a:t>
            </a:r>
            <a:r>
              <a:rPr lang="en-GB" dirty="0" smtClean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beyond the hype </a:t>
            </a:r>
          </a:p>
          <a:p>
            <a:pPr algn="ctr">
              <a:lnSpc>
                <a:spcPct val="90000"/>
              </a:lnSpc>
            </a:pP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90000"/>
              </a:lnSpc>
            </a:pP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Faced with uncertainty, companies must </a:t>
            </a:r>
            <a:r>
              <a:rPr lang="en-GB" b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experiment</a:t>
            </a:r>
            <a:r>
              <a:rPr lang="en-GB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through careful testing and limited-scope implementation of </a:t>
            </a:r>
            <a:r>
              <a:rPr lang="en-GB" b="1" dirty="0" smtClean="0">
                <a:solidFill>
                  <a:schemeClr val="accent3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blockchain POCs</a:t>
            </a:r>
          </a:p>
          <a:p>
            <a:pPr algn="ctr">
              <a:lnSpc>
                <a:spcPct val="90000"/>
              </a:lnSpc>
            </a:pP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90000"/>
              </a:lnSpc>
            </a:pP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GB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Private, permissioned blockchain </a:t>
            </a:r>
            <a:r>
              <a:rPr lang="en-GB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is the go-to configuration for our large cap clients</a:t>
            </a:r>
          </a:p>
          <a:p>
            <a:pPr algn="ctr">
              <a:lnSpc>
                <a:spcPct val="90000"/>
              </a:lnSpc>
            </a:pP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90000"/>
              </a:lnSpc>
            </a:pP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GB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Smart contracts </a:t>
            </a:r>
            <a:r>
              <a:rPr lang="en-GB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will be the killer app of blockchain in years to come</a:t>
            </a:r>
          </a:p>
          <a:p>
            <a:pPr algn="ctr">
              <a:lnSpc>
                <a:spcPct val="90000"/>
              </a:lnSpc>
            </a:pP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90000"/>
              </a:lnSpc>
            </a:pPr>
            <a:endParaRPr lang="en-GB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GB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First mover advantage</a:t>
            </a:r>
            <a:r>
              <a:rPr lang="en-GB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matters</a:t>
            </a:r>
          </a:p>
        </p:txBody>
      </p:sp>
    </p:spTree>
    <p:extLst>
      <p:ext uri="{BB962C8B-B14F-4D97-AF65-F5344CB8AC3E}">
        <p14:creationId xmlns:p14="http://schemas.microsoft.com/office/powerpoint/2010/main" val="24041191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" name="Object 10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70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2"/>
              </a:buClr>
              <a:buSzPct val="120000"/>
            </a:pPr>
            <a:r>
              <a:rPr lang="en-GB" dirty="0" smtClean="0"/>
              <a:t>4 </a:t>
            </a:r>
            <a:r>
              <a:rPr lang="en-GB" dirty="0" err="1" smtClean="0"/>
              <a:t>freins</a:t>
            </a:r>
            <a:r>
              <a:rPr lang="en-GB" dirty="0" smtClean="0"/>
              <a:t> </a:t>
            </a:r>
            <a:r>
              <a:rPr lang="en-GB" dirty="0" err="1" smtClean="0"/>
              <a:t>majeurs</a:t>
            </a:r>
            <a:r>
              <a:rPr lang="en-GB" dirty="0" smtClean="0"/>
              <a:t> à la </a:t>
            </a:r>
            <a:r>
              <a:rPr lang="en-GB" dirty="0" err="1" smtClean="0"/>
              <a:t>généralisation</a:t>
            </a:r>
            <a:r>
              <a:rPr lang="en-GB" dirty="0" smtClean="0"/>
              <a:t> de la </a:t>
            </a:r>
            <a:r>
              <a:rPr lang="en-GB" dirty="0" err="1" smtClean="0"/>
              <a:t>Blockchain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GB" dirty="0"/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3226832" y="2209506"/>
            <a:ext cx="1223829" cy="1349368"/>
          </a:xfrm>
          <a:prstGeom prst="round2DiagRect">
            <a:avLst>
              <a:gd name="adj1" fmla="val 29443"/>
              <a:gd name="adj2" fmla="val 0"/>
            </a:avLst>
          </a:prstGeom>
          <a:solidFill>
            <a:schemeClr val="tx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 flipH="1">
            <a:off x="4684056" y="2209506"/>
            <a:ext cx="1223829" cy="1349368"/>
          </a:xfrm>
          <a:prstGeom prst="round2DiagRect">
            <a:avLst>
              <a:gd name="adj1" fmla="val 29443"/>
              <a:gd name="adj2" fmla="val 0"/>
            </a:avLst>
          </a:prstGeom>
          <a:solidFill>
            <a:schemeClr val="accent5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 flipV="1">
            <a:off x="3226832" y="3734201"/>
            <a:ext cx="1223829" cy="1349368"/>
          </a:xfrm>
          <a:prstGeom prst="round2DiagRect">
            <a:avLst>
              <a:gd name="adj1" fmla="val 29443"/>
              <a:gd name="adj2" fmla="val 0"/>
            </a:avLst>
          </a:prstGeom>
          <a:solidFill>
            <a:schemeClr val="accent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21" name="Round Diagonal Corner Rectangle 20"/>
          <p:cNvSpPr/>
          <p:nvPr/>
        </p:nvSpPr>
        <p:spPr bwMode="auto">
          <a:xfrm flipH="1" flipV="1">
            <a:off x="4684056" y="3734201"/>
            <a:ext cx="1223829" cy="1349368"/>
          </a:xfrm>
          <a:prstGeom prst="round2DiagRect">
            <a:avLst>
              <a:gd name="adj1" fmla="val 29443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22" name="Round Diagonal Corner Rectangle 21"/>
          <p:cNvSpPr/>
          <p:nvPr/>
        </p:nvSpPr>
        <p:spPr bwMode="auto">
          <a:xfrm>
            <a:off x="3370460" y="2367867"/>
            <a:ext cx="1080201" cy="1191007"/>
          </a:xfrm>
          <a:prstGeom prst="round2DiagRect">
            <a:avLst>
              <a:gd name="adj1" fmla="val 29443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23" name="Round Diagonal Corner Rectangle 22"/>
          <p:cNvSpPr/>
          <p:nvPr/>
        </p:nvSpPr>
        <p:spPr bwMode="auto">
          <a:xfrm flipH="1">
            <a:off x="4684056" y="2367867"/>
            <a:ext cx="1080201" cy="1191007"/>
          </a:xfrm>
          <a:prstGeom prst="round2DiagRect">
            <a:avLst>
              <a:gd name="adj1" fmla="val 29443"/>
              <a:gd name="adj2" fmla="val 0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24" name="Round Diagonal Corner Rectangle 23"/>
          <p:cNvSpPr/>
          <p:nvPr/>
        </p:nvSpPr>
        <p:spPr bwMode="auto">
          <a:xfrm flipV="1">
            <a:off x="3370460" y="3734201"/>
            <a:ext cx="1080201" cy="1191007"/>
          </a:xfrm>
          <a:prstGeom prst="round2DiagRect">
            <a:avLst>
              <a:gd name="adj1" fmla="val 29443"/>
              <a:gd name="adj2" fmla="val 0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25" name="Round Diagonal Corner Rectangle 24"/>
          <p:cNvSpPr/>
          <p:nvPr/>
        </p:nvSpPr>
        <p:spPr bwMode="auto">
          <a:xfrm flipH="1" flipV="1">
            <a:off x="4684056" y="3734201"/>
            <a:ext cx="1080201" cy="1191007"/>
          </a:xfrm>
          <a:prstGeom prst="round2DiagRect">
            <a:avLst>
              <a:gd name="adj1" fmla="val 29443"/>
              <a:gd name="adj2" fmla="val 0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1" i="0" u="none" strike="noStrike" cap="none" normalizeH="0" baseline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+mn-lt"/>
              <a:cs typeface="Arial" charset="0"/>
            </a:endParaRPr>
          </a:p>
        </p:txBody>
      </p:sp>
      <p:sp>
        <p:nvSpPr>
          <p:cNvPr id="26" name="TextBox 21"/>
          <p:cNvSpPr txBox="1">
            <a:spLocks noChangeArrowheads="1"/>
          </p:cNvSpPr>
          <p:nvPr/>
        </p:nvSpPr>
        <p:spPr bwMode="auto">
          <a:xfrm>
            <a:off x="228601" y="1295400"/>
            <a:ext cx="3001223" cy="2255517"/>
          </a:xfrm>
          <a:custGeom>
            <a:avLst/>
            <a:gdLst>
              <a:gd name="connsiteX0" fmla="*/ 0 w 2916238"/>
              <a:gd name="connsiteY0" fmla="*/ 107639 h 1188720"/>
              <a:gd name="connsiteX1" fmla="*/ 31527 w 2916238"/>
              <a:gd name="connsiteY1" fmla="*/ 31527 h 1188720"/>
              <a:gd name="connsiteX2" fmla="*/ 107639 w 2916238"/>
              <a:gd name="connsiteY2" fmla="*/ 0 h 1188720"/>
              <a:gd name="connsiteX3" fmla="*/ 2808599 w 2916238"/>
              <a:gd name="connsiteY3" fmla="*/ 0 h 1188720"/>
              <a:gd name="connsiteX4" fmla="*/ 2884711 w 2916238"/>
              <a:gd name="connsiteY4" fmla="*/ 31527 h 1188720"/>
              <a:gd name="connsiteX5" fmla="*/ 2916238 w 2916238"/>
              <a:gd name="connsiteY5" fmla="*/ 107639 h 1188720"/>
              <a:gd name="connsiteX6" fmla="*/ 2916238 w 2916238"/>
              <a:gd name="connsiteY6" fmla="*/ 1081081 h 1188720"/>
              <a:gd name="connsiteX7" fmla="*/ 2884711 w 2916238"/>
              <a:gd name="connsiteY7" fmla="*/ 1157193 h 1188720"/>
              <a:gd name="connsiteX8" fmla="*/ 2808599 w 2916238"/>
              <a:gd name="connsiteY8" fmla="*/ 1188720 h 1188720"/>
              <a:gd name="connsiteX9" fmla="*/ 107639 w 2916238"/>
              <a:gd name="connsiteY9" fmla="*/ 1188720 h 1188720"/>
              <a:gd name="connsiteX10" fmla="*/ 31527 w 2916238"/>
              <a:gd name="connsiteY10" fmla="*/ 1157193 h 1188720"/>
              <a:gd name="connsiteX11" fmla="*/ 0 w 2916238"/>
              <a:gd name="connsiteY11" fmla="*/ 1081081 h 1188720"/>
              <a:gd name="connsiteX12" fmla="*/ 0 w 2916238"/>
              <a:gd name="connsiteY12" fmla="*/ 107639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11" fmla="*/ 31527 w 2916238"/>
              <a:gd name="connsiteY11" fmla="*/ 31527 h 1188720"/>
              <a:gd name="connsiteX12" fmla="*/ 199079 w 2916238"/>
              <a:gd name="connsiteY12" fmla="*/ 91440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11" fmla="*/ 31527 w 2916238"/>
              <a:gd name="connsiteY11" fmla="*/ 31527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0" fmla="*/ 2808599 w 2916238"/>
              <a:gd name="connsiteY0" fmla="*/ 0 h 1188720"/>
              <a:gd name="connsiteX1" fmla="*/ 2884711 w 2916238"/>
              <a:gd name="connsiteY1" fmla="*/ 31527 h 1188720"/>
              <a:gd name="connsiteX2" fmla="*/ 2916238 w 2916238"/>
              <a:gd name="connsiteY2" fmla="*/ 107639 h 1188720"/>
              <a:gd name="connsiteX3" fmla="*/ 2916238 w 2916238"/>
              <a:gd name="connsiteY3" fmla="*/ 1081081 h 1188720"/>
              <a:gd name="connsiteX4" fmla="*/ 2884711 w 2916238"/>
              <a:gd name="connsiteY4" fmla="*/ 1157193 h 1188720"/>
              <a:gd name="connsiteX5" fmla="*/ 2808599 w 2916238"/>
              <a:gd name="connsiteY5" fmla="*/ 1188720 h 1188720"/>
              <a:gd name="connsiteX6" fmla="*/ 107639 w 2916238"/>
              <a:gd name="connsiteY6" fmla="*/ 1188720 h 1188720"/>
              <a:gd name="connsiteX7" fmla="*/ 31527 w 2916238"/>
              <a:gd name="connsiteY7" fmla="*/ 1157193 h 1188720"/>
              <a:gd name="connsiteX8" fmla="*/ 0 w 2916238"/>
              <a:gd name="connsiteY8" fmla="*/ 1081081 h 1188720"/>
              <a:gd name="connsiteX9" fmla="*/ 0 w 2916238"/>
              <a:gd name="connsiteY9" fmla="*/ 107639 h 1188720"/>
              <a:gd name="connsiteX0" fmla="*/ 2884711 w 2916238"/>
              <a:gd name="connsiteY0" fmla="*/ 0 h 1157193"/>
              <a:gd name="connsiteX1" fmla="*/ 2916238 w 2916238"/>
              <a:gd name="connsiteY1" fmla="*/ 76112 h 1157193"/>
              <a:gd name="connsiteX2" fmla="*/ 2916238 w 2916238"/>
              <a:gd name="connsiteY2" fmla="*/ 1049554 h 1157193"/>
              <a:gd name="connsiteX3" fmla="*/ 2884711 w 2916238"/>
              <a:gd name="connsiteY3" fmla="*/ 1125666 h 1157193"/>
              <a:gd name="connsiteX4" fmla="*/ 2808599 w 2916238"/>
              <a:gd name="connsiteY4" fmla="*/ 1157193 h 1157193"/>
              <a:gd name="connsiteX5" fmla="*/ 107639 w 2916238"/>
              <a:gd name="connsiteY5" fmla="*/ 1157193 h 1157193"/>
              <a:gd name="connsiteX6" fmla="*/ 31527 w 2916238"/>
              <a:gd name="connsiteY6" fmla="*/ 1125666 h 1157193"/>
              <a:gd name="connsiteX7" fmla="*/ 0 w 2916238"/>
              <a:gd name="connsiteY7" fmla="*/ 1049554 h 1157193"/>
              <a:gd name="connsiteX8" fmla="*/ 0 w 2916238"/>
              <a:gd name="connsiteY8" fmla="*/ 76112 h 1157193"/>
              <a:gd name="connsiteX0" fmla="*/ 2916238 w 2916238"/>
              <a:gd name="connsiteY0" fmla="*/ 0 h 1081081"/>
              <a:gd name="connsiteX1" fmla="*/ 2916238 w 2916238"/>
              <a:gd name="connsiteY1" fmla="*/ 973442 h 1081081"/>
              <a:gd name="connsiteX2" fmla="*/ 2884711 w 2916238"/>
              <a:gd name="connsiteY2" fmla="*/ 1049554 h 1081081"/>
              <a:gd name="connsiteX3" fmla="*/ 2808599 w 2916238"/>
              <a:gd name="connsiteY3" fmla="*/ 1081081 h 1081081"/>
              <a:gd name="connsiteX4" fmla="*/ 107639 w 2916238"/>
              <a:gd name="connsiteY4" fmla="*/ 1081081 h 1081081"/>
              <a:gd name="connsiteX5" fmla="*/ 31527 w 2916238"/>
              <a:gd name="connsiteY5" fmla="*/ 1049554 h 1081081"/>
              <a:gd name="connsiteX6" fmla="*/ 0 w 2916238"/>
              <a:gd name="connsiteY6" fmla="*/ 973442 h 1081081"/>
              <a:gd name="connsiteX7" fmla="*/ 0 w 2916238"/>
              <a:gd name="connsiteY7" fmla="*/ 0 h 1081081"/>
              <a:gd name="connsiteX0" fmla="*/ 2916238 w 2916238"/>
              <a:gd name="connsiteY0" fmla="*/ 973442 h 1081081"/>
              <a:gd name="connsiteX1" fmla="*/ 2884711 w 2916238"/>
              <a:gd name="connsiteY1" fmla="*/ 1049554 h 1081081"/>
              <a:gd name="connsiteX2" fmla="*/ 2808599 w 2916238"/>
              <a:gd name="connsiteY2" fmla="*/ 1081081 h 1081081"/>
              <a:gd name="connsiteX3" fmla="*/ 107639 w 2916238"/>
              <a:gd name="connsiteY3" fmla="*/ 1081081 h 1081081"/>
              <a:gd name="connsiteX4" fmla="*/ 31527 w 2916238"/>
              <a:gd name="connsiteY4" fmla="*/ 1049554 h 1081081"/>
              <a:gd name="connsiteX5" fmla="*/ 0 w 2916238"/>
              <a:gd name="connsiteY5" fmla="*/ 973442 h 1081081"/>
              <a:gd name="connsiteX6" fmla="*/ 0 w 2916238"/>
              <a:gd name="connsiteY6" fmla="*/ 0 h 1081081"/>
              <a:gd name="connsiteX0" fmla="*/ 2884711 w 2884711"/>
              <a:gd name="connsiteY0" fmla="*/ 1049554 h 1081081"/>
              <a:gd name="connsiteX1" fmla="*/ 2808599 w 2884711"/>
              <a:gd name="connsiteY1" fmla="*/ 1081081 h 1081081"/>
              <a:gd name="connsiteX2" fmla="*/ 107639 w 2884711"/>
              <a:gd name="connsiteY2" fmla="*/ 1081081 h 1081081"/>
              <a:gd name="connsiteX3" fmla="*/ 31527 w 2884711"/>
              <a:gd name="connsiteY3" fmla="*/ 1049554 h 1081081"/>
              <a:gd name="connsiteX4" fmla="*/ 0 w 2884711"/>
              <a:gd name="connsiteY4" fmla="*/ 973442 h 1081081"/>
              <a:gd name="connsiteX5" fmla="*/ 0 w 2884711"/>
              <a:gd name="connsiteY5" fmla="*/ 0 h 1081081"/>
              <a:gd name="connsiteX0" fmla="*/ 2808599 w 2808599"/>
              <a:gd name="connsiteY0" fmla="*/ 1081081 h 1081081"/>
              <a:gd name="connsiteX1" fmla="*/ 107639 w 2808599"/>
              <a:gd name="connsiteY1" fmla="*/ 1081081 h 1081081"/>
              <a:gd name="connsiteX2" fmla="*/ 31527 w 2808599"/>
              <a:gd name="connsiteY2" fmla="*/ 1049554 h 1081081"/>
              <a:gd name="connsiteX3" fmla="*/ 0 w 2808599"/>
              <a:gd name="connsiteY3" fmla="*/ 973442 h 1081081"/>
              <a:gd name="connsiteX4" fmla="*/ 0 w 2808599"/>
              <a:gd name="connsiteY4" fmla="*/ 0 h 10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599" h="1081081">
                <a:moveTo>
                  <a:pt x="2808599" y="1081081"/>
                </a:moveTo>
                <a:lnTo>
                  <a:pt x="107639" y="1081081"/>
                </a:lnTo>
                <a:cubicBezTo>
                  <a:pt x="79091" y="1081081"/>
                  <a:pt x="51713" y="1069740"/>
                  <a:pt x="31527" y="1049554"/>
                </a:cubicBezTo>
                <a:cubicBezTo>
                  <a:pt x="11341" y="1029368"/>
                  <a:pt x="0" y="1001989"/>
                  <a:pt x="0" y="973442"/>
                </a:cubicBezTo>
                <a:lnTo>
                  <a:pt x="0" y="0"/>
                </a:lnTo>
              </a:path>
            </a:pathLst>
          </a:custGeom>
          <a:noFill/>
          <a:ln w="9525" cap="rnd">
            <a:solidFill>
              <a:schemeClr val="tx2"/>
            </a:solidFill>
            <a:round/>
            <a:headEnd/>
            <a:tailEnd/>
          </a:ln>
        </p:spPr>
        <p:txBody>
          <a:bodyPr wrap="square" lIns="91440" tIns="18288" rIns="91440" bIns="0" anchor="t" anchorCtr="0">
            <a:noAutofit/>
          </a:bodyPr>
          <a:lstStyle/>
          <a:p>
            <a:pPr marR="0" eaLnBrk="0">
              <a:spcBef>
                <a:spcPts val="300"/>
              </a:spcBef>
              <a:spcAft>
                <a:spcPts val="0"/>
              </a:spcAft>
            </a:pPr>
            <a:endParaRPr lang="en-GB" sz="1400" dirty="0" smtClean="0">
              <a:solidFill>
                <a:schemeClr val="bg2">
                  <a:lumMod val="50000"/>
                </a:schemeClr>
              </a:solidFill>
              <a:latin typeface="+mn-lt"/>
              <a:ea typeface="Arial"/>
              <a:cs typeface="Times New Roman"/>
            </a:endParaRPr>
          </a:p>
        </p:txBody>
      </p:sp>
      <p:sp>
        <p:nvSpPr>
          <p:cNvPr id="27" name="TextBox 21"/>
          <p:cNvSpPr txBox="1">
            <a:spLocks noChangeArrowheads="1"/>
          </p:cNvSpPr>
          <p:nvPr/>
        </p:nvSpPr>
        <p:spPr bwMode="auto">
          <a:xfrm flipV="1">
            <a:off x="228601" y="3739172"/>
            <a:ext cx="3001223" cy="2255517"/>
          </a:xfrm>
          <a:custGeom>
            <a:avLst/>
            <a:gdLst>
              <a:gd name="connsiteX0" fmla="*/ 0 w 2916238"/>
              <a:gd name="connsiteY0" fmla="*/ 107639 h 1188720"/>
              <a:gd name="connsiteX1" fmla="*/ 31527 w 2916238"/>
              <a:gd name="connsiteY1" fmla="*/ 31527 h 1188720"/>
              <a:gd name="connsiteX2" fmla="*/ 107639 w 2916238"/>
              <a:gd name="connsiteY2" fmla="*/ 0 h 1188720"/>
              <a:gd name="connsiteX3" fmla="*/ 2808599 w 2916238"/>
              <a:gd name="connsiteY3" fmla="*/ 0 h 1188720"/>
              <a:gd name="connsiteX4" fmla="*/ 2884711 w 2916238"/>
              <a:gd name="connsiteY4" fmla="*/ 31527 h 1188720"/>
              <a:gd name="connsiteX5" fmla="*/ 2916238 w 2916238"/>
              <a:gd name="connsiteY5" fmla="*/ 107639 h 1188720"/>
              <a:gd name="connsiteX6" fmla="*/ 2916238 w 2916238"/>
              <a:gd name="connsiteY6" fmla="*/ 1081081 h 1188720"/>
              <a:gd name="connsiteX7" fmla="*/ 2884711 w 2916238"/>
              <a:gd name="connsiteY7" fmla="*/ 1157193 h 1188720"/>
              <a:gd name="connsiteX8" fmla="*/ 2808599 w 2916238"/>
              <a:gd name="connsiteY8" fmla="*/ 1188720 h 1188720"/>
              <a:gd name="connsiteX9" fmla="*/ 107639 w 2916238"/>
              <a:gd name="connsiteY9" fmla="*/ 1188720 h 1188720"/>
              <a:gd name="connsiteX10" fmla="*/ 31527 w 2916238"/>
              <a:gd name="connsiteY10" fmla="*/ 1157193 h 1188720"/>
              <a:gd name="connsiteX11" fmla="*/ 0 w 2916238"/>
              <a:gd name="connsiteY11" fmla="*/ 1081081 h 1188720"/>
              <a:gd name="connsiteX12" fmla="*/ 0 w 2916238"/>
              <a:gd name="connsiteY12" fmla="*/ 107639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11" fmla="*/ 31527 w 2916238"/>
              <a:gd name="connsiteY11" fmla="*/ 31527 h 1188720"/>
              <a:gd name="connsiteX12" fmla="*/ 199079 w 2916238"/>
              <a:gd name="connsiteY12" fmla="*/ 91440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11" fmla="*/ 31527 w 2916238"/>
              <a:gd name="connsiteY11" fmla="*/ 31527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0" fmla="*/ 2808599 w 2916238"/>
              <a:gd name="connsiteY0" fmla="*/ 0 h 1188720"/>
              <a:gd name="connsiteX1" fmla="*/ 2884711 w 2916238"/>
              <a:gd name="connsiteY1" fmla="*/ 31527 h 1188720"/>
              <a:gd name="connsiteX2" fmla="*/ 2916238 w 2916238"/>
              <a:gd name="connsiteY2" fmla="*/ 107639 h 1188720"/>
              <a:gd name="connsiteX3" fmla="*/ 2916238 w 2916238"/>
              <a:gd name="connsiteY3" fmla="*/ 1081081 h 1188720"/>
              <a:gd name="connsiteX4" fmla="*/ 2884711 w 2916238"/>
              <a:gd name="connsiteY4" fmla="*/ 1157193 h 1188720"/>
              <a:gd name="connsiteX5" fmla="*/ 2808599 w 2916238"/>
              <a:gd name="connsiteY5" fmla="*/ 1188720 h 1188720"/>
              <a:gd name="connsiteX6" fmla="*/ 107639 w 2916238"/>
              <a:gd name="connsiteY6" fmla="*/ 1188720 h 1188720"/>
              <a:gd name="connsiteX7" fmla="*/ 31527 w 2916238"/>
              <a:gd name="connsiteY7" fmla="*/ 1157193 h 1188720"/>
              <a:gd name="connsiteX8" fmla="*/ 0 w 2916238"/>
              <a:gd name="connsiteY8" fmla="*/ 1081081 h 1188720"/>
              <a:gd name="connsiteX9" fmla="*/ 0 w 2916238"/>
              <a:gd name="connsiteY9" fmla="*/ 107639 h 1188720"/>
              <a:gd name="connsiteX0" fmla="*/ 2884711 w 2916238"/>
              <a:gd name="connsiteY0" fmla="*/ 0 h 1157193"/>
              <a:gd name="connsiteX1" fmla="*/ 2916238 w 2916238"/>
              <a:gd name="connsiteY1" fmla="*/ 76112 h 1157193"/>
              <a:gd name="connsiteX2" fmla="*/ 2916238 w 2916238"/>
              <a:gd name="connsiteY2" fmla="*/ 1049554 h 1157193"/>
              <a:gd name="connsiteX3" fmla="*/ 2884711 w 2916238"/>
              <a:gd name="connsiteY3" fmla="*/ 1125666 h 1157193"/>
              <a:gd name="connsiteX4" fmla="*/ 2808599 w 2916238"/>
              <a:gd name="connsiteY4" fmla="*/ 1157193 h 1157193"/>
              <a:gd name="connsiteX5" fmla="*/ 107639 w 2916238"/>
              <a:gd name="connsiteY5" fmla="*/ 1157193 h 1157193"/>
              <a:gd name="connsiteX6" fmla="*/ 31527 w 2916238"/>
              <a:gd name="connsiteY6" fmla="*/ 1125666 h 1157193"/>
              <a:gd name="connsiteX7" fmla="*/ 0 w 2916238"/>
              <a:gd name="connsiteY7" fmla="*/ 1049554 h 1157193"/>
              <a:gd name="connsiteX8" fmla="*/ 0 w 2916238"/>
              <a:gd name="connsiteY8" fmla="*/ 76112 h 1157193"/>
              <a:gd name="connsiteX0" fmla="*/ 2916238 w 2916238"/>
              <a:gd name="connsiteY0" fmla="*/ 0 h 1081081"/>
              <a:gd name="connsiteX1" fmla="*/ 2916238 w 2916238"/>
              <a:gd name="connsiteY1" fmla="*/ 973442 h 1081081"/>
              <a:gd name="connsiteX2" fmla="*/ 2884711 w 2916238"/>
              <a:gd name="connsiteY2" fmla="*/ 1049554 h 1081081"/>
              <a:gd name="connsiteX3" fmla="*/ 2808599 w 2916238"/>
              <a:gd name="connsiteY3" fmla="*/ 1081081 h 1081081"/>
              <a:gd name="connsiteX4" fmla="*/ 107639 w 2916238"/>
              <a:gd name="connsiteY4" fmla="*/ 1081081 h 1081081"/>
              <a:gd name="connsiteX5" fmla="*/ 31527 w 2916238"/>
              <a:gd name="connsiteY5" fmla="*/ 1049554 h 1081081"/>
              <a:gd name="connsiteX6" fmla="*/ 0 w 2916238"/>
              <a:gd name="connsiteY6" fmla="*/ 973442 h 1081081"/>
              <a:gd name="connsiteX7" fmla="*/ 0 w 2916238"/>
              <a:gd name="connsiteY7" fmla="*/ 0 h 1081081"/>
              <a:gd name="connsiteX0" fmla="*/ 2916238 w 2916238"/>
              <a:gd name="connsiteY0" fmla="*/ 973442 h 1081081"/>
              <a:gd name="connsiteX1" fmla="*/ 2884711 w 2916238"/>
              <a:gd name="connsiteY1" fmla="*/ 1049554 h 1081081"/>
              <a:gd name="connsiteX2" fmla="*/ 2808599 w 2916238"/>
              <a:gd name="connsiteY2" fmla="*/ 1081081 h 1081081"/>
              <a:gd name="connsiteX3" fmla="*/ 107639 w 2916238"/>
              <a:gd name="connsiteY3" fmla="*/ 1081081 h 1081081"/>
              <a:gd name="connsiteX4" fmla="*/ 31527 w 2916238"/>
              <a:gd name="connsiteY4" fmla="*/ 1049554 h 1081081"/>
              <a:gd name="connsiteX5" fmla="*/ 0 w 2916238"/>
              <a:gd name="connsiteY5" fmla="*/ 973442 h 1081081"/>
              <a:gd name="connsiteX6" fmla="*/ 0 w 2916238"/>
              <a:gd name="connsiteY6" fmla="*/ 0 h 1081081"/>
              <a:gd name="connsiteX0" fmla="*/ 2884711 w 2884711"/>
              <a:gd name="connsiteY0" fmla="*/ 1049554 h 1081081"/>
              <a:gd name="connsiteX1" fmla="*/ 2808599 w 2884711"/>
              <a:gd name="connsiteY1" fmla="*/ 1081081 h 1081081"/>
              <a:gd name="connsiteX2" fmla="*/ 107639 w 2884711"/>
              <a:gd name="connsiteY2" fmla="*/ 1081081 h 1081081"/>
              <a:gd name="connsiteX3" fmla="*/ 31527 w 2884711"/>
              <a:gd name="connsiteY3" fmla="*/ 1049554 h 1081081"/>
              <a:gd name="connsiteX4" fmla="*/ 0 w 2884711"/>
              <a:gd name="connsiteY4" fmla="*/ 973442 h 1081081"/>
              <a:gd name="connsiteX5" fmla="*/ 0 w 2884711"/>
              <a:gd name="connsiteY5" fmla="*/ 0 h 1081081"/>
              <a:gd name="connsiteX0" fmla="*/ 2808599 w 2808599"/>
              <a:gd name="connsiteY0" fmla="*/ 1081081 h 1081081"/>
              <a:gd name="connsiteX1" fmla="*/ 107639 w 2808599"/>
              <a:gd name="connsiteY1" fmla="*/ 1081081 h 1081081"/>
              <a:gd name="connsiteX2" fmla="*/ 31527 w 2808599"/>
              <a:gd name="connsiteY2" fmla="*/ 1049554 h 1081081"/>
              <a:gd name="connsiteX3" fmla="*/ 0 w 2808599"/>
              <a:gd name="connsiteY3" fmla="*/ 973442 h 1081081"/>
              <a:gd name="connsiteX4" fmla="*/ 0 w 2808599"/>
              <a:gd name="connsiteY4" fmla="*/ 0 h 10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599" h="1081081">
                <a:moveTo>
                  <a:pt x="2808599" y="1081081"/>
                </a:moveTo>
                <a:lnTo>
                  <a:pt x="107639" y="1081081"/>
                </a:lnTo>
                <a:cubicBezTo>
                  <a:pt x="79091" y="1081081"/>
                  <a:pt x="51713" y="1069740"/>
                  <a:pt x="31527" y="1049554"/>
                </a:cubicBezTo>
                <a:cubicBezTo>
                  <a:pt x="11341" y="1029368"/>
                  <a:pt x="0" y="1001989"/>
                  <a:pt x="0" y="973442"/>
                </a:cubicBezTo>
                <a:lnTo>
                  <a:pt x="0" y="0"/>
                </a:lnTo>
              </a:path>
            </a:pathLst>
          </a:custGeom>
          <a:noFill/>
          <a:ln w="9525" cap="rnd">
            <a:solidFill>
              <a:schemeClr val="accent2"/>
            </a:solidFill>
            <a:round/>
            <a:headEnd/>
            <a:tailEnd/>
          </a:ln>
        </p:spPr>
        <p:txBody>
          <a:bodyPr vert="wordArtVert" wrap="square" lIns="91440" tIns="18288" rIns="91440" bIns="0" anchor="t" anchorCtr="0">
            <a:noAutofit/>
          </a:bodyPr>
          <a:lstStyle/>
          <a:p>
            <a:pPr marR="0" eaLnBrk="0">
              <a:spcBef>
                <a:spcPts val="300"/>
              </a:spcBef>
              <a:spcAft>
                <a:spcPts val="0"/>
              </a:spcAft>
            </a:pPr>
            <a:endParaRPr lang="en-GB" sz="1400" dirty="0" smtClean="0">
              <a:solidFill>
                <a:schemeClr val="bg2">
                  <a:lumMod val="50000"/>
                </a:schemeClr>
              </a:solidFill>
              <a:latin typeface="+mn-lt"/>
              <a:ea typeface="Arial"/>
              <a:cs typeface="Times New Roman"/>
            </a:endParaRPr>
          </a:p>
        </p:txBody>
      </p:sp>
      <p:sp>
        <p:nvSpPr>
          <p:cNvPr id="28" name="TextBox 21"/>
          <p:cNvSpPr txBox="1">
            <a:spLocks noChangeArrowheads="1"/>
          </p:cNvSpPr>
          <p:nvPr/>
        </p:nvSpPr>
        <p:spPr bwMode="auto">
          <a:xfrm flipH="1" flipV="1">
            <a:off x="5894422" y="3739172"/>
            <a:ext cx="3001223" cy="2255517"/>
          </a:xfrm>
          <a:custGeom>
            <a:avLst/>
            <a:gdLst>
              <a:gd name="connsiteX0" fmla="*/ 0 w 2916238"/>
              <a:gd name="connsiteY0" fmla="*/ 107639 h 1188720"/>
              <a:gd name="connsiteX1" fmla="*/ 31527 w 2916238"/>
              <a:gd name="connsiteY1" fmla="*/ 31527 h 1188720"/>
              <a:gd name="connsiteX2" fmla="*/ 107639 w 2916238"/>
              <a:gd name="connsiteY2" fmla="*/ 0 h 1188720"/>
              <a:gd name="connsiteX3" fmla="*/ 2808599 w 2916238"/>
              <a:gd name="connsiteY3" fmla="*/ 0 h 1188720"/>
              <a:gd name="connsiteX4" fmla="*/ 2884711 w 2916238"/>
              <a:gd name="connsiteY4" fmla="*/ 31527 h 1188720"/>
              <a:gd name="connsiteX5" fmla="*/ 2916238 w 2916238"/>
              <a:gd name="connsiteY5" fmla="*/ 107639 h 1188720"/>
              <a:gd name="connsiteX6" fmla="*/ 2916238 w 2916238"/>
              <a:gd name="connsiteY6" fmla="*/ 1081081 h 1188720"/>
              <a:gd name="connsiteX7" fmla="*/ 2884711 w 2916238"/>
              <a:gd name="connsiteY7" fmla="*/ 1157193 h 1188720"/>
              <a:gd name="connsiteX8" fmla="*/ 2808599 w 2916238"/>
              <a:gd name="connsiteY8" fmla="*/ 1188720 h 1188720"/>
              <a:gd name="connsiteX9" fmla="*/ 107639 w 2916238"/>
              <a:gd name="connsiteY9" fmla="*/ 1188720 h 1188720"/>
              <a:gd name="connsiteX10" fmla="*/ 31527 w 2916238"/>
              <a:gd name="connsiteY10" fmla="*/ 1157193 h 1188720"/>
              <a:gd name="connsiteX11" fmla="*/ 0 w 2916238"/>
              <a:gd name="connsiteY11" fmla="*/ 1081081 h 1188720"/>
              <a:gd name="connsiteX12" fmla="*/ 0 w 2916238"/>
              <a:gd name="connsiteY12" fmla="*/ 107639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11" fmla="*/ 31527 w 2916238"/>
              <a:gd name="connsiteY11" fmla="*/ 31527 h 1188720"/>
              <a:gd name="connsiteX12" fmla="*/ 199079 w 2916238"/>
              <a:gd name="connsiteY12" fmla="*/ 91440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11" fmla="*/ 31527 w 2916238"/>
              <a:gd name="connsiteY11" fmla="*/ 31527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0" fmla="*/ 2808599 w 2916238"/>
              <a:gd name="connsiteY0" fmla="*/ 0 h 1188720"/>
              <a:gd name="connsiteX1" fmla="*/ 2884711 w 2916238"/>
              <a:gd name="connsiteY1" fmla="*/ 31527 h 1188720"/>
              <a:gd name="connsiteX2" fmla="*/ 2916238 w 2916238"/>
              <a:gd name="connsiteY2" fmla="*/ 107639 h 1188720"/>
              <a:gd name="connsiteX3" fmla="*/ 2916238 w 2916238"/>
              <a:gd name="connsiteY3" fmla="*/ 1081081 h 1188720"/>
              <a:gd name="connsiteX4" fmla="*/ 2884711 w 2916238"/>
              <a:gd name="connsiteY4" fmla="*/ 1157193 h 1188720"/>
              <a:gd name="connsiteX5" fmla="*/ 2808599 w 2916238"/>
              <a:gd name="connsiteY5" fmla="*/ 1188720 h 1188720"/>
              <a:gd name="connsiteX6" fmla="*/ 107639 w 2916238"/>
              <a:gd name="connsiteY6" fmla="*/ 1188720 h 1188720"/>
              <a:gd name="connsiteX7" fmla="*/ 31527 w 2916238"/>
              <a:gd name="connsiteY7" fmla="*/ 1157193 h 1188720"/>
              <a:gd name="connsiteX8" fmla="*/ 0 w 2916238"/>
              <a:gd name="connsiteY8" fmla="*/ 1081081 h 1188720"/>
              <a:gd name="connsiteX9" fmla="*/ 0 w 2916238"/>
              <a:gd name="connsiteY9" fmla="*/ 107639 h 1188720"/>
              <a:gd name="connsiteX0" fmla="*/ 2884711 w 2916238"/>
              <a:gd name="connsiteY0" fmla="*/ 0 h 1157193"/>
              <a:gd name="connsiteX1" fmla="*/ 2916238 w 2916238"/>
              <a:gd name="connsiteY1" fmla="*/ 76112 h 1157193"/>
              <a:gd name="connsiteX2" fmla="*/ 2916238 w 2916238"/>
              <a:gd name="connsiteY2" fmla="*/ 1049554 h 1157193"/>
              <a:gd name="connsiteX3" fmla="*/ 2884711 w 2916238"/>
              <a:gd name="connsiteY3" fmla="*/ 1125666 h 1157193"/>
              <a:gd name="connsiteX4" fmla="*/ 2808599 w 2916238"/>
              <a:gd name="connsiteY4" fmla="*/ 1157193 h 1157193"/>
              <a:gd name="connsiteX5" fmla="*/ 107639 w 2916238"/>
              <a:gd name="connsiteY5" fmla="*/ 1157193 h 1157193"/>
              <a:gd name="connsiteX6" fmla="*/ 31527 w 2916238"/>
              <a:gd name="connsiteY6" fmla="*/ 1125666 h 1157193"/>
              <a:gd name="connsiteX7" fmla="*/ 0 w 2916238"/>
              <a:gd name="connsiteY7" fmla="*/ 1049554 h 1157193"/>
              <a:gd name="connsiteX8" fmla="*/ 0 w 2916238"/>
              <a:gd name="connsiteY8" fmla="*/ 76112 h 1157193"/>
              <a:gd name="connsiteX0" fmla="*/ 2916238 w 2916238"/>
              <a:gd name="connsiteY0" fmla="*/ 0 h 1081081"/>
              <a:gd name="connsiteX1" fmla="*/ 2916238 w 2916238"/>
              <a:gd name="connsiteY1" fmla="*/ 973442 h 1081081"/>
              <a:gd name="connsiteX2" fmla="*/ 2884711 w 2916238"/>
              <a:gd name="connsiteY2" fmla="*/ 1049554 h 1081081"/>
              <a:gd name="connsiteX3" fmla="*/ 2808599 w 2916238"/>
              <a:gd name="connsiteY3" fmla="*/ 1081081 h 1081081"/>
              <a:gd name="connsiteX4" fmla="*/ 107639 w 2916238"/>
              <a:gd name="connsiteY4" fmla="*/ 1081081 h 1081081"/>
              <a:gd name="connsiteX5" fmla="*/ 31527 w 2916238"/>
              <a:gd name="connsiteY5" fmla="*/ 1049554 h 1081081"/>
              <a:gd name="connsiteX6" fmla="*/ 0 w 2916238"/>
              <a:gd name="connsiteY6" fmla="*/ 973442 h 1081081"/>
              <a:gd name="connsiteX7" fmla="*/ 0 w 2916238"/>
              <a:gd name="connsiteY7" fmla="*/ 0 h 1081081"/>
              <a:gd name="connsiteX0" fmla="*/ 2916238 w 2916238"/>
              <a:gd name="connsiteY0" fmla="*/ 973442 h 1081081"/>
              <a:gd name="connsiteX1" fmla="*/ 2884711 w 2916238"/>
              <a:gd name="connsiteY1" fmla="*/ 1049554 h 1081081"/>
              <a:gd name="connsiteX2" fmla="*/ 2808599 w 2916238"/>
              <a:gd name="connsiteY2" fmla="*/ 1081081 h 1081081"/>
              <a:gd name="connsiteX3" fmla="*/ 107639 w 2916238"/>
              <a:gd name="connsiteY3" fmla="*/ 1081081 h 1081081"/>
              <a:gd name="connsiteX4" fmla="*/ 31527 w 2916238"/>
              <a:gd name="connsiteY4" fmla="*/ 1049554 h 1081081"/>
              <a:gd name="connsiteX5" fmla="*/ 0 w 2916238"/>
              <a:gd name="connsiteY5" fmla="*/ 973442 h 1081081"/>
              <a:gd name="connsiteX6" fmla="*/ 0 w 2916238"/>
              <a:gd name="connsiteY6" fmla="*/ 0 h 1081081"/>
              <a:gd name="connsiteX0" fmla="*/ 2884711 w 2884711"/>
              <a:gd name="connsiteY0" fmla="*/ 1049554 h 1081081"/>
              <a:gd name="connsiteX1" fmla="*/ 2808599 w 2884711"/>
              <a:gd name="connsiteY1" fmla="*/ 1081081 h 1081081"/>
              <a:gd name="connsiteX2" fmla="*/ 107639 w 2884711"/>
              <a:gd name="connsiteY2" fmla="*/ 1081081 h 1081081"/>
              <a:gd name="connsiteX3" fmla="*/ 31527 w 2884711"/>
              <a:gd name="connsiteY3" fmla="*/ 1049554 h 1081081"/>
              <a:gd name="connsiteX4" fmla="*/ 0 w 2884711"/>
              <a:gd name="connsiteY4" fmla="*/ 973442 h 1081081"/>
              <a:gd name="connsiteX5" fmla="*/ 0 w 2884711"/>
              <a:gd name="connsiteY5" fmla="*/ 0 h 1081081"/>
              <a:gd name="connsiteX0" fmla="*/ 2808599 w 2808599"/>
              <a:gd name="connsiteY0" fmla="*/ 1081081 h 1081081"/>
              <a:gd name="connsiteX1" fmla="*/ 107639 w 2808599"/>
              <a:gd name="connsiteY1" fmla="*/ 1081081 h 1081081"/>
              <a:gd name="connsiteX2" fmla="*/ 31527 w 2808599"/>
              <a:gd name="connsiteY2" fmla="*/ 1049554 h 1081081"/>
              <a:gd name="connsiteX3" fmla="*/ 0 w 2808599"/>
              <a:gd name="connsiteY3" fmla="*/ 973442 h 1081081"/>
              <a:gd name="connsiteX4" fmla="*/ 0 w 2808599"/>
              <a:gd name="connsiteY4" fmla="*/ 0 h 10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599" h="1081081">
                <a:moveTo>
                  <a:pt x="2808599" y="1081081"/>
                </a:moveTo>
                <a:lnTo>
                  <a:pt x="107639" y="1081081"/>
                </a:lnTo>
                <a:cubicBezTo>
                  <a:pt x="79091" y="1081081"/>
                  <a:pt x="51713" y="1069740"/>
                  <a:pt x="31527" y="1049554"/>
                </a:cubicBezTo>
                <a:cubicBezTo>
                  <a:pt x="11341" y="1029368"/>
                  <a:pt x="0" y="1001989"/>
                  <a:pt x="0" y="973442"/>
                </a:cubicBezTo>
                <a:lnTo>
                  <a:pt x="0" y="0"/>
                </a:lnTo>
              </a:path>
            </a:pathLst>
          </a:custGeom>
          <a:noFill/>
          <a:ln w="9525" cap="rnd">
            <a:solidFill>
              <a:schemeClr val="accent6"/>
            </a:solidFill>
            <a:round/>
            <a:headEnd/>
            <a:tailEnd/>
          </a:ln>
        </p:spPr>
        <p:txBody>
          <a:bodyPr wrap="square" lIns="91440" tIns="18288" rIns="91440" bIns="0" anchor="t" anchorCtr="0">
            <a:noAutofit/>
          </a:bodyPr>
          <a:lstStyle/>
          <a:p>
            <a:pPr marR="0" eaLnBrk="0">
              <a:spcBef>
                <a:spcPts val="300"/>
              </a:spcBef>
              <a:spcAft>
                <a:spcPts val="0"/>
              </a:spcAft>
            </a:pPr>
            <a:endParaRPr lang="en-GB" sz="1400" dirty="0" smtClean="0">
              <a:solidFill>
                <a:schemeClr val="bg2">
                  <a:lumMod val="50000"/>
                </a:schemeClr>
              </a:solidFill>
              <a:latin typeface="+mn-lt"/>
              <a:ea typeface="Arial"/>
              <a:cs typeface="Times New Roman"/>
            </a:endParaRPr>
          </a:p>
        </p:txBody>
      </p:sp>
      <p:sp>
        <p:nvSpPr>
          <p:cNvPr id="29" name="TextBox 21"/>
          <p:cNvSpPr txBox="1">
            <a:spLocks noChangeArrowheads="1"/>
          </p:cNvSpPr>
          <p:nvPr/>
        </p:nvSpPr>
        <p:spPr bwMode="auto">
          <a:xfrm flipH="1">
            <a:off x="5894422" y="1295400"/>
            <a:ext cx="3001223" cy="2255517"/>
          </a:xfrm>
          <a:custGeom>
            <a:avLst/>
            <a:gdLst>
              <a:gd name="connsiteX0" fmla="*/ 0 w 2916238"/>
              <a:gd name="connsiteY0" fmla="*/ 107639 h 1188720"/>
              <a:gd name="connsiteX1" fmla="*/ 31527 w 2916238"/>
              <a:gd name="connsiteY1" fmla="*/ 31527 h 1188720"/>
              <a:gd name="connsiteX2" fmla="*/ 107639 w 2916238"/>
              <a:gd name="connsiteY2" fmla="*/ 0 h 1188720"/>
              <a:gd name="connsiteX3" fmla="*/ 2808599 w 2916238"/>
              <a:gd name="connsiteY3" fmla="*/ 0 h 1188720"/>
              <a:gd name="connsiteX4" fmla="*/ 2884711 w 2916238"/>
              <a:gd name="connsiteY4" fmla="*/ 31527 h 1188720"/>
              <a:gd name="connsiteX5" fmla="*/ 2916238 w 2916238"/>
              <a:gd name="connsiteY5" fmla="*/ 107639 h 1188720"/>
              <a:gd name="connsiteX6" fmla="*/ 2916238 w 2916238"/>
              <a:gd name="connsiteY6" fmla="*/ 1081081 h 1188720"/>
              <a:gd name="connsiteX7" fmla="*/ 2884711 w 2916238"/>
              <a:gd name="connsiteY7" fmla="*/ 1157193 h 1188720"/>
              <a:gd name="connsiteX8" fmla="*/ 2808599 w 2916238"/>
              <a:gd name="connsiteY8" fmla="*/ 1188720 h 1188720"/>
              <a:gd name="connsiteX9" fmla="*/ 107639 w 2916238"/>
              <a:gd name="connsiteY9" fmla="*/ 1188720 h 1188720"/>
              <a:gd name="connsiteX10" fmla="*/ 31527 w 2916238"/>
              <a:gd name="connsiteY10" fmla="*/ 1157193 h 1188720"/>
              <a:gd name="connsiteX11" fmla="*/ 0 w 2916238"/>
              <a:gd name="connsiteY11" fmla="*/ 1081081 h 1188720"/>
              <a:gd name="connsiteX12" fmla="*/ 0 w 2916238"/>
              <a:gd name="connsiteY12" fmla="*/ 107639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11" fmla="*/ 31527 w 2916238"/>
              <a:gd name="connsiteY11" fmla="*/ 31527 h 1188720"/>
              <a:gd name="connsiteX12" fmla="*/ 199079 w 2916238"/>
              <a:gd name="connsiteY12" fmla="*/ 91440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11" fmla="*/ 31527 w 2916238"/>
              <a:gd name="connsiteY11" fmla="*/ 31527 h 1188720"/>
              <a:gd name="connsiteX0" fmla="*/ 107639 w 2916238"/>
              <a:gd name="connsiteY0" fmla="*/ 0 h 1188720"/>
              <a:gd name="connsiteX1" fmla="*/ 2808599 w 2916238"/>
              <a:gd name="connsiteY1" fmla="*/ 0 h 1188720"/>
              <a:gd name="connsiteX2" fmla="*/ 2884711 w 2916238"/>
              <a:gd name="connsiteY2" fmla="*/ 31527 h 1188720"/>
              <a:gd name="connsiteX3" fmla="*/ 2916238 w 2916238"/>
              <a:gd name="connsiteY3" fmla="*/ 107639 h 1188720"/>
              <a:gd name="connsiteX4" fmla="*/ 2916238 w 2916238"/>
              <a:gd name="connsiteY4" fmla="*/ 1081081 h 1188720"/>
              <a:gd name="connsiteX5" fmla="*/ 2884711 w 2916238"/>
              <a:gd name="connsiteY5" fmla="*/ 1157193 h 1188720"/>
              <a:gd name="connsiteX6" fmla="*/ 2808599 w 2916238"/>
              <a:gd name="connsiteY6" fmla="*/ 1188720 h 1188720"/>
              <a:gd name="connsiteX7" fmla="*/ 107639 w 2916238"/>
              <a:gd name="connsiteY7" fmla="*/ 1188720 h 1188720"/>
              <a:gd name="connsiteX8" fmla="*/ 31527 w 2916238"/>
              <a:gd name="connsiteY8" fmla="*/ 1157193 h 1188720"/>
              <a:gd name="connsiteX9" fmla="*/ 0 w 2916238"/>
              <a:gd name="connsiteY9" fmla="*/ 1081081 h 1188720"/>
              <a:gd name="connsiteX10" fmla="*/ 0 w 2916238"/>
              <a:gd name="connsiteY10" fmla="*/ 107639 h 1188720"/>
              <a:gd name="connsiteX0" fmla="*/ 2808599 w 2916238"/>
              <a:gd name="connsiteY0" fmla="*/ 0 h 1188720"/>
              <a:gd name="connsiteX1" fmla="*/ 2884711 w 2916238"/>
              <a:gd name="connsiteY1" fmla="*/ 31527 h 1188720"/>
              <a:gd name="connsiteX2" fmla="*/ 2916238 w 2916238"/>
              <a:gd name="connsiteY2" fmla="*/ 107639 h 1188720"/>
              <a:gd name="connsiteX3" fmla="*/ 2916238 w 2916238"/>
              <a:gd name="connsiteY3" fmla="*/ 1081081 h 1188720"/>
              <a:gd name="connsiteX4" fmla="*/ 2884711 w 2916238"/>
              <a:gd name="connsiteY4" fmla="*/ 1157193 h 1188720"/>
              <a:gd name="connsiteX5" fmla="*/ 2808599 w 2916238"/>
              <a:gd name="connsiteY5" fmla="*/ 1188720 h 1188720"/>
              <a:gd name="connsiteX6" fmla="*/ 107639 w 2916238"/>
              <a:gd name="connsiteY6" fmla="*/ 1188720 h 1188720"/>
              <a:gd name="connsiteX7" fmla="*/ 31527 w 2916238"/>
              <a:gd name="connsiteY7" fmla="*/ 1157193 h 1188720"/>
              <a:gd name="connsiteX8" fmla="*/ 0 w 2916238"/>
              <a:gd name="connsiteY8" fmla="*/ 1081081 h 1188720"/>
              <a:gd name="connsiteX9" fmla="*/ 0 w 2916238"/>
              <a:gd name="connsiteY9" fmla="*/ 107639 h 1188720"/>
              <a:gd name="connsiteX0" fmla="*/ 2884711 w 2916238"/>
              <a:gd name="connsiteY0" fmla="*/ 0 h 1157193"/>
              <a:gd name="connsiteX1" fmla="*/ 2916238 w 2916238"/>
              <a:gd name="connsiteY1" fmla="*/ 76112 h 1157193"/>
              <a:gd name="connsiteX2" fmla="*/ 2916238 w 2916238"/>
              <a:gd name="connsiteY2" fmla="*/ 1049554 h 1157193"/>
              <a:gd name="connsiteX3" fmla="*/ 2884711 w 2916238"/>
              <a:gd name="connsiteY3" fmla="*/ 1125666 h 1157193"/>
              <a:gd name="connsiteX4" fmla="*/ 2808599 w 2916238"/>
              <a:gd name="connsiteY4" fmla="*/ 1157193 h 1157193"/>
              <a:gd name="connsiteX5" fmla="*/ 107639 w 2916238"/>
              <a:gd name="connsiteY5" fmla="*/ 1157193 h 1157193"/>
              <a:gd name="connsiteX6" fmla="*/ 31527 w 2916238"/>
              <a:gd name="connsiteY6" fmla="*/ 1125666 h 1157193"/>
              <a:gd name="connsiteX7" fmla="*/ 0 w 2916238"/>
              <a:gd name="connsiteY7" fmla="*/ 1049554 h 1157193"/>
              <a:gd name="connsiteX8" fmla="*/ 0 w 2916238"/>
              <a:gd name="connsiteY8" fmla="*/ 76112 h 1157193"/>
              <a:gd name="connsiteX0" fmla="*/ 2916238 w 2916238"/>
              <a:gd name="connsiteY0" fmla="*/ 0 h 1081081"/>
              <a:gd name="connsiteX1" fmla="*/ 2916238 w 2916238"/>
              <a:gd name="connsiteY1" fmla="*/ 973442 h 1081081"/>
              <a:gd name="connsiteX2" fmla="*/ 2884711 w 2916238"/>
              <a:gd name="connsiteY2" fmla="*/ 1049554 h 1081081"/>
              <a:gd name="connsiteX3" fmla="*/ 2808599 w 2916238"/>
              <a:gd name="connsiteY3" fmla="*/ 1081081 h 1081081"/>
              <a:gd name="connsiteX4" fmla="*/ 107639 w 2916238"/>
              <a:gd name="connsiteY4" fmla="*/ 1081081 h 1081081"/>
              <a:gd name="connsiteX5" fmla="*/ 31527 w 2916238"/>
              <a:gd name="connsiteY5" fmla="*/ 1049554 h 1081081"/>
              <a:gd name="connsiteX6" fmla="*/ 0 w 2916238"/>
              <a:gd name="connsiteY6" fmla="*/ 973442 h 1081081"/>
              <a:gd name="connsiteX7" fmla="*/ 0 w 2916238"/>
              <a:gd name="connsiteY7" fmla="*/ 0 h 1081081"/>
              <a:gd name="connsiteX0" fmla="*/ 2916238 w 2916238"/>
              <a:gd name="connsiteY0" fmla="*/ 973442 h 1081081"/>
              <a:gd name="connsiteX1" fmla="*/ 2884711 w 2916238"/>
              <a:gd name="connsiteY1" fmla="*/ 1049554 h 1081081"/>
              <a:gd name="connsiteX2" fmla="*/ 2808599 w 2916238"/>
              <a:gd name="connsiteY2" fmla="*/ 1081081 h 1081081"/>
              <a:gd name="connsiteX3" fmla="*/ 107639 w 2916238"/>
              <a:gd name="connsiteY3" fmla="*/ 1081081 h 1081081"/>
              <a:gd name="connsiteX4" fmla="*/ 31527 w 2916238"/>
              <a:gd name="connsiteY4" fmla="*/ 1049554 h 1081081"/>
              <a:gd name="connsiteX5" fmla="*/ 0 w 2916238"/>
              <a:gd name="connsiteY5" fmla="*/ 973442 h 1081081"/>
              <a:gd name="connsiteX6" fmla="*/ 0 w 2916238"/>
              <a:gd name="connsiteY6" fmla="*/ 0 h 1081081"/>
              <a:gd name="connsiteX0" fmla="*/ 2884711 w 2884711"/>
              <a:gd name="connsiteY0" fmla="*/ 1049554 h 1081081"/>
              <a:gd name="connsiteX1" fmla="*/ 2808599 w 2884711"/>
              <a:gd name="connsiteY1" fmla="*/ 1081081 h 1081081"/>
              <a:gd name="connsiteX2" fmla="*/ 107639 w 2884711"/>
              <a:gd name="connsiteY2" fmla="*/ 1081081 h 1081081"/>
              <a:gd name="connsiteX3" fmla="*/ 31527 w 2884711"/>
              <a:gd name="connsiteY3" fmla="*/ 1049554 h 1081081"/>
              <a:gd name="connsiteX4" fmla="*/ 0 w 2884711"/>
              <a:gd name="connsiteY4" fmla="*/ 973442 h 1081081"/>
              <a:gd name="connsiteX5" fmla="*/ 0 w 2884711"/>
              <a:gd name="connsiteY5" fmla="*/ 0 h 1081081"/>
              <a:gd name="connsiteX0" fmla="*/ 2808599 w 2808599"/>
              <a:gd name="connsiteY0" fmla="*/ 1081081 h 1081081"/>
              <a:gd name="connsiteX1" fmla="*/ 107639 w 2808599"/>
              <a:gd name="connsiteY1" fmla="*/ 1081081 h 1081081"/>
              <a:gd name="connsiteX2" fmla="*/ 31527 w 2808599"/>
              <a:gd name="connsiteY2" fmla="*/ 1049554 h 1081081"/>
              <a:gd name="connsiteX3" fmla="*/ 0 w 2808599"/>
              <a:gd name="connsiteY3" fmla="*/ 973442 h 1081081"/>
              <a:gd name="connsiteX4" fmla="*/ 0 w 2808599"/>
              <a:gd name="connsiteY4" fmla="*/ 0 h 108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599" h="1081081">
                <a:moveTo>
                  <a:pt x="2808599" y="1081081"/>
                </a:moveTo>
                <a:lnTo>
                  <a:pt x="107639" y="1081081"/>
                </a:lnTo>
                <a:cubicBezTo>
                  <a:pt x="79091" y="1081081"/>
                  <a:pt x="51713" y="1069740"/>
                  <a:pt x="31527" y="1049554"/>
                </a:cubicBezTo>
                <a:cubicBezTo>
                  <a:pt x="11341" y="1029368"/>
                  <a:pt x="0" y="1001989"/>
                  <a:pt x="0" y="973442"/>
                </a:cubicBezTo>
                <a:lnTo>
                  <a:pt x="0" y="0"/>
                </a:lnTo>
              </a:path>
            </a:pathLst>
          </a:custGeom>
          <a:noFill/>
          <a:ln w="9525" cap="rnd">
            <a:solidFill>
              <a:schemeClr val="accent5"/>
            </a:solidFill>
            <a:round/>
            <a:headEnd/>
            <a:tailEnd/>
          </a:ln>
        </p:spPr>
        <p:txBody>
          <a:bodyPr vert="wordArtVert" wrap="square" lIns="91440" tIns="18288" rIns="91440" bIns="0" anchor="t" anchorCtr="0">
            <a:noAutofit/>
          </a:bodyPr>
          <a:lstStyle/>
          <a:p>
            <a:pPr marR="0" eaLnBrk="0">
              <a:spcBef>
                <a:spcPts val="300"/>
              </a:spcBef>
              <a:spcAft>
                <a:spcPts val="0"/>
              </a:spcAft>
            </a:pPr>
            <a:endParaRPr lang="en-GB" sz="1400" dirty="0" smtClean="0">
              <a:solidFill>
                <a:schemeClr val="bg2">
                  <a:lumMod val="50000"/>
                </a:schemeClr>
              </a:solidFill>
              <a:latin typeface="+mn-lt"/>
              <a:ea typeface="Arial"/>
              <a:cs typeface="Times New Roman"/>
            </a:endParaRPr>
          </a:p>
        </p:txBody>
      </p:sp>
      <p:sp>
        <p:nvSpPr>
          <p:cNvPr id="31" name="Rectangle 30"/>
          <p:cNvSpPr/>
          <p:nvPr/>
        </p:nvSpPr>
        <p:spPr bwMode="gray">
          <a:xfrm>
            <a:off x="280069" y="1698168"/>
            <a:ext cx="2803136" cy="14400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2981" tIns="42981" rIns="42981" bIns="42981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 algn="ctr" defTabSz="779252">
              <a:lnSpc>
                <a:spcPct val="90000"/>
              </a:lnSpc>
              <a:spcAft>
                <a:spcPts val="100"/>
              </a:spcAft>
              <a:buClr>
                <a:schemeClr val="accent5"/>
              </a:buClr>
            </a:pPr>
            <a:r>
              <a:rPr lang="en-GB" sz="2000" dirty="0" smtClean="0">
                <a:solidFill>
                  <a:schemeClr val="tx2"/>
                </a:solidFill>
              </a:rPr>
              <a:t>Involvement and positioning of the </a:t>
            </a:r>
            <a:r>
              <a:rPr lang="en-GB" sz="2000" b="1" dirty="0" smtClean="0">
                <a:solidFill>
                  <a:schemeClr val="tx2"/>
                </a:solidFill>
              </a:rPr>
              <a:t>regulator</a:t>
            </a:r>
            <a:r>
              <a:rPr lang="en-GB" sz="2000" dirty="0" smtClean="0">
                <a:solidFill>
                  <a:schemeClr val="tx2"/>
                </a:solidFill>
              </a:rPr>
              <a:t> regarding Blockchain solutions &amp; use-cases</a:t>
            </a:r>
          </a:p>
        </p:txBody>
      </p:sp>
      <p:sp>
        <p:nvSpPr>
          <p:cNvPr id="34" name="Rectangle 33"/>
          <p:cNvSpPr/>
          <p:nvPr/>
        </p:nvSpPr>
        <p:spPr bwMode="gray">
          <a:xfrm>
            <a:off x="5945888" y="1698168"/>
            <a:ext cx="2803136" cy="14400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2981" tIns="42981" rIns="42981" bIns="42981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 algn="ctr" defTabSz="779252">
              <a:lnSpc>
                <a:spcPct val="90000"/>
              </a:lnSpc>
              <a:spcAft>
                <a:spcPts val="100"/>
              </a:spcAft>
              <a:buClr>
                <a:schemeClr val="accent5"/>
              </a:buClr>
            </a:pPr>
            <a:r>
              <a:rPr lang="en-GB" sz="2000" b="1" dirty="0" smtClean="0">
                <a:solidFill>
                  <a:schemeClr val="accent5"/>
                </a:solidFill>
              </a:rPr>
              <a:t>Interoperability </a:t>
            </a:r>
            <a:r>
              <a:rPr lang="en-GB" sz="2000" dirty="0" smtClean="0">
                <a:solidFill>
                  <a:schemeClr val="accent5"/>
                </a:solidFill>
              </a:rPr>
              <a:t>of developing </a:t>
            </a:r>
          </a:p>
          <a:p>
            <a:pPr marL="0" lvl="1" algn="ctr" defTabSz="779252">
              <a:lnSpc>
                <a:spcPct val="90000"/>
              </a:lnSpc>
              <a:spcAft>
                <a:spcPts val="100"/>
              </a:spcAft>
              <a:buClr>
                <a:schemeClr val="accent5"/>
              </a:buClr>
            </a:pPr>
            <a:r>
              <a:rPr lang="en-GB" sz="2000" dirty="0" smtClean="0">
                <a:solidFill>
                  <a:schemeClr val="accent5"/>
                </a:solidFill>
              </a:rPr>
              <a:t>solutions</a:t>
            </a:r>
          </a:p>
        </p:txBody>
      </p:sp>
      <p:sp>
        <p:nvSpPr>
          <p:cNvPr id="37" name="Rectangle 36"/>
          <p:cNvSpPr/>
          <p:nvPr/>
        </p:nvSpPr>
        <p:spPr bwMode="gray">
          <a:xfrm>
            <a:off x="280069" y="4419000"/>
            <a:ext cx="2803136" cy="12960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2981" tIns="42981" rIns="42981" bIns="42981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 algn="ctr" defTabSz="779252">
              <a:lnSpc>
                <a:spcPct val="90000"/>
              </a:lnSpc>
              <a:spcAft>
                <a:spcPts val="100"/>
              </a:spcAft>
              <a:buClr>
                <a:schemeClr val="accent5"/>
              </a:buClr>
            </a:pPr>
            <a:r>
              <a:rPr lang="en-GB" sz="2000" b="1" dirty="0" smtClean="0">
                <a:solidFill>
                  <a:schemeClr val="accent2"/>
                </a:solidFill>
              </a:rPr>
              <a:t>Comparative evaluation </a:t>
            </a:r>
            <a:r>
              <a:rPr lang="en-GB" sz="2000" dirty="0" smtClean="0">
                <a:solidFill>
                  <a:schemeClr val="accent2"/>
                </a:solidFill>
              </a:rPr>
              <a:t>of solution from a pure technology and security perspective </a:t>
            </a:r>
          </a:p>
        </p:txBody>
      </p:sp>
      <p:sp>
        <p:nvSpPr>
          <p:cNvPr id="40" name="Rectangle 39"/>
          <p:cNvSpPr/>
          <p:nvPr/>
        </p:nvSpPr>
        <p:spPr bwMode="gray">
          <a:xfrm>
            <a:off x="5945888" y="4419000"/>
            <a:ext cx="2803136" cy="12960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2981" tIns="42981" rIns="42981" bIns="42981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lvl="1" algn="ctr" defTabSz="779252">
              <a:lnSpc>
                <a:spcPct val="90000"/>
              </a:lnSpc>
              <a:spcAft>
                <a:spcPts val="100"/>
              </a:spcAft>
              <a:buClr>
                <a:schemeClr val="accent5"/>
              </a:buClr>
            </a:pPr>
            <a:r>
              <a:rPr lang="en-GB" sz="2000" dirty="0" smtClean="0">
                <a:solidFill>
                  <a:schemeClr val="accent6"/>
                </a:solidFill>
              </a:rPr>
              <a:t>Detailed impact analysis of the various use cases &amp; </a:t>
            </a:r>
            <a:r>
              <a:rPr lang="en-GB" sz="2000" b="1" dirty="0" smtClean="0">
                <a:solidFill>
                  <a:schemeClr val="accent6"/>
                </a:solidFill>
              </a:rPr>
              <a:t>prioritisation</a:t>
            </a:r>
            <a:r>
              <a:rPr lang="en-GB" sz="2000" dirty="0" smtClean="0">
                <a:solidFill>
                  <a:schemeClr val="accent6"/>
                </a:solidFill>
              </a:rPr>
              <a:t> of developments</a:t>
            </a:r>
          </a:p>
          <a:p>
            <a:pPr marL="0" lvl="1" algn="ctr" defTabSz="779252">
              <a:lnSpc>
                <a:spcPct val="90000"/>
              </a:lnSpc>
              <a:spcAft>
                <a:spcPts val="100"/>
              </a:spcAft>
              <a:buClr>
                <a:schemeClr val="accent5"/>
              </a:buClr>
            </a:pPr>
            <a:endParaRPr lang="en-GB" sz="2000" dirty="0" smtClean="0">
              <a:solidFill>
                <a:schemeClr val="accent6"/>
              </a:solidFill>
              <a:latin typeface="+mn-lt"/>
            </a:endParaRPr>
          </a:p>
        </p:txBody>
      </p:sp>
      <p:grpSp>
        <p:nvGrpSpPr>
          <p:cNvPr id="79" name="Groupe 366"/>
          <p:cNvGrpSpPr/>
          <p:nvPr/>
        </p:nvGrpSpPr>
        <p:grpSpPr>
          <a:xfrm>
            <a:off x="3437115" y="2600395"/>
            <a:ext cx="946542" cy="708862"/>
            <a:chOff x="4238626" y="2093913"/>
            <a:chExt cx="360363" cy="269875"/>
          </a:xfrm>
        </p:grpSpPr>
        <p:sp>
          <p:nvSpPr>
            <p:cNvPr id="80" name="Freeform 340"/>
            <p:cNvSpPr>
              <a:spLocks/>
            </p:cNvSpPr>
            <p:nvPr/>
          </p:nvSpPr>
          <p:spPr bwMode="auto">
            <a:xfrm>
              <a:off x="4333876" y="2133600"/>
              <a:ext cx="157163" cy="2301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9" y="10"/>
                </a:cxn>
                <a:cxn ang="0">
                  <a:pos x="29" y="74"/>
                </a:cxn>
                <a:cxn ang="0">
                  <a:pos x="19" y="86"/>
                </a:cxn>
                <a:cxn ang="0">
                  <a:pos x="19" y="87"/>
                </a:cxn>
                <a:cxn ang="0">
                  <a:pos x="0" y="87"/>
                </a:cxn>
                <a:cxn ang="0">
                  <a:pos x="0" y="102"/>
                </a:cxn>
                <a:cxn ang="0">
                  <a:pos x="70" y="102"/>
                </a:cxn>
              </a:cxnLst>
              <a:rect l="0" t="0" r="r" b="b"/>
              <a:pathLst>
                <a:path w="70" h="102">
                  <a:moveTo>
                    <a:pt x="22" y="0"/>
                  </a:moveTo>
                  <a:cubicBezTo>
                    <a:pt x="23" y="4"/>
                    <a:pt x="25" y="8"/>
                    <a:pt x="29" y="10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3" y="76"/>
                    <a:pt x="19" y="81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70" y="102"/>
                    <a:pt x="70" y="102"/>
                    <a:pt x="70" y="102"/>
                  </a:cubicBezTo>
                </a:path>
              </a:pathLst>
            </a:custGeom>
            <a:noFill/>
            <a:ln w="285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1" name="Freeform 341"/>
            <p:cNvSpPr>
              <a:spLocks/>
            </p:cNvSpPr>
            <p:nvPr/>
          </p:nvSpPr>
          <p:spPr bwMode="auto">
            <a:xfrm>
              <a:off x="4238626" y="2093913"/>
              <a:ext cx="360363" cy="203200"/>
            </a:xfrm>
            <a:custGeom>
              <a:avLst/>
              <a:gdLst/>
              <a:ahLst/>
              <a:cxnLst>
                <a:cxn ang="0">
                  <a:pos x="124" y="67"/>
                </a:cxn>
                <a:cxn ang="0">
                  <a:pos x="159" y="67"/>
                </a:cxn>
                <a:cxn ang="0">
                  <a:pos x="160" y="71"/>
                </a:cxn>
                <a:cxn ang="0">
                  <a:pos x="134" y="90"/>
                </a:cxn>
                <a:cxn ang="0">
                  <a:pos x="107" y="71"/>
                </a:cxn>
                <a:cxn ang="0">
                  <a:pos x="131" y="16"/>
                </a:cxn>
                <a:cxn ang="0">
                  <a:pos x="102" y="4"/>
                </a:cxn>
                <a:cxn ang="0">
                  <a:pos x="88" y="6"/>
                </a:cxn>
                <a:cxn ang="0">
                  <a:pos x="77" y="0"/>
                </a:cxn>
                <a:cxn ang="0">
                  <a:pos x="66" y="6"/>
                </a:cxn>
                <a:cxn ang="0">
                  <a:pos x="51" y="4"/>
                </a:cxn>
                <a:cxn ang="0">
                  <a:pos x="23" y="16"/>
                </a:cxn>
                <a:cxn ang="0">
                  <a:pos x="0" y="71"/>
                </a:cxn>
                <a:cxn ang="0">
                  <a:pos x="26" y="90"/>
                </a:cxn>
                <a:cxn ang="0">
                  <a:pos x="53" y="71"/>
                </a:cxn>
                <a:cxn ang="0">
                  <a:pos x="52" y="67"/>
                </a:cxn>
                <a:cxn ang="0">
                  <a:pos x="16" y="67"/>
                </a:cxn>
              </a:cxnLst>
              <a:rect l="0" t="0" r="r" b="b"/>
              <a:pathLst>
                <a:path w="160" h="90">
                  <a:moveTo>
                    <a:pt x="124" y="67"/>
                  </a:moveTo>
                  <a:cubicBezTo>
                    <a:pt x="159" y="67"/>
                    <a:pt x="159" y="67"/>
                    <a:pt x="159" y="67"/>
                  </a:cubicBezTo>
                  <a:cubicBezTo>
                    <a:pt x="160" y="69"/>
                    <a:pt x="160" y="70"/>
                    <a:pt x="160" y="71"/>
                  </a:cubicBezTo>
                  <a:cubicBezTo>
                    <a:pt x="160" y="82"/>
                    <a:pt x="149" y="90"/>
                    <a:pt x="134" y="90"/>
                  </a:cubicBezTo>
                  <a:cubicBezTo>
                    <a:pt x="119" y="90"/>
                    <a:pt x="107" y="82"/>
                    <a:pt x="107" y="71"/>
                  </a:cubicBezTo>
                  <a:cubicBezTo>
                    <a:pt x="107" y="62"/>
                    <a:pt x="127" y="23"/>
                    <a:pt x="131" y="16"/>
                  </a:cubicBezTo>
                  <a:cubicBezTo>
                    <a:pt x="123" y="8"/>
                    <a:pt x="113" y="4"/>
                    <a:pt x="102" y="4"/>
                  </a:cubicBezTo>
                  <a:cubicBezTo>
                    <a:pt x="97" y="4"/>
                    <a:pt x="92" y="5"/>
                    <a:pt x="88" y="6"/>
                  </a:cubicBezTo>
                  <a:cubicBezTo>
                    <a:pt x="86" y="2"/>
                    <a:pt x="82" y="0"/>
                    <a:pt x="77" y="0"/>
                  </a:cubicBezTo>
                  <a:cubicBezTo>
                    <a:pt x="72" y="0"/>
                    <a:pt x="68" y="2"/>
                    <a:pt x="66" y="6"/>
                  </a:cubicBezTo>
                  <a:cubicBezTo>
                    <a:pt x="61" y="5"/>
                    <a:pt x="56" y="4"/>
                    <a:pt x="51" y="4"/>
                  </a:cubicBezTo>
                  <a:cubicBezTo>
                    <a:pt x="41" y="4"/>
                    <a:pt x="31" y="8"/>
                    <a:pt x="23" y="16"/>
                  </a:cubicBezTo>
                  <a:cubicBezTo>
                    <a:pt x="19" y="23"/>
                    <a:pt x="0" y="62"/>
                    <a:pt x="0" y="71"/>
                  </a:cubicBezTo>
                  <a:cubicBezTo>
                    <a:pt x="0" y="82"/>
                    <a:pt x="11" y="90"/>
                    <a:pt x="26" y="90"/>
                  </a:cubicBezTo>
                  <a:cubicBezTo>
                    <a:pt x="41" y="90"/>
                    <a:pt x="53" y="82"/>
                    <a:pt x="53" y="71"/>
                  </a:cubicBezTo>
                  <a:cubicBezTo>
                    <a:pt x="53" y="70"/>
                    <a:pt x="52" y="69"/>
                    <a:pt x="52" y="67"/>
                  </a:cubicBezTo>
                  <a:cubicBezTo>
                    <a:pt x="16" y="67"/>
                    <a:pt x="16" y="67"/>
                    <a:pt x="16" y="67"/>
                  </a:cubicBezTo>
                </a:path>
              </a:pathLst>
            </a:custGeom>
            <a:noFill/>
            <a:ln w="28575" cap="rnd">
              <a:solidFill>
                <a:schemeClr val="tx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82" name="Groupe 370"/>
          <p:cNvGrpSpPr/>
          <p:nvPr/>
        </p:nvGrpSpPr>
        <p:grpSpPr>
          <a:xfrm rot="19095725">
            <a:off x="4752754" y="2843074"/>
            <a:ext cx="967040" cy="228724"/>
            <a:chOff x="2187576" y="2981325"/>
            <a:chExt cx="382587" cy="90488"/>
          </a:xfrm>
        </p:grpSpPr>
        <p:sp>
          <p:nvSpPr>
            <p:cNvPr id="83" name="Freeform 375"/>
            <p:cNvSpPr>
              <a:spLocks/>
            </p:cNvSpPr>
            <p:nvPr/>
          </p:nvSpPr>
          <p:spPr bwMode="auto">
            <a:xfrm>
              <a:off x="2187576" y="2981325"/>
              <a:ext cx="150813" cy="90488"/>
            </a:xfrm>
            <a:custGeom>
              <a:avLst/>
              <a:gdLst/>
              <a:ahLst/>
              <a:cxnLst>
                <a:cxn ang="0">
                  <a:pos x="67" y="34"/>
                </a:cxn>
                <a:cxn ang="0">
                  <a:pos x="53" y="40"/>
                </a:cxn>
                <a:cxn ang="0">
                  <a:pos x="21" y="40"/>
                </a:cxn>
                <a:cxn ang="0">
                  <a:pos x="6" y="3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6" y="6"/>
                </a:cxn>
                <a:cxn ang="0">
                  <a:pos x="21" y="0"/>
                </a:cxn>
                <a:cxn ang="0">
                  <a:pos x="53" y="0"/>
                </a:cxn>
                <a:cxn ang="0">
                  <a:pos x="67" y="6"/>
                </a:cxn>
              </a:cxnLst>
              <a:rect l="0" t="0" r="r" b="b"/>
              <a:pathLst>
                <a:path w="67" h="40">
                  <a:moveTo>
                    <a:pt x="67" y="34"/>
                  </a:moveTo>
                  <a:cubicBezTo>
                    <a:pt x="63" y="38"/>
                    <a:pt x="58" y="40"/>
                    <a:pt x="53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5" y="40"/>
                    <a:pt x="10" y="38"/>
                    <a:pt x="6" y="34"/>
                  </a:cubicBezTo>
                  <a:cubicBezTo>
                    <a:pt x="3" y="31"/>
                    <a:pt x="0" y="26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4"/>
                    <a:pt x="3" y="9"/>
                    <a:pt x="6" y="6"/>
                  </a:cubicBezTo>
                  <a:cubicBezTo>
                    <a:pt x="10" y="2"/>
                    <a:pt x="15" y="0"/>
                    <a:pt x="2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3" y="2"/>
                    <a:pt x="67" y="6"/>
                  </a:cubicBezTo>
                </a:path>
              </a:pathLst>
            </a:custGeom>
            <a:noFill/>
            <a:ln w="28575" cap="rnd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4" name="Freeform 376"/>
            <p:cNvSpPr>
              <a:spLocks/>
            </p:cNvSpPr>
            <p:nvPr/>
          </p:nvSpPr>
          <p:spPr bwMode="auto">
            <a:xfrm>
              <a:off x="2420938" y="2981325"/>
              <a:ext cx="149225" cy="9048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4" y="0"/>
                </a:cxn>
                <a:cxn ang="0">
                  <a:pos x="46" y="0"/>
                </a:cxn>
                <a:cxn ang="0">
                  <a:pos x="61" y="6"/>
                </a:cxn>
                <a:cxn ang="0">
                  <a:pos x="66" y="20"/>
                </a:cxn>
                <a:cxn ang="0">
                  <a:pos x="66" y="20"/>
                </a:cxn>
                <a:cxn ang="0">
                  <a:pos x="66" y="20"/>
                </a:cxn>
                <a:cxn ang="0">
                  <a:pos x="61" y="34"/>
                </a:cxn>
                <a:cxn ang="0">
                  <a:pos x="46" y="40"/>
                </a:cxn>
                <a:cxn ang="0">
                  <a:pos x="14" y="40"/>
                </a:cxn>
                <a:cxn ang="0">
                  <a:pos x="0" y="34"/>
                </a:cxn>
              </a:cxnLst>
              <a:rect l="0" t="0" r="r" b="b"/>
              <a:pathLst>
                <a:path w="66" h="40">
                  <a:moveTo>
                    <a:pt x="0" y="6"/>
                  </a:moveTo>
                  <a:cubicBezTo>
                    <a:pt x="3" y="2"/>
                    <a:pt x="8" y="0"/>
                    <a:pt x="1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2" y="0"/>
                    <a:pt x="57" y="2"/>
                    <a:pt x="61" y="6"/>
                  </a:cubicBezTo>
                  <a:cubicBezTo>
                    <a:pt x="64" y="9"/>
                    <a:pt x="66" y="14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6"/>
                    <a:pt x="64" y="31"/>
                    <a:pt x="61" y="34"/>
                  </a:cubicBezTo>
                  <a:cubicBezTo>
                    <a:pt x="57" y="38"/>
                    <a:pt x="52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8" y="40"/>
                    <a:pt x="3" y="38"/>
                    <a:pt x="0" y="34"/>
                  </a:cubicBezTo>
                </a:path>
              </a:pathLst>
            </a:custGeom>
            <a:noFill/>
            <a:ln w="28575" cap="rnd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5" name="Line 377"/>
            <p:cNvSpPr>
              <a:spLocks noChangeShapeType="1"/>
            </p:cNvSpPr>
            <p:nvPr/>
          </p:nvSpPr>
          <p:spPr bwMode="auto">
            <a:xfrm>
              <a:off x="2312988" y="3027363"/>
              <a:ext cx="119063" cy="1588"/>
            </a:xfrm>
            <a:prstGeom prst="line">
              <a:avLst/>
            </a:prstGeom>
            <a:noFill/>
            <a:ln w="28575" cap="rnd">
              <a:solidFill>
                <a:schemeClr val="accent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86" name="Groupe 531"/>
          <p:cNvGrpSpPr/>
          <p:nvPr/>
        </p:nvGrpSpPr>
        <p:grpSpPr>
          <a:xfrm>
            <a:off x="3689031" y="4027202"/>
            <a:ext cx="478898" cy="675428"/>
            <a:chOff x="2060576" y="6010275"/>
            <a:chExt cx="336550" cy="474663"/>
          </a:xfrm>
        </p:grpSpPr>
        <p:sp>
          <p:nvSpPr>
            <p:cNvPr id="87" name="Freeform 521"/>
            <p:cNvSpPr>
              <a:spLocks/>
            </p:cNvSpPr>
            <p:nvPr/>
          </p:nvSpPr>
          <p:spPr bwMode="auto">
            <a:xfrm>
              <a:off x="2060576" y="6010275"/>
              <a:ext cx="336550" cy="474663"/>
            </a:xfrm>
            <a:custGeom>
              <a:avLst/>
              <a:gdLst/>
              <a:ahLst/>
              <a:cxnLst>
                <a:cxn ang="0">
                  <a:pos x="131" y="245"/>
                </a:cxn>
                <a:cxn ang="0">
                  <a:pos x="6" y="245"/>
                </a:cxn>
                <a:cxn ang="0">
                  <a:pos x="0" y="239"/>
                </a:cxn>
                <a:cxn ang="0">
                  <a:pos x="0" y="29"/>
                </a:cxn>
                <a:cxn ang="0">
                  <a:pos x="6" y="23"/>
                </a:cxn>
                <a:cxn ang="0">
                  <a:pos x="46" y="23"/>
                </a:cxn>
                <a:cxn ang="0">
                  <a:pos x="46" y="7"/>
                </a:cxn>
                <a:cxn ang="0">
                  <a:pos x="53" y="0"/>
                </a:cxn>
                <a:cxn ang="0">
                  <a:pos x="121" y="0"/>
                </a:cxn>
                <a:cxn ang="0">
                  <a:pos x="128" y="7"/>
                </a:cxn>
                <a:cxn ang="0">
                  <a:pos x="128" y="23"/>
                </a:cxn>
                <a:cxn ang="0">
                  <a:pos x="168" y="23"/>
                </a:cxn>
                <a:cxn ang="0">
                  <a:pos x="174" y="29"/>
                </a:cxn>
                <a:cxn ang="0">
                  <a:pos x="174" y="199"/>
                </a:cxn>
                <a:cxn ang="0">
                  <a:pos x="131" y="245"/>
                </a:cxn>
              </a:cxnLst>
              <a:rect l="0" t="0" r="r" b="b"/>
              <a:pathLst>
                <a:path w="174" h="245">
                  <a:moveTo>
                    <a:pt x="131" y="245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2" y="245"/>
                    <a:pt x="0" y="243"/>
                    <a:pt x="0" y="23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6"/>
                    <a:pt x="2" y="23"/>
                    <a:pt x="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9" y="0"/>
                    <a:pt x="53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5" y="0"/>
                    <a:pt x="128" y="3"/>
                    <a:pt x="128" y="7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71" y="23"/>
                    <a:pt x="174" y="26"/>
                    <a:pt x="174" y="29"/>
                  </a:cubicBezTo>
                  <a:cubicBezTo>
                    <a:pt x="174" y="199"/>
                    <a:pt x="174" y="199"/>
                    <a:pt x="174" y="199"/>
                  </a:cubicBezTo>
                  <a:lnTo>
                    <a:pt x="131" y="245"/>
                  </a:lnTo>
                  <a:close/>
                </a:path>
              </a:pathLst>
            </a:cu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88" name="Freeform 522"/>
            <p:cNvSpPr>
              <a:spLocks/>
            </p:cNvSpPr>
            <p:nvPr/>
          </p:nvSpPr>
          <p:spPr bwMode="auto">
            <a:xfrm>
              <a:off x="2125663" y="6143625"/>
              <a:ext cx="77788" cy="317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0" y="20"/>
                </a:cxn>
                <a:cxn ang="0">
                  <a:pos x="49" y="0"/>
                </a:cxn>
              </a:cxnLst>
              <a:rect l="0" t="0" r="r" b="b"/>
              <a:pathLst>
                <a:path w="49" h="20">
                  <a:moveTo>
                    <a:pt x="0" y="4"/>
                  </a:moveTo>
                  <a:lnTo>
                    <a:pt x="10" y="20"/>
                  </a:lnTo>
                  <a:lnTo>
                    <a:pt x="49" y="0"/>
                  </a:lnTo>
                </a:path>
              </a:pathLst>
            </a:cu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89" name="Freeform 523"/>
            <p:cNvSpPr>
              <a:spLocks/>
            </p:cNvSpPr>
            <p:nvPr/>
          </p:nvSpPr>
          <p:spPr bwMode="auto">
            <a:xfrm>
              <a:off x="2125663" y="6310313"/>
              <a:ext cx="77788" cy="333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0" y="21"/>
                </a:cxn>
                <a:cxn ang="0">
                  <a:pos x="49" y="0"/>
                </a:cxn>
              </a:cxnLst>
              <a:rect l="0" t="0" r="r" b="b"/>
              <a:pathLst>
                <a:path w="49" h="21">
                  <a:moveTo>
                    <a:pt x="0" y="5"/>
                  </a:moveTo>
                  <a:lnTo>
                    <a:pt x="10" y="21"/>
                  </a:lnTo>
                  <a:lnTo>
                    <a:pt x="49" y="0"/>
                  </a:lnTo>
                </a:path>
              </a:pathLst>
            </a:cu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0" name="Line 524"/>
            <p:cNvSpPr>
              <a:spLocks noChangeShapeType="1"/>
            </p:cNvSpPr>
            <p:nvPr/>
          </p:nvSpPr>
          <p:spPr bwMode="auto">
            <a:xfrm>
              <a:off x="2270126" y="6159500"/>
              <a:ext cx="65088" cy="1588"/>
            </a:xfrm>
            <a:prstGeom prst="line">
              <a:avLst/>
            </a:pr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1" name="Line 525"/>
            <p:cNvSpPr>
              <a:spLocks noChangeShapeType="1"/>
            </p:cNvSpPr>
            <p:nvPr/>
          </p:nvSpPr>
          <p:spPr bwMode="auto">
            <a:xfrm>
              <a:off x="2270126" y="6243638"/>
              <a:ext cx="65088" cy="1588"/>
            </a:xfrm>
            <a:prstGeom prst="line">
              <a:avLst/>
            </a:pr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2" name="Line 526"/>
            <p:cNvSpPr>
              <a:spLocks noChangeShapeType="1"/>
            </p:cNvSpPr>
            <p:nvPr/>
          </p:nvSpPr>
          <p:spPr bwMode="auto">
            <a:xfrm>
              <a:off x="2270126" y="6315075"/>
              <a:ext cx="65088" cy="1588"/>
            </a:xfrm>
            <a:prstGeom prst="line">
              <a:avLst/>
            </a:pr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3" name="Freeform 527"/>
            <p:cNvSpPr>
              <a:spLocks/>
            </p:cNvSpPr>
            <p:nvPr/>
          </p:nvSpPr>
          <p:spPr bwMode="auto">
            <a:xfrm>
              <a:off x="2311401" y="6386513"/>
              <a:ext cx="77788" cy="92075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0" y="0"/>
                </a:cxn>
                <a:cxn ang="0">
                  <a:pos x="49" y="0"/>
                </a:cxn>
              </a:cxnLst>
              <a:rect l="0" t="0" r="r" b="b"/>
              <a:pathLst>
                <a:path w="49" h="58">
                  <a:moveTo>
                    <a:pt x="0" y="58"/>
                  </a:moveTo>
                  <a:lnTo>
                    <a:pt x="0" y="0"/>
                  </a:lnTo>
                  <a:lnTo>
                    <a:pt x="49" y="0"/>
                  </a:lnTo>
                </a:path>
              </a:pathLst>
            </a:cu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4" name="Line 528"/>
            <p:cNvSpPr>
              <a:spLocks noChangeShapeType="1"/>
            </p:cNvSpPr>
            <p:nvPr/>
          </p:nvSpPr>
          <p:spPr bwMode="auto">
            <a:xfrm>
              <a:off x="2149476" y="6054725"/>
              <a:ext cx="158750" cy="1588"/>
            </a:xfrm>
            <a:prstGeom prst="line">
              <a:avLst/>
            </a:pr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  <p:sp>
          <p:nvSpPr>
            <p:cNvPr id="95" name="Freeform 529"/>
            <p:cNvSpPr>
              <a:spLocks/>
            </p:cNvSpPr>
            <p:nvPr/>
          </p:nvSpPr>
          <p:spPr bwMode="auto">
            <a:xfrm>
              <a:off x="2125663" y="6227763"/>
              <a:ext cx="77788" cy="3333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0" y="21"/>
                </a:cxn>
                <a:cxn ang="0">
                  <a:pos x="49" y="0"/>
                </a:cxn>
              </a:cxnLst>
              <a:rect l="0" t="0" r="r" b="b"/>
              <a:pathLst>
                <a:path w="49" h="21">
                  <a:moveTo>
                    <a:pt x="0" y="3"/>
                  </a:moveTo>
                  <a:lnTo>
                    <a:pt x="10" y="21"/>
                  </a:lnTo>
                  <a:lnTo>
                    <a:pt x="49" y="0"/>
                  </a:lnTo>
                </a:path>
              </a:pathLst>
            </a:custGeom>
            <a:noFill/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700" dirty="0">
                <a:latin typeface="Calibri"/>
                <a:cs typeface="Arial" pitchFamily="34" charset="0"/>
                <a:sym typeface="Calibri"/>
              </a:endParaRPr>
            </a:p>
          </p:txBody>
        </p:sp>
      </p:grpSp>
      <p:grpSp>
        <p:nvGrpSpPr>
          <p:cNvPr id="96" name="Groupe 42"/>
          <p:cNvGrpSpPr/>
          <p:nvPr/>
        </p:nvGrpSpPr>
        <p:grpSpPr>
          <a:xfrm>
            <a:off x="4832463" y="4150967"/>
            <a:ext cx="807188" cy="406520"/>
            <a:chOff x="3522663" y="4189411"/>
            <a:chExt cx="438150" cy="220663"/>
          </a:xfrm>
        </p:grpSpPr>
        <p:sp>
          <p:nvSpPr>
            <p:cNvPr id="97" name="Freeform 385"/>
            <p:cNvSpPr>
              <a:spLocks/>
            </p:cNvSpPr>
            <p:nvPr/>
          </p:nvSpPr>
          <p:spPr bwMode="auto">
            <a:xfrm>
              <a:off x="3522663" y="4189411"/>
              <a:ext cx="438150" cy="220663"/>
            </a:xfrm>
            <a:custGeom>
              <a:avLst/>
              <a:gdLst/>
              <a:ahLst/>
              <a:cxnLst>
                <a:cxn ang="0">
                  <a:pos x="160" y="114"/>
                </a:cxn>
                <a:cxn ang="0">
                  <a:pos x="0" y="114"/>
                </a:cxn>
                <a:cxn ang="0">
                  <a:pos x="0" y="55"/>
                </a:cxn>
                <a:cxn ang="0">
                  <a:pos x="11" y="43"/>
                </a:cxn>
                <a:cxn ang="0">
                  <a:pos x="57" y="43"/>
                </a:cxn>
                <a:cxn ang="0">
                  <a:pos x="69" y="32"/>
                </a:cxn>
                <a:cxn ang="0">
                  <a:pos x="69" y="12"/>
                </a:cxn>
                <a:cxn ang="0">
                  <a:pos x="80" y="0"/>
                </a:cxn>
                <a:cxn ang="0">
                  <a:pos x="152" y="0"/>
                </a:cxn>
                <a:cxn ang="0">
                  <a:pos x="164" y="12"/>
                </a:cxn>
                <a:cxn ang="0">
                  <a:pos x="164" y="48"/>
                </a:cxn>
                <a:cxn ang="0">
                  <a:pos x="175" y="59"/>
                </a:cxn>
                <a:cxn ang="0">
                  <a:pos x="215" y="59"/>
                </a:cxn>
                <a:cxn ang="0">
                  <a:pos x="226" y="71"/>
                </a:cxn>
                <a:cxn ang="0">
                  <a:pos x="226" y="114"/>
                </a:cxn>
                <a:cxn ang="0">
                  <a:pos x="208" y="114"/>
                </a:cxn>
              </a:cxnLst>
              <a:rect l="0" t="0" r="r" b="b"/>
              <a:pathLst>
                <a:path w="226" h="114">
                  <a:moveTo>
                    <a:pt x="160" y="114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48"/>
                    <a:pt x="5" y="43"/>
                    <a:pt x="11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4" y="43"/>
                    <a:pt x="69" y="38"/>
                    <a:pt x="69" y="3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6"/>
                    <a:pt x="74" y="0"/>
                    <a:pt x="80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9" y="0"/>
                    <a:pt x="164" y="6"/>
                    <a:pt x="164" y="12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4" y="54"/>
                    <a:pt x="169" y="59"/>
                    <a:pt x="175" y="59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21" y="59"/>
                    <a:pt x="226" y="64"/>
                    <a:pt x="226" y="71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08" y="114"/>
                    <a:pt x="208" y="114"/>
                    <a:pt x="208" y="114"/>
                  </a:cubicBezTo>
                </a:path>
              </a:pathLst>
            </a:custGeom>
            <a:noFill/>
            <a:ln w="28575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8" name="Freeform 386"/>
            <p:cNvSpPr>
              <a:spLocks/>
            </p:cNvSpPr>
            <p:nvPr/>
          </p:nvSpPr>
          <p:spPr bwMode="auto">
            <a:xfrm>
              <a:off x="3719513" y="4219573"/>
              <a:ext cx="23813" cy="5556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0"/>
                </a:cxn>
                <a:cxn ang="0">
                  <a:pos x="12" y="0"/>
                </a:cxn>
                <a:cxn ang="0">
                  <a:pos x="12" y="29"/>
                </a:cxn>
                <a:cxn ang="0">
                  <a:pos x="7" y="29"/>
                </a:cxn>
                <a:cxn ang="0">
                  <a:pos x="7" y="8"/>
                </a:cxn>
                <a:cxn ang="0">
                  <a:pos x="0" y="8"/>
                </a:cxn>
                <a:cxn ang="0">
                  <a:pos x="0" y="5"/>
                </a:cxn>
              </a:cxnLst>
              <a:rect l="0" t="0" r="r" b="b"/>
              <a:pathLst>
                <a:path w="12" h="29">
                  <a:moveTo>
                    <a:pt x="0" y="5"/>
                  </a:moveTo>
                  <a:cubicBezTo>
                    <a:pt x="4" y="5"/>
                    <a:pt x="8" y="3"/>
                    <a:pt x="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9" name="Freeform 387"/>
            <p:cNvSpPr>
              <a:spLocks/>
            </p:cNvSpPr>
            <p:nvPr/>
          </p:nvSpPr>
          <p:spPr bwMode="auto">
            <a:xfrm>
              <a:off x="3560763" y="4308473"/>
              <a:ext cx="39688" cy="55563"/>
            </a:xfrm>
            <a:custGeom>
              <a:avLst/>
              <a:gdLst/>
              <a:ahLst/>
              <a:cxnLst>
                <a:cxn ang="0">
                  <a:pos x="20" y="29"/>
                </a:cxn>
                <a:cxn ang="0">
                  <a:pos x="0" y="29"/>
                </a:cxn>
                <a:cxn ang="0">
                  <a:pos x="7" y="18"/>
                </a:cxn>
                <a:cxn ang="0">
                  <a:pos x="15" y="8"/>
                </a:cxn>
                <a:cxn ang="0">
                  <a:pos x="11" y="3"/>
                </a:cxn>
                <a:cxn ang="0">
                  <a:pos x="6" y="11"/>
                </a:cxn>
                <a:cxn ang="0">
                  <a:pos x="1" y="11"/>
                </a:cxn>
                <a:cxn ang="0">
                  <a:pos x="11" y="0"/>
                </a:cxn>
                <a:cxn ang="0">
                  <a:pos x="20" y="8"/>
                </a:cxn>
                <a:cxn ang="0">
                  <a:pos x="14" y="18"/>
                </a:cxn>
                <a:cxn ang="0">
                  <a:pos x="6" y="25"/>
                </a:cxn>
                <a:cxn ang="0">
                  <a:pos x="20" y="25"/>
                </a:cxn>
                <a:cxn ang="0">
                  <a:pos x="20" y="29"/>
                </a:cxn>
              </a:cxnLst>
              <a:rect l="0" t="0" r="r" b="b"/>
              <a:pathLst>
                <a:path w="20" h="29">
                  <a:moveTo>
                    <a:pt x="2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3" y="20"/>
                    <a:pt x="7" y="18"/>
                  </a:cubicBezTo>
                  <a:cubicBezTo>
                    <a:pt x="10" y="15"/>
                    <a:pt x="15" y="13"/>
                    <a:pt x="15" y="8"/>
                  </a:cubicBezTo>
                  <a:cubicBezTo>
                    <a:pt x="15" y="6"/>
                    <a:pt x="15" y="3"/>
                    <a:pt x="11" y="3"/>
                  </a:cubicBezTo>
                  <a:cubicBezTo>
                    <a:pt x="7" y="3"/>
                    <a:pt x="6" y="7"/>
                    <a:pt x="6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4"/>
                    <a:pt x="4" y="0"/>
                    <a:pt x="11" y="0"/>
                  </a:cubicBezTo>
                  <a:cubicBezTo>
                    <a:pt x="18" y="0"/>
                    <a:pt x="20" y="5"/>
                    <a:pt x="20" y="8"/>
                  </a:cubicBezTo>
                  <a:cubicBezTo>
                    <a:pt x="20" y="13"/>
                    <a:pt x="17" y="16"/>
                    <a:pt x="14" y="18"/>
                  </a:cubicBezTo>
                  <a:cubicBezTo>
                    <a:pt x="10" y="20"/>
                    <a:pt x="7" y="22"/>
                    <a:pt x="6" y="25"/>
                  </a:cubicBezTo>
                  <a:cubicBezTo>
                    <a:pt x="20" y="25"/>
                    <a:pt x="20" y="25"/>
                    <a:pt x="20" y="25"/>
                  </a:cubicBezTo>
                  <a:lnTo>
                    <a:pt x="20" y="29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0" name="Freeform 388"/>
            <p:cNvSpPr>
              <a:spLocks/>
            </p:cNvSpPr>
            <p:nvPr/>
          </p:nvSpPr>
          <p:spPr bwMode="auto">
            <a:xfrm>
              <a:off x="3868738" y="4327523"/>
              <a:ext cx="39688" cy="58738"/>
            </a:xfrm>
            <a:custGeom>
              <a:avLst/>
              <a:gdLst/>
              <a:ahLst/>
              <a:cxnLst>
                <a:cxn ang="0">
                  <a:pos x="8" y="12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5" y="10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19" y="8"/>
                </a:cxn>
                <a:cxn ang="0">
                  <a:pos x="15" y="14"/>
                </a:cxn>
                <a:cxn ang="0">
                  <a:pos x="15" y="14"/>
                </a:cxn>
                <a:cxn ang="0">
                  <a:pos x="20" y="21"/>
                </a:cxn>
                <a:cxn ang="0">
                  <a:pos x="10" y="30"/>
                </a:cxn>
                <a:cxn ang="0">
                  <a:pos x="0" y="20"/>
                </a:cxn>
                <a:cxn ang="0">
                  <a:pos x="5" y="20"/>
                </a:cxn>
                <a:cxn ang="0">
                  <a:pos x="10" y="26"/>
                </a:cxn>
                <a:cxn ang="0">
                  <a:pos x="15" y="21"/>
                </a:cxn>
                <a:cxn ang="0">
                  <a:pos x="8" y="16"/>
                </a:cxn>
                <a:cxn ang="0">
                  <a:pos x="8" y="12"/>
                </a:cxn>
              </a:cxnLst>
              <a:rect l="0" t="0" r="r" b="b"/>
              <a:pathLst>
                <a:path w="20" h="30">
                  <a:moveTo>
                    <a:pt x="8" y="12"/>
                  </a:moveTo>
                  <a:cubicBezTo>
                    <a:pt x="11" y="12"/>
                    <a:pt x="14" y="11"/>
                    <a:pt x="14" y="8"/>
                  </a:cubicBezTo>
                  <a:cubicBezTo>
                    <a:pt x="14" y="5"/>
                    <a:pt x="12" y="4"/>
                    <a:pt x="10" y="4"/>
                  </a:cubicBezTo>
                  <a:cubicBezTo>
                    <a:pt x="7" y="4"/>
                    <a:pt x="5" y="7"/>
                    <a:pt x="5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4"/>
                    <a:pt x="4" y="0"/>
                    <a:pt x="10" y="0"/>
                  </a:cubicBezTo>
                  <a:cubicBezTo>
                    <a:pt x="14" y="0"/>
                    <a:pt x="19" y="2"/>
                    <a:pt x="19" y="8"/>
                  </a:cubicBezTo>
                  <a:cubicBezTo>
                    <a:pt x="19" y="10"/>
                    <a:pt x="18" y="13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8" y="14"/>
                    <a:pt x="20" y="17"/>
                    <a:pt x="20" y="21"/>
                  </a:cubicBezTo>
                  <a:cubicBezTo>
                    <a:pt x="20" y="26"/>
                    <a:pt x="15" y="30"/>
                    <a:pt x="10" y="30"/>
                  </a:cubicBezTo>
                  <a:cubicBezTo>
                    <a:pt x="3" y="30"/>
                    <a:pt x="0" y="26"/>
                    <a:pt x="0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3"/>
                    <a:pt x="6" y="26"/>
                    <a:pt x="10" y="26"/>
                  </a:cubicBezTo>
                  <a:cubicBezTo>
                    <a:pt x="13" y="26"/>
                    <a:pt x="15" y="24"/>
                    <a:pt x="15" y="21"/>
                  </a:cubicBezTo>
                  <a:cubicBezTo>
                    <a:pt x="15" y="16"/>
                    <a:pt x="12" y="16"/>
                    <a:pt x="8" y="16"/>
                  </a:cubicBezTo>
                  <a:lnTo>
                    <a:pt x="8" y="12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chemeClr val="accent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60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024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 for your attention!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53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Capgemini Consulting, le leader </a:t>
            </a:r>
            <a:r>
              <a:rPr lang="fr-FR" dirty="0" smtClean="0"/>
              <a:t>français de </a:t>
            </a:r>
            <a:r>
              <a:rPr lang="fr-FR" dirty="0"/>
              <a:t>la transformation digitale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907292" y="1565761"/>
            <a:ext cx="0" cy="10328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115520" y="2598628"/>
            <a:ext cx="717884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704942" y="2598628"/>
            <a:ext cx="0" cy="368861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15520" y="5124517"/>
            <a:ext cx="358892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704443" y="3529218"/>
            <a:ext cx="35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704443" y="4526280"/>
            <a:ext cx="35899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9" b="12137"/>
          <a:stretch/>
        </p:blipFill>
        <p:spPr>
          <a:xfrm>
            <a:off x="967734" y="5144407"/>
            <a:ext cx="1074624" cy="831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6" b="15277"/>
          <a:stretch/>
        </p:blipFill>
        <p:spPr>
          <a:xfrm>
            <a:off x="1087472" y="2631351"/>
            <a:ext cx="3550999" cy="23303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89" y="1483578"/>
            <a:ext cx="1051722" cy="1051722"/>
          </a:xfrm>
          <a:prstGeom prst="rect">
            <a:avLst/>
          </a:prstGeom>
        </p:spPr>
      </p:pic>
      <p:pic>
        <p:nvPicPr>
          <p:cNvPr id="1028" name="Picture 4" descr="See original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295" y="4699075"/>
            <a:ext cx="2658831" cy="62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73763" y="1639146"/>
            <a:ext cx="977742" cy="925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97092" y="2662648"/>
            <a:ext cx="904324" cy="8475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t="13784" b="22807"/>
          <a:stretch/>
        </p:blipFill>
        <p:spPr>
          <a:xfrm>
            <a:off x="4951505" y="3528184"/>
            <a:ext cx="1227359" cy="9643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 bwMode="auto">
          <a:xfrm>
            <a:off x="2094871" y="1766850"/>
            <a:ext cx="1918000" cy="660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Une force de frappe de </a:t>
            </a:r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900</a:t>
            </a:r>
            <a:endParaRPr lang="fr-FR" sz="1108" b="1" dirty="0">
              <a:solidFill>
                <a:srgbClr val="A50532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consultants en France et de</a:t>
            </a:r>
          </a:p>
          <a:p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3 600 </a:t>
            </a: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dans le monde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5037295" y="1766850"/>
            <a:ext cx="2326477" cy="63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70</a:t>
            </a: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 vice </a:t>
            </a:r>
            <a:r>
              <a:rPr lang="fr-FR" sz="110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presidents</a:t>
            </a: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 au service des entreprises pour les accompagner dans leur transformation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6051400" y="2779668"/>
            <a:ext cx="21764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80% </a:t>
            </a: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des entreprises</a:t>
            </a:r>
          </a:p>
          <a:p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du CAC 40 sont nos clients</a:t>
            </a:r>
          </a:p>
        </p:txBody>
      </p:sp>
      <p:sp>
        <p:nvSpPr>
          <p:cNvPr id="28" name="TextBox 27"/>
          <p:cNvSpPr txBox="1"/>
          <p:nvPr/>
        </p:nvSpPr>
        <p:spPr bwMode="auto">
          <a:xfrm>
            <a:off x="6051400" y="3670450"/>
            <a:ext cx="2242963" cy="63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Depuis 5 ans, un partenariat de recherche exclusif avec le </a:t>
            </a:r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MIT</a:t>
            </a:r>
            <a:r>
              <a:rPr lang="fr-FR" sz="1292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sur la transformation digitale</a:t>
            </a:r>
          </a:p>
        </p:txBody>
      </p:sp>
      <p:sp>
        <p:nvSpPr>
          <p:cNvPr id="29" name="TextBox 28"/>
          <p:cNvSpPr txBox="1"/>
          <p:nvPr/>
        </p:nvSpPr>
        <p:spPr bwMode="auto">
          <a:xfrm>
            <a:off x="4950716" y="5356653"/>
            <a:ext cx="2898447" cy="63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Une appartenance à un Groupe de </a:t>
            </a:r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180 000 </a:t>
            </a: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collaborateurs, l’un des leaders mondiaux du conseil, des services et de l’infogérance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1928202" y="5157240"/>
            <a:ext cx="2577327" cy="102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Des accélérateurs digitaux et des méthodologies innovantes : </a:t>
            </a:r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l’</a:t>
            </a:r>
            <a:r>
              <a:rPr lang="fr-FR" sz="1292" b="1" dirty="0" err="1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Accelerated</a:t>
            </a:r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 Solutions </a:t>
            </a:r>
            <a:r>
              <a:rPr lang="fr-FR" sz="1292" b="1" dirty="0" err="1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Environment</a:t>
            </a: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, </a:t>
            </a:r>
            <a:r>
              <a:rPr lang="fr-FR" sz="1292" b="1" dirty="0" err="1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Fast&amp;Furious</a:t>
            </a:r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et la </a:t>
            </a:r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Data </a:t>
            </a:r>
            <a:r>
              <a:rPr lang="fr-FR" sz="1292" b="1" dirty="0" err="1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Farm</a:t>
            </a:r>
            <a:endParaRPr lang="fr-FR" sz="1292" b="1" dirty="0">
              <a:solidFill>
                <a:srgbClr val="A50532"/>
              </a:solidFill>
              <a:latin typeface="Calibri" panose="020F0502020204030204" pitchFamily="34" charset="0"/>
              <a:cs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1135870" y="4492533"/>
            <a:ext cx="3436130" cy="51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Une présence concentrée sur </a:t>
            </a:r>
            <a:r>
              <a:rPr lang="fr-FR" sz="1292" b="1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16</a:t>
            </a:r>
            <a:r>
              <a:rPr lang="fr-FR" sz="1292" dirty="0">
                <a:solidFill>
                  <a:srgbClr val="A50532"/>
                </a:solidFill>
                <a:latin typeface="Calibri" panose="020F0502020204030204" pitchFamily="34" charset="0"/>
                <a:cs typeface="Calibri" pitchFamily="34" charset="0"/>
              </a:rPr>
              <a:t> </a:t>
            </a:r>
            <a:r>
              <a:rPr lang="fr-FR" sz="1108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pays</a:t>
            </a:r>
          </a:p>
          <a:p>
            <a:r>
              <a:rPr lang="fr-FR" sz="738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itchFamily="34" charset="0"/>
              </a:rPr>
              <a:t>Allemagne, Autriche, Belgique, Chine, Espagne, Etats-Unis, Finlande, France, Grande-Bretagne, Hong Kong, Inde, Norvège, Pays-Bas, Singapour, Suède, Suisse</a:t>
            </a:r>
          </a:p>
        </p:txBody>
      </p:sp>
    </p:spTree>
    <p:extLst>
      <p:ext uri="{BB962C8B-B14F-4D97-AF65-F5344CB8AC3E}">
        <p14:creationId xmlns:p14="http://schemas.microsoft.com/office/powerpoint/2010/main" val="39765764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307"/>
          <p:cNvSpPr/>
          <p:nvPr/>
        </p:nvSpPr>
        <p:spPr>
          <a:xfrm>
            <a:off x="384458" y="4257092"/>
            <a:ext cx="930565" cy="1764196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Data &amp; Applications</a:t>
            </a:r>
          </a:p>
        </p:txBody>
      </p:sp>
      <p:sp>
        <p:nvSpPr>
          <p:cNvPr id="307" name="Rectangle 306"/>
          <p:cNvSpPr/>
          <p:nvPr/>
        </p:nvSpPr>
        <p:spPr>
          <a:xfrm>
            <a:off x="384458" y="2996952"/>
            <a:ext cx="930565" cy="1188132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smtClean="0">
              <a:solidFill>
                <a:schemeClr val="bg1"/>
              </a:solidFill>
            </a:endParaRPr>
          </a:p>
          <a:p>
            <a:pPr algn="ctr"/>
            <a:endParaRPr lang="en-US" sz="1100" smtClean="0">
              <a:solidFill>
                <a:schemeClr val="bg1"/>
              </a:solidFill>
            </a:endParaRPr>
          </a:p>
          <a:p>
            <a:pPr algn="ctr"/>
            <a:endParaRPr lang="en-US" sz="1100" smtClean="0">
              <a:solidFill>
                <a:schemeClr val="bg1"/>
              </a:solidFill>
            </a:endParaRPr>
          </a:p>
          <a:p>
            <a:pPr algn="ctr"/>
            <a:r>
              <a:rPr lang="en-US" sz="1100" smtClean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306" name="Rectangle 305"/>
          <p:cNvSpPr/>
          <p:nvPr/>
        </p:nvSpPr>
        <p:spPr>
          <a:xfrm>
            <a:off x="384458" y="1736812"/>
            <a:ext cx="930565" cy="1188132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endParaRPr lang="en-US" sz="1100" dirty="0" smtClean="0">
              <a:solidFill>
                <a:schemeClr val="bg1"/>
              </a:solidFill>
            </a:endParaRP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Interactions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+mn-lt"/>
              </a:rPr>
              <a:t>Niveaux d’interaction pour une Banque digitale basée sur un modèle ouvert d’API</a:t>
            </a:r>
            <a:endParaRPr lang="en-US">
              <a:latin typeface="+mn-lt"/>
            </a:endParaRPr>
          </a:p>
        </p:txBody>
      </p:sp>
      <p:sp>
        <p:nvSpPr>
          <p:cNvPr id="170570" name="Rectangle 321"/>
          <p:cNvSpPr>
            <a:spLocks noChangeArrowheads="1"/>
          </p:cNvSpPr>
          <p:nvPr/>
        </p:nvSpPr>
        <p:spPr bwMode="auto">
          <a:xfrm>
            <a:off x="2287300" y="1391908"/>
            <a:ext cx="545021" cy="150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975" dirty="0" smtClean="0">
                <a:solidFill>
                  <a:srgbClr val="262626"/>
                </a:solidFill>
                <a:latin typeface="+mn-lt"/>
              </a:rPr>
              <a:t>Customers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571" name="Rectangle 322"/>
          <p:cNvSpPr>
            <a:spLocks noChangeArrowheads="1"/>
          </p:cNvSpPr>
          <p:nvPr/>
        </p:nvSpPr>
        <p:spPr bwMode="auto">
          <a:xfrm>
            <a:off x="3545835" y="1391908"/>
            <a:ext cx="238231" cy="150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975" smtClean="0">
                <a:solidFill>
                  <a:srgbClr val="262626"/>
                </a:solidFill>
                <a:latin typeface="+mn-lt"/>
              </a:rPr>
              <a:t>Staff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572" name="Rectangle 323"/>
          <p:cNvSpPr>
            <a:spLocks noChangeArrowheads="1"/>
          </p:cNvSpPr>
          <p:nvPr/>
        </p:nvSpPr>
        <p:spPr bwMode="auto">
          <a:xfrm>
            <a:off x="5481718" y="1391908"/>
            <a:ext cx="435030" cy="150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975" smtClean="0">
                <a:solidFill>
                  <a:srgbClr val="262626"/>
                </a:solidFill>
                <a:latin typeface="+mn-lt"/>
              </a:rPr>
              <a:t>Partners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612" name="Freeform 355"/>
          <p:cNvSpPr>
            <a:spLocks/>
          </p:cNvSpPr>
          <p:nvPr/>
        </p:nvSpPr>
        <p:spPr bwMode="auto">
          <a:xfrm>
            <a:off x="6416427" y="1434801"/>
            <a:ext cx="125853" cy="136342"/>
          </a:xfrm>
          <a:custGeom>
            <a:avLst/>
            <a:gdLst>
              <a:gd name="T0" fmla="*/ 9 w 241"/>
              <a:gd name="T1" fmla="*/ 1 h 241"/>
              <a:gd name="T2" fmla="*/ 56 w 241"/>
              <a:gd name="T3" fmla="*/ 6 h 241"/>
              <a:gd name="T4" fmla="*/ 100 w 241"/>
              <a:gd name="T5" fmla="*/ 19 h 241"/>
              <a:gd name="T6" fmla="*/ 139 w 241"/>
              <a:gd name="T7" fmla="*/ 41 h 241"/>
              <a:gd name="T8" fmla="*/ 173 w 241"/>
              <a:gd name="T9" fmla="*/ 70 h 241"/>
              <a:gd name="T10" fmla="*/ 201 w 241"/>
              <a:gd name="T11" fmla="*/ 104 h 241"/>
              <a:gd name="T12" fmla="*/ 223 w 241"/>
              <a:gd name="T13" fmla="*/ 143 h 241"/>
              <a:gd name="T14" fmla="*/ 236 w 241"/>
              <a:gd name="T15" fmla="*/ 187 h 241"/>
              <a:gd name="T16" fmla="*/ 240 w 241"/>
              <a:gd name="T17" fmla="*/ 232 h 241"/>
              <a:gd name="T18" fmla="*/ 233 w 241"/>
              <a:gd name="T19" fmla="*/ 240 h 241"/>
              <a:gd name="T20" fmla="*/ 224 w 241"/>
              <a:gd name="T21" fmla="*/ 233 h 241"/>
              <a:gd name="T22" fmla="*/ 220 w 241"/>
              <a:gd name="T23" fmla="*/ 189 h 241"/>
              <a:gd name="T24" fmla="*/ 221 w 241"/>
              <a:gd name="T25" fmla="*/ 191 h 241"/>
              <a:gd name="T26" fmla="*/ 208 w 241"/>
              <a:gd name="T27" fmla="*/ 149 h 241"/>
              <a:gd name="T28" fmla="*/ 208 w 241"/>
              <a:gd name="T29" fmla="*/ 150 h 241"/>
              <a:gd name="T30" fmla="*/ 187 w 241"/>
              <a:gd name="T31" fmla="*/ 112 h 241"/>
              <a:gd name="T32" fmla="*/ 188 w 241"/>
              <a:gd name="T33" fmla="*/ 114 h 241"/>
              <a:gd name="T34" fmla="*/ 161 w 241"/>
              <a:gd name="T35" fmla="*/ 81 h 241"/>
              <a:gd name="T36" fmla="*/ 162 w 241"/>
              <a:gd name="T37" fmla="*/ 82 h 241"/>
              <a:gd name="T38" fmla="*/ 129 w 241"/>
              <a:gd name="T39" fmla="*/ 54 h 241"/>
              <a:gd name="T40" fmla="*/ 131 w 241"/>
              <a:gd name="T41" fmla="*/ 54 h 241"/>
              <a:gd name="T42" fmla="*/ 93 w 241"/>
              <a:gd name="T43" fmla="*/ 33 h 241"/>
              <a:gd name="T44" fmla="*/ 94 w 241"/>
              <a:gd name="T45" fmla="*/ 34 h 241"/>
              <a:gd name="T46" fmla="*/ 52 w 241"/>
              <a:gd name="T47" fmla="*/ 21 h 241"/>
              <a:gd name="T48" fmla="*/ 54 w 241"/>
              <a:gd name="T49" fmla="*/ 21 h 241"/>
              <a:gd name="T50" fmla="*/ 8 w 241"/>
              <a:gd name="T51" fmla="*/ 16 h 241"/>
              <a:gd name="T52" fmla="*/ 1 w 241"/>
              <a:gd name="T53" fmla="*/ 8 h 241"/>
              <a:gd name="T54" fmla="*/ 9 w 241"/>
              <a:gd name="T55" fmla="*/ 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41" h="241">
                <a:moveTo>
                  <a:pt x="9" y="1"/>
                </a:moveTo>
                <a:lnTo>
                  <a:pt x="56" y="6"/>
                </a:lnTo>
                <a:lnTo>
                  <a:pt x="100" y="19"/>
                </a:lnTo>
                <a:lnTo>
                  <a:pt x="139" y="41"/>
                </a:lnTo>
                <a:lnTo>
                  <a:pt x="173" y="70"/>
                </a:lnTo>
                <a:lnTo>
                  <a:pt x="201" y="104"/>
                </a:lnTo>
                <a:lnTo>
                  <a:pt x="223" y="143"/>
                </a:lnTo>
                <a:lnTo>
                  <a:pt x="236" y="187"/>
                </a:lnTo>
                <a:lnTo>
                  <a:pt x="240" y="232"/>
                </a:lnTo>
                <a:cubicBezTo>
                  <a:pt x="241" y="236"/>
                  <a:pt x="238" y="240"/>
                  <a:pt x="233" y="240"/>
                </a:cubicBezTo>
                <a:cubicBezTo>
                  <a:pt x="229" y="241"/>
                  <a:pt x="225" y="238"/>
                  <a:pt x="224" y="233"/>
                </a:cubicBezTo>
                <a:lnTo>
                  <a:pt x="220" y="189"/>
                </a:lnTo>
                <a:lnTo>
                  <a:pt x="221" y="191"/>
                </a:lnTo>
                <a:lnTo>
                  <a:pt x="208" y="149"/>
                </a:lnTo>
                <a:lnTo>
                  <a:pt x="208" y="150"/>
                </a:lnTo>
                <a:lnTo>
                  <a:pt x="187" y="112"/>
                </a:lnTo>
                <a:lnTo>
                  <a:pt x="188" y="114"/>
                </a:lnTo>
                <a:lnTo>
                  <a:pt x="161" y="81"/>
                </a:lnTo>
                <a:lnTo>
                  <a:pt x="162" y="82"/>
                </a:lnTo>
                <a:lnTo>
                  <a:pt x="129" y="54"/>
                </a:lnTo>
                <a:lnTo>
                  <a:pt x="131" y="54"/>
                </a:lnTo>
                <a:lnTo>
                  <a:pt x="93" y="33"/>
                </a:lnTo>
                <a:lnTo>
                  <a:pt x="94" y="34"/>
                </a:lnTo>
                <a:lnTo>
                  <a:pt x="52" y="21"/>
                </a:lnTo>
                <a:lnTo>
                  <a:pt x="54" y="21"/>
                </a:lnTo>
                <a:lnTo>
                  <a:pt x="8" y="16"/>
                </a:lnTo>
                <a:cubicBezTo>
                  <a:pt x="3" y="16"/>
                  <a:pt x="0" y="12"/>
                  <a:pt x="1" y="8"/>
                </a:cubicBezTo>
                <a:cubicBezTo>
                  <a:pt x="1" y="3"/>
                  <a:pt x="5" y="0"/>
                  <a:pt x="9" y="1"/>
                </a:cubicBezTo>
                <a:close/>
              </a:path>
            </a:pathLst>
          </a:custGeom>
          <a:solidFill>
            <a:srgbClr val="4D4F5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13" name="Freeform 356"/>
          <p:cNvSpPr>
            <a:spLocks/>
          </p:cNvSpPr>
          <p:nvPr/>
        </p:nvSpPr>
        <p:spPr bwMode="auto">
          <a:xfrm>
            <a:off x="6396629" y="1520590"/>
            <a:ext cx="66462" cy="62809"/>
          </a:xfrm>
          <a:custGeom>
            <a:avLst/>
            <a:gdLst>
              <a:gd name="T0" fmla="*/ 0 w 128"/>
              <a:gd name="T1" fmla="*/ 56 h 112"/>
              <a:gd name="T2" fmla="*/ 64 w 128"/>
              <a:gd name="T3" fmla="*/ 0 h 112"/>
              <a:gd name="T4" fmla="*/ 64 w 128"/>
              <a:gd name="T5" fmla="*/ 0 h 112"/>
              <a:gd name="T6" fmla="*/ 64 w 128"/>
              <a:gd name="T7" fmla="*/ 0 h 112"/>
              <a:gd name="T8" fmla="*/ 128 w 128"/>
              <a:gd name="T9" fmla="*/ 56 h 112"/>
              <a:gd name="T10" fmla="*/ 128 w 128"/>
              <a:gd name="T11" fmla="*/ 56 h 112"/>
              <a:gd name="T12" fmla="*/ 128 w 128"/>
              <a:gd name="T13" fmla="*/ 56 h 112"/>
              <a:gd name="T14" fmla="*/ 64 w 128"/>
              <a:gd name="T15" fmla="*/ 112 h 112"/>
              <a:gd name="T16" fmla="*/ 64 w 128"/>
              <a:gd name="T17" fmla="*/ 112 h 112"/>
              <a:gd name="T18" fmla="*/ 64 w 128"/>
              <a:gd name="T19" fmla="*/ 112 h 112"/>
              <a:gd name="T20" fmla="*/ 0 w 128"/>
              <a:gd name="T21" fmla="*/ 56 h 112"/>
              <a:gd name="T22" fmla="*/ 0 w 128"/>
              <a:gd name="T23" fmla="*/ 5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8" h="112">
                <a:moveTo>
                  <a:pt x="0" y="56"/>
                </a:moveTo>
                <a:cubicBezTo>
                  <a:pt x="0" y="26"/>
                  <a:pt x="29" y="0"/>
                  <a:pt x="64" y="0"/>
                </a:cubicBezTo>
                <a:cubicBezTo>
                  <a:pt x="64" y="0"/>
                  <a:pt x="64" y="0"/>
                  <a:pt x="64" y="0"/>
                </a:cubicBezTo>
                <a:lnTo>
                  <a:pt x="64" y="0"/>
                </a:lnTo>
                <a:cubicBezTo>
                  <a:pt x="100" y="0"/>
                  <a:pt x="128" y="2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lnTo>
                  <a:pt x="128" y="56"/>
                </a:lnTo>
                <a:cubicBezTo>
                  <a:pt x="128" y="87"/>
                  <a:pt x="100" y="112"/>
                  <a:pt x="64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12"/>
                </a:lnTo>
                <a:cubicBezTo>
                  <a:pt x="29" y="112"/>
                  <a:pt x="0" y="87"/>
                  <a:pt x="0" y="56"/>
                </a:cubicBezTo>
                <a:cubicBezTo>
                  <a:pt x="0" y="56"/>
                  <a:pt x="0" y="56"/>
                  <a:pt x="0" y="56"/>
                </a:cubicBezTo>
                <a:close/>
              </a:path>
            </a:pathLst>
          </a:custGeom>
          <a:solidFill>
            <a:schemeClr val="accent3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14" name="Freeform 357"/>
          <p:cNvSpPr>
            <a:spLocks noEditPoints="1"/>
          </p:cNvSpPr>
          <p:nvPr/>
        </p:nvSpPr>
        <p:spPr bwMode="auto">
          <a:xfrm>
            <a:off x="6392387" y="1515995"/>
            <a:ext cx="74946" cy="73533"/>
          </a:xfrm>
          <a:custGeom>
            <a:avLst/>
            <a:gdLst>
              <a:gd name="T0" fmla="*/ 1 w 145"/>
              <a:gd name="T1" fmla="*/ 63 h 129"/>
              <a:gd name="T2" fmla="*/ 7 w 145"/>
              <a:gd name="T3" fmla="*/ 39 h 129"/>
              <a:gd name="T4" fmla="*/ 23 w 145"/>
              <a:gd name="T5" fmla="*/ 19 h 129"/>
              <a:gd name="T6" fmla="*/ 46 w 145"/>
              <a:gd name="T7" fmla="*/ 6 h 129"/>
              <a:gd name="T8" fmla="*/ 74 w 145"/>
              <a:gd name="T9" fmla="*/ 1 h 129"/>
              <a:gd name="T10" fmla="*/ 101 w 145"/>
              <a:gd name="T11" fmla="*/ 7 h 129"/>
              <a:gd name="T12" fmla="*/ 125 w 145"/>
              <a:gd name="T13" fmla="*/ 21 h 129"/>
              <a:gd name="T14" fmla="*/ 139 w 145"/>
              <a:gd name="T15" fmla="*/ 42 h 129"/>
              <a:gd name="T16" fmla="*/ 144 w 145"/>
              <a:gd name="T17" fmla="*/ 66 h 129"/>
              <a:gd name="T18" fmla="*/ 138 w 145"/>
              <a:gd name="T19" fmla="*/ 91 h 129"/>
              <a:gd name="T20" fmla="*/ 122 w 145"/>
              <a:gd name="T21" fmla="*/ 111 h 129"/>
              <a:gd name="T22" fmla="*/ 99 w 145"/>
              <a:gd name="T23" fmla="*/ 124 h 129"/>
              <a:gd name="T24" fmla="*/ 71 w 145"/>
              <a:gd name="T25" fmla="*/ 128 h 129"/>
              <a:gd name="T26" fmla="*/ 43 w 145"/>
              <a:gd name="T27" fmla="*/ 123 h 129"/>
              <a:gd name="T28" fmla="*/ 21 w 145"/>
              <a:gd name="T29" fmla="*/ 109 h 129"/>
              <a:gd name="T30" fmla="*/ 6 w 145"/>
              <a:gd name="T31" fmla="*/ 88 h 129"/>
              <a:gd name="T32" fmla="*/ 21 w 145"/>
              <a:gd name="T33" fmla="*/ 85 h 129"/>
              <a:gd name="T34" fmla="*/ 34 w 145"/>
              <a:gd name="T35" fmla="*/ 100 h 129"/>
              <a:gd name="T36" fmla="*/ 52 w 145"/>
              <a:gd name="T37" fmla="*/ 110 h 129"/>
              <a:gd name="T38" fmla="*/ 74 w 145"/>
              <a:gd name="T39" fmla="*/ 113 h 129"/>
              <a:gd name="T40" fmla="*/ 96 w 145"/>
              <a:gd name="T41" fmla="*/ 109 h 129"/>
              <a:gd name="T42" fmla="*/ 114 w 145"/>
              <a:gd name="T43" fmla="*/ 98 h 129"/>
              <a:gd name="T44" fmla="*/ 125 w 145"/>
              <a:gd name="T45" fmla="*/ 82 h 129"/>
              <a:gd name="T46" fmla="*/ 129 w 145"/>
              <a:gd name="T47" fmla="*/ 63 h 129"/>
              <a:gd name="T48" fmla="*/ 124 w 145"/>
              <a:gd name="T49" fmla="*/ 45 h 129"/>
              <a:gd name="T50" fmla="*/ 112 w 145"/>
              <a:gd name="T51" fmla="*/ 30 h 129"/>
              <a:gd name="T52" fmla="*/ 93 w 145"/>
              <a:gd name="T53" fmla="*/ 20 h 129"/>
              <a:gd name="T54" fmla="*/ 71 w 145"/>
              <a:gd name="T55" fmla="*/ 16 h 129"/>
              <a:gd name="T56" fmla="*/ 49 w 145"/>
              <a:gd name="T57" fmla="*/ 21 h 129"/>
              <a:gd name="T58" fmla="*/ 32 w 145"/>
              <a:gd name="T59" fmla="*/ 32 h 129"/>
              <a:gd name="T60" fmla="*/ 20 w 145"/>
              <a:gd name="T61" fmla="*/ 48 h 129"/>
              <a:gd name="T62" fmla="*/ 16 w 145"/>
              <a:gd name="T63" fmla="*/ 66 h 129"/>
              <a:gd name="T64" fmla="*/ 21 w 145"/>
              <a:gd name="T65" fmla="*/ 8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5" h="129">
                <a:moveTo>
                  <a:pt x="1" y="66"/>
                </a:moveTo>
                <a:cubicBezTo>
                  <a:pt x="0" y="65"/>
                  <a:pt x="0" y="64"/>
                  <a:pt x="1" y="63"/>
                </a:cubicBezTo>
                <a:lnTo>
                  <a:pt x="6" y="42"/>
                </a:lnTo>
                <a:cubicBezTo>
                  <a:pt x="6" y="40"/>
                  <a:pt x="6" y="39"/>
                  <a:pt x="7" y="39"/>
                </a:cubicBezTo>
                <a:lnTo>
                  <a:pt x="21" y="21"/>
                </a:lnTo>
                <a:cubicBezTo>
                  <a:pt x="22" y="20"/>
                  <a:pt x="22" y="19"/>
                  <a:pt x="23" y="19"/>
                </a:cubicBezTo>
                <a:lnTo>
                  <a:pt x="43" y="7"/>
                </a:lnTo>
                <a:cubicBezTo>
                  <a:pt x="44" y="6"/>
                  <a:pt x="45" y="6"/>
                  <a:pt x="46" y="6"/>
                </a:cubicBezTo>
                <a:lnTo>
                  <a:pt x="71" y="1"/>
                </a:lnTo>
                <a:cubicBezTo>
                  <a:pt x="72" y="0"/>
                  <a:pt x="73" y="0"/>
                  <a:pt x="74" y="1"/>
                </a:cubicBezTo>
                <a:lnTo>
                  <a:pt x="99" y="6"/>
                </a:lnTo>
                <a:cubicBezTo>
                  <a:pt x="100" y="6"/>
                  <a:pt x="101" y="6"/>
                  <a:pt x="101" y="7"/>
                </a:cubicBezTo>
                <a:lnTo>
                  <a:pt x="122" y="19"/>
                </a:lnTo>
                <a:cubicBezTo>
                  <a:pt x="123" y="19"/>
                  <a:pt x="124" y="20"/>
                  <a:pt x="125" y="21"/>
                </a:cubicBezTo>
                <a:lnTo>
                  <a:pt x="138" y="39"/>
                </a:lnTo>
                <a:cubicBezTo>
                  <a:pt x="139" y="40"/>
                  <a:pt x="139" y="41"/>
                  <a:pt x="139" y="42"/>
                </a:cubicBezTo>
                <a:lnTo>
                  <a:pt x="144" y="63"/>
                </a:lnTo>
                <a:cubicBezTo>
                  <a:pt x="145" y="64"/>
                  <a:pt x="145" y="65"/>
                  <a:pt x="144" y="66"/>
                </a:cubicBezTo>
                <a:lnTo>
                  <a:pt x="139" y="88"/>
                </a:lnTo>
                <a:cubicBezTo>
                  <a:pt x="139" y="89"/>
                  <a:pt x="139" y="90"/>
                  <a:pt x="138" y="91"/>
                </a:cubicBezTo>
                <a:lnTo>
                  <a:pt x="125" y="109"/>
                </a:lnTo>
                <a:cubicBezTo>
                  <a:pt x="124" y="110"/>
                  <a:pt x="123" y="111"/>
                  <a:pt x="122" y="111"/>
                </a:cubicBezTo>
                <a:lnTo>
                  <a:pt x="101" y="123"/>
                </a:lnTo>
                <a:cubicBezTo>
                  <a:pt x="101" y="124"/>
                  <a:pt x="100" y="124"/>
                  <a:pt x="99" y="124"/>
                </a:cubicBezTo>
                <a:lnTo>
                  <a:pt x="74" y="128"/>
                </a:lnTo>
                <a:cubicBezTo>
                  <a:pt x="73" y="129"/>
                  <a:pt x="72" y="129"/>
                  <a:pt x="71" y="128"/>
                </a:cubicBezTo>
                <a:lnTo>
                  <a:pt x="46" y="124"/>
                </a:lnTo>
                <a:cubicBezTo>
                  <a:pt x="45" y="124"/>
                  <a:pt x="44" y="124"/>
                  <a:pt x="43" y="123"/>
                </a:cubicBezTo>
                <a:lnTo>
                  <a:pt x="23" y="111"/>
                </a:lnTo>
                <a:cubicBezTo>
                  <a:pt x="22" y="111"/>
                  <a:pt x="22" y="110"/>
                  <a:pt x="21" y="109"/>
                </a:cubicBezTo>
                <a:lnTo>
                  <a:pt x="7" y="91"/>
                </a:lnTo>
                <a:cubicBezTo>
                  <a:pt x="6" y="90"/>
                  <a:pt x="6" y="89"/>
                  <a:pt x="6" y="88"/>
                </a:cubicBezTo>
                <a:lnTo>
                  <a:pt x="1" y="66"/>
                </a:lnTo>
                <a:close/>
                <a:moveTo>
                  <a:pt x="21" y="85"/>
                </a:moveTo>
                <a:lnTo>
                  <a:pt x="20" y="82"/>
                </a:lnTo>
                <a:lnTo>
                  <a:pt x="34" y="100"/>
                </a:lnTo>
                <a:lnTo>
                  <a:pt x="32" y="98"/>
                </a:lnTo>
                <a:lnTo>
                  <a:pt x="52" y="110"/>
                </a:lnTo>
                <a:lnTo>
                  <a:pt x="49" y="109"/>
                </a:lnTo>
                <a:lnTo>
                  <a:pt x="74" y="113"/>
                </a:lnTo>
                <a:lnTo>
                  <a:pt x="71" y="113"/>
                </a:lnTo>
                <a:lnTo>
                  <a:pt x="96" y="109"/>
                </a:lnTo>
                <a:lnTo>
                  <a:pt x="93" y="110"/>
                </a:lnTo>
                <a:lnTo>
                  <a:pt x="114" y="98"/>
                </a:lnTo>
                <a:lnTo>
                  <a:pt x="112" y="100"/>
                </a:lnTo>
                <a:lnTo>
                  <a:pt x="125" y="82"/>
                </a:lnTo>
                <a:lnTo>
                  <a:pt x="124" y="85"/>
                </a:lnTo>
                <a:lnTo>
                  <a:pt x="129" y="63"/>
                </a:lnTo>
                <a:lnTo>
                  <a:pt x="129" y="66"/>
                </a:lnTo>
                <a:lnTo>
                  <a:pt x="124" y="45"/>
                </a:lnTo>
                <a:lnTo>
                  <a:pt x="125" y="48"/>
                </a:lnTo>
                <a:lnTo>
                  <a:pt x="112" y="30"/>
                </a:lnTo>
                <a:lnTo>
                  <a:pt x="114" y="32"/>
                </a:lnTo>
                <a:lnTo>
                  <a:pt x="93" y="20"/>
                </a:lnTo>
                <a:lnTo>
                  <a:pt x="96" y="21"/>
                </a:lnTo>
                <a:lnTo>
                  <a:pt x="71" y="16"/>
                </a:lnTo>
                <a:lnTo>
                  <a:pt x="74" y="16"/>
                </a:lnTo>
                <a:lnTo>
                  <a:pt x="49" y="21"/>
                </a:lnTo>
                <a:lnTo>
                  <a:pt x="52" y="20"/>
                </a:lnTo>
                <a:lnTo>
                  <a:pt x="32" y="32"/>
                </a:lnTo>
                <a:lnTo>
                  <a:pt x="34" y="30"/>
                </a:lnTo>
                <a:lnTo>
                  <a:pt x="20" y="48"/>
                </a:lnTo>
                <a:lnTo>
                  <a:pt x="21" y="45"/>
                </a:lnTo>
                <a:lnTo>
                  <a:pt x="16" y="66"/>
                </a:lnTo>
                <a:lnTo>
                  <a:pt x="16" y="63"/>
                </a:lnTo>
                <a:lnTo>
                  <a:pt x="21" y="85"/>
                </a:lnTo>
                <a:close/>
              </a:path>
            </a:pathLst>
          </a:custGeom>
          <a:solidFill>
            <a:srgbClr val="4D4F5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15" name="Freeform 358"/>
          <p:cNvSpPr>
            <a:spLocks/>
          </p:cNvSpPr>
          <p:nvPr/>
        </p:nvSpPr>
        <p:spPr bwMode="auto">
          <a:xfrm>
            <a:off x="6416427" y="1335227"/>
            <a:ext cx="209285" cy="235917"/>
          </a:xfrm>
          <a:custGeom>
            <a:avLst/>
            <a:gdLst>
              <a:gd name="T0" fmla="*/ 9 w 401"/>
              <a:gd name="T1" fmla="*/ 1 h 417"/>
              <a:gd name="T2" fmla="*/ 88 w 401"/>
              <a:gd name="T3" fmla="*/ 9 h 417"/>
              <a:gd name="T4" fmla="*/ 163 w 401"/>
              <a:gd name="T5" fmla="*/ 33 h 417"/>
              <a:gd name="T6" fmla="*/ 229 w 401"/>
              <a:gd name="T7" fmla="*/ 71 h 417"/>
              <a:gd name="T8" fmla="*/ 287 w 401"/>
              <a:gd name="T9" fmla="*/ 121 h 417"/>
              <a:gd name="T10" fmla="*/ 334 w 401"/>
              <a:gd name="T11" fmla="*/ 181 h 417"/>
              <a:gd name="T12" fmla="*/ 370 w 401"/>
              <a:gd name="T13" fmla="*/ 250 h 417"/>
              <a:gd name="T14" fmla="*/ 392 w 401"/>
              <a:gd name="T15" fmla="*/ 327 h 417"/>
              <a:gd name="T16" fmla="*/ 400 w 401"/>
              <a:gd name="T17" fmla="*/ 408 h 417"/>
              <a:gd name="T18" fmla="*/ 393 w 401"/>
              <a:gd name="T19" fmla="*/ 416 h 417"/>
              <a:gd name="T20" fmla="*/ 384 w 401"/>
              <a:gd name="T21" fmla="*/ 409 h 417"/>
              <a:gd name="T22" fmla="*/ 376 w 401"/>
              <a:gd name="T23" fmla="*/ 329 h 417"/>
              <a:gd name="T24" fmla="*/ 377 w 401"/>
              <a:gd name="T25" fmla="*/ 331 h 417"/>
              <a:gd name="T26" fmla="*/ 355 w 401"/>
              <a:gd name="T27" fmla="*/ 256 h 417"/>
              <a:gd name="T28" fmla="*/ 355 w 401"/>
              <a:gd name="T29" fmla="*/ 257 h 417"/>
              <a:gd name="T30" fmla="*/ 320 w 401"/>
              <a:gd name="T31" fmla="*/ 189 h 417"/>
              <a:gd name="T32" fmla="*/ 321 w 401"/>
              <a:gd name="T33" fmla="*/ 190 h 417"/>
              <a:gd name="T34" fmla="*/ 275 w 401"/>
              <a:gd name="T35" fmla="*/ 131 h 417"/>
              <a:gd name="T36" fmla="*/ 276 w 401"/>
              <a:gd name="T37" fmla="*/ 133 h 417"/>
              <a:gd name="T38" fmla="*/ 219 w 401"/>
              <a:gd name="T39" fmla="*/ 84 h 417"/>
              <a:gd name="T40" fmla="*/ 221 w 401"/>
              <a:gd name="T41" fmla="*/ 84 h 417"/>
              <a:gd name="T42" fmla="*/ 156 w 401"/>
              <a:gd name="T43" fmla="*/ 47 h 417"/>
              <a:gd name="T44" fmla="*/ 157 w 401"/>
              <a:gd name="T45" fmla="*/ 48 h 417"/>
              <a:gd name="T46" fmla="*/ 84 w 401"/>
              <a:gd name="T47" fmla="*/ 24 h 417"/>
              <a:gd name="T48" fmla="*/ 86 w 401"/>
              <a:gd name="T49" fmla="*/ 24 h 417"/>
              <a:gd name="T50" fmla="*/ 8 w 401"/>
              <a:gd name="T51" fmla="*/ 16 h 417"/>
              <a:gd name="T52" fmla="*/ 0 w 401"/>
              <a:gd name="T53" fmla="*/ 8 h 417"/>
              <a:gd name="T54" fmla="*/ 9 w 401"/>
              <a:gd name="T55" fmla="*/ 1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1" h="417">
                <a:moveTo>
                  <a:pt x="9" y="1"/>
                </a:moveTo>
                <a:lnTo>
                  <a:pt x="88" y="9"/>
                </a:lnTo>
                <a:lnTo>
                  <a:pt x="163" y="33"/>
                </a:lnTo>
                <a:lnTo>
                  <a:pt x="229" y="71"/>
                </a:lnTo>
                <a:lnTo>
                  <a:pt x="287" y="121"/>
                </a:lnTo>
                <a:lnTo>
                  <a:pt x="334" y="181"/>
                </a:lnTo>
                <a:lnTo>
                  <a:pt x="370" y="250"/>
                </a:lnTo>
                <a:lnTo>
                  <a:pt x="392" y="327"/>
                </a:lnTo>
                <a:lnTo>
                  <a:pt x="400" y="408"/>
                </a:lnTo>
                <a:cubicBezTo>
                  <a:pt x="401" y="412"/>
                  <a:pt x="398" y="416"/>
                  <a:pt x="393" y="416"/>
                </a:cubicBezTo>
                <a:cubicBezTo>
                  <a:pt x="389" y="417"/>
                  <a:pt x="385" y="414"/>
                  <a:pt x="384" y="409"/>
                </a:cubicBezTo>
                <a:lnTo>
                  <a:pt x="376" y="329"/>
                </a:lnTo>
                <a:lnTo>
                  <a:pt x="377" y="331"/>
                </a:lnTo>
                <a:lnTo>
                  <a:pt x="355" y="256"/>
                </a:lnTo>
                <a:lnTo>
                  <a:pt x="355" y="257"/>
                </a:lnTo>
                <a:lnTo>
                  <a:pt x="320" y="189"/>
                </a:lnTo>
                <a:lnTo>
                  <a:pt x="321" y="190"/>
                </a:lnTo>
                <a:lnTo>
                  <a:pt x="275" y="131"/>
                </a:lnTo>
                <a:lnTo>
                  <a:pt x="276" y="133"/>
                </a:lnTo>
                <a:lnTo>
                  <a:pt x="219" y="84"/>
                </a:lnTo>
                <a:lnTo>
                  <a:pt x="221" y="84"/>
                </a:lnTo>
                <a:lnTo>
                  <a:pt x="156" y="47"/>
                </a:lnTo>
                <a:lnTo>
                  <a:pt x="157" y="48"/>
                </a:lnTo>
                <a:lnTo>
                  <a:pt x="84" y="24"/>
                </a:lnTo>
                <a:lnTo>
                  <a:pt x="86" y="24"/>
                </a:lnTo>
                <a:lnTo>
                  <a:pt x="8" y="16"/>
                </a:lnTo>
                <a:cubicBezTo>
                  <a:pt x="3" y="16"/>
                  <a:pt x="0" y="12"/>
                  <a:pt x="0" y="8"/>
                </a:cubicBezTo>
                <a:cubicBezTo>
                  <a:pt x="1" y="3"/>
                  <a:pt x="5" y="0"/>
                  <a:pt x="9" y="1"/>
                </a:cubicBezTo>
                <a:close/>
              </a:path>
            </a:pathLst>
          </a:custGeom>
          <a:solidFill>
            <a:srgbClr val="4D4F5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16" name="Rectangle 359"/>
          <p:cNvSpPr>
            <a:spLocks noChangeArrowheads="1"/>
          </p:cNvSpPr>
          <p:nvPr/>
        </p:nvSpPr>
        <p:spPr bwMode="auto">
          <a:xfrm>
            <a:off x="6726112" y="1391908"/>
            <a:ext cx="158698" cy="150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975" dirty="0" err="1" smtClean="0">
                <a:solidFill>
                  <a:srgbClr val="262626"/>
                </a:solidFill>
                <a:latin typeface="+mn-lt"/>
              </a:rPr>
              <a:t>IoT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619" name="Rectangle 362"/>
          <p:cNvSpPr>
            <a:spLocks noChangeArrowheads="1"/>
          </p:cNvSpPr>
          <p:nvPr/>
        </p:nvSpPr>
        <p:spPr bwMode="auto">
          <a:xfrm>
            <a:off x="7764050" y="1764166"/>
            <a:ext cx="316755" cy="430165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21" name="Rectangle 364"/>
          <p:cNvSpPr>
            <a:spLocks noChangeArrowheads="1"/>
          </p:cNvSpPr>
          <p:nvPr/>
        </p:nvSpPr>
        <p:spPr bwMode="auto">
          <a:xfrm>
            <a:off x="8271707" y="3257796"/>
            <a:ext cx="650819" cy="2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1517" b="1" dirty="0" smtClean="0">
                <a:solidFill>
                  <a:srgbClr val="4D4F51"/>
                </a:solidFill>
                <a:latin typeface="+mn-lt"/>
              </a:rPr>
              <a:t>Security</a:t>
            </a:r>
            <a:endParaRPr lang="en-US" altLang="fr-FR" sz="1192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622" name="Rectangle 365"/>
          <p:cNvSpPr>
            <a:spLocks noChangeArrowheads="1"/>
          </p:cNvSpPr>
          <p:nvPr/>
        </p:nvSpPr>
        <p:spPr bwMode="auto">
          <a:xfrm>
            <a:off x="1430364" y="4327081"/>
            <a:ext cx="6246013" cy="1734142"/>
          </a:xfrm>
          <a:prstGeom prst="rect">
            <a:avLst/>
          </a:prstGeom>
          <a:solidFill>
            <a:srgbClr val="F4EE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23" name="Rectangle 366"/>
          <p:cNvSpPr>
            <a:spLocks noChangeArrowheads="1"/>
          </p:cNvSpPr>
          <p:nvPr/>
        </p:nvSpPr>
        <p:spPr bwMode="auto">
          <a:xfrm>
            <a:off x="1421879" y="3152093"/>
            <a:ext cx="6246013" cy="948263"/>
          </a:xfrm>
          <a:prstGeom prst="rect">
            <a:avLst/>
          </a:prstGeom>
          <a:solidFill>
            <a:srgbClr val="F4EE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24" name="Rectangle 367"/>
          <p:cNvSpPr>
            <a:spLocks noChangeArrowheads="1"/>
          </p:cNvSpPr>
          <p:nvPr/>
        </p:nvSpPr>
        <p:spPr bwMode="auto">
          <a:xfrm>
            <a:off x="1421879" y="1751911"/>
            <a:ext cx="6246013" cy="1164265"/>
          </a:xfrm>
          <a:prstGeom prst="rect">
            <a:avLst/>
          </a:prstGeom>
          <a:solidFill>
            <a:srgbClr val="F4EE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70627" name="Picture 3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836" y="4366913"/>
            <a:ext cx="701386" cy="31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628" name="Picture 37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836" y="4366913"/>
            <a:ext cx="699972" cy="31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629" name="Rectangle 372"/>
          <p:cNvSpPr>
            <a:spLocks noChangeArrowheads="1"/>
          </p:cNvSpPr>
          <p:nvPr/>
        </p:nvSpPr>
        <p:spPr bwMode="auto">
          <a:xfrm>
            <a:off x="4653063" y="4403679"/>
            <a:ext cx="2942710" cy="1219415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31" name="Rectangle 374"/>
          <p:cNvSpPr>
            <a:spLocks noChangeArrowheads="1"/>
          </p:cNvSpPr>
          <p:nvPr/>
        </p:nvSpPr>
        <p:spPr bwMode="auto">
          <a:xfrm>
            <a:off x="5787159" y="4443509"/>
            <a:ext cx="205184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dirty="0" smtClean="0">
                <a:solidFill>
                  <a:srgbClr val="4D4F51"/>
                </a:solidFill>
                <a:latin typeface="+mn-lt"/>
              </a:rPr>
              <a:t>Data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635" name="Rectangle 378"/>
          <p:cNvSpPr>
            <a:spLocks noChangeArrowheads="1"/>
          </p:cNvSpPr>
          <p:nvPr/>
        </p:nvSpPr>
        <p:spPr bwMode="auto">
          <a:xfrm>
            <a:off x="587570" y="2494896"/>
            <a:ext cx="65" cy="22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373" name="Picture 38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14" y="3182732"/>
            <a:ext cx="1776090" cy="31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374" name="Picture 39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14" y="3182732"/>
            <a:ext cx="1776090" cy="31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643" name="Freeform 391"/>
          <p:cNvSpPr>
            <a:spLocks/>
          </p:cNvSpPr>
          <p:nvPr/>
        </p:nvSpPr>
        <p:spPr bwMode="auto">
          <a:xfrm>
            <a:off x="1768330" y="3182731"/>
            <a:ext cx="5561596" cy="307918"/>
          </a:xfrm>
          <a:custGeom>
            <a:avLst/>
            <a:gdLst>
              <a:gd name="T0" fmla="*/ 0 w 10672"/>
              <a:gd name="T1" fmla="*/ 272 h 544"/>
              <a:gd name="T2" fmla="*/ 272 w 10672"/>
              <a:gd name="T3" fmla="*/ 0 h 544"/>
              <a:gd name="T4" fmla="*/ 272 w 10672"/>
              <a:gd name="T5" fmla="*/ 0 h 544"/>
              <a:gd name="T6" fmla="*/ 272 w 10672"/>
              <a:gd name="T7" fmla="*/ 0 h 544"/>
              <a:gd name="T8" fmla="*/ 10400 w 10672"/>
              <a:gd name="T9" fmla="*/ 0 h 544"/>
              <a:gd name="T10" fmla="*/ 10400 w 10672"/>
              <a:gd name="T11" fmla="*/ 0 h 544"/>
              <a:gd name="T12" fmla="*/ 10672 w 10672"/>
              <a:gd name="T13" fmla="*/ 272 h 544"/>
              <a:gd name="T14" fmla="*/ 10672 w 10672"/>
              <a:gd name="T15" fmla="*/ 272 h 544"/>
              <a:gd name="T16" fmla="*/ 10672 w 10672"/>
              <a:gd name="T17" fmla="*/ 272 h 544"/>
              <a:gd name="T18" fmla="*/ 10672 w 10672"/>
              <a:gd name="T19" fmla="*/ 272 h 544"/>
              <a:gd name="T20" fmla="*/ 10672 w 10672"/>
              <a:gd name="T21" fmla="*/ 272 h 544"/>
              <a:gd name="T22" fmla="*/ 10400 w 10672"/>
              <a:gd name="T23" fmla="*/ 544 h 544"/>
              <a:gd name="T24" fmla="*/ 10400 w 10672"/>
              <a:gd name="T25" fmla="*/ 544 h 544"/>
              <a:gd name="T26" fmla="*/ 10400 w 10672"/>
              <a:gd name="T27" fmla="*/ 544 h 544"/>
              <a:gd name="T28" fmla="*/ 272 w 10672"/>
              <a:gd name="T29" fmla="*/ 544 h 544"/>
              <a:gd name="T30" fmla="*/ 272 w 10672"/>
              <a:gd name="T31" fmla="*/ 544 h 544"/>
              <a:gd name="T32" fmla="*/ 0 w 10672"/>
              <a:gd name="T33" fmla="*/ 272 h 544"/>
              <a:gd name="T34" fmla="*/ 0 w 10672"/>
              <a:gd name="T35" fmla="*/ 272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72" h="544">
                <a:moveTo>
                  <a:pt x="0" y="272"/>
                </a:moveTo>
                <a:cubicBezTo>
                  <a:pt x="0" y="122"/>
                  <a:pt x="122" y="0"/>
                  <a:pt x="272" y="0"/>
                </a:cubicBezTo>
                <a:cubicBezTo>
                  <a:pt x="272" y="0"/>
                  <a:pt x="272" y="0"/>
                  <a:pt x="272" y="0"/>
                </a:cubicBezTo>
                <a:lnTo>
                  <a:pt x="272" y="0"/>
                </a:lnTo>
                <a:lnTo>
                  <a:pt x="10400" y="0"/>
                </a:lnTo>
                <a:lnTo>
                  <a:pt x="10400" y="0"/>
                </a:lnTo>
                <a:cubicBezTo>
                  <a:pt x="10551" y="0"/>
                  <a:pt x="10672" y="122"/>
                  <a:pt x="10672" y="272"/>
                </a:cubicBezTo>
                <a:cubicBezTo>
                  <a:pt x="10672" y="272"/>
                  <a:pt x="10672" y="272"/>
                  <a:pt x="10672" y="272"/>
                </a:cubicBezTo>
                <a:lnTo>
                  <a:pt x="10672" y="272"/>
                </a:lnTo>
                <a:lnTo>
                  <a:pt x="10672" y="272"/>
                </a:lnTo>
                <a:lnTo>
                  <a:pt x="10672" y="272"/>
                </a:lnTo>
                <a:cubicBezTo>
                  <a:pt x="10672" y="423"/>
                  <a:pt x="10551" y="544"/>
                  <a:pt x="10400" y="544"/>
                </a:cubicBezTo>
                <a:cubicBezTo>
                  <a:pt x="10400" y="544"/>
                  <a:pt x="10400" y="544"/>
                  <a:pt x="10400" y="544"/>
                </a:cubicBezTo>
                <a:lnTo>
                  <a:pt x="10400" y="544"/>
                </a:lnTo>
                <a:lnTo>
                  <a:pt x="272" y="544"/>
                </a:lnTo>
                <a:lnTo>
                  <a:pt x="272" y="544"/>
                </a:lnTo>
                <a:cubicBezTo>
                  <a:pt x="122" y="544"/>
                  <a:pt x="0" y="423"/>
                  <a:pt x="0" y="272"/>
                </a:cubicBezTo>
                <a:cubicBezTo>
                  <a:pt x="0" y="272"/>
                  <a:pt x="0" y="272"/>
                  <a:pt x="0" y="272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45" name="Rectangle 393"/>
          <p:cNvSpPr>
            <a:spLocks noChangeArrowheads="1"/>
          </p:cNvSpPr>
          <p:nvPr/>
        </p:nvSpPr>
        <p:spPr bwMode="auto">
          <a:xfrm>
            <a:off x="4151063" y="3279244"/>
            <a:ext cx="719749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dirty="0" smtClean="0">
                <a:solidFill>
                  <a:srgbClr val="4D4F51"/>
                </a:solidFill>
                <a:latin typeface="+mn-lt"/>
              </a:rPr>
              <a:t>Real-time access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646" name="Rectangle 398"/>
          <p:cNvSpPr>
            <a:spLocks noChangeArrowheads="1"/>
          </p:cNvSpPr>
          <p:nvPr/>
        </p:nvSpPr>
        <p:spPr bwMode="auto">
          <a:xfrm>
            <a:off x="1526522" y="3643842"/>
            <a:ext cx="1859522" cy="37991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ctr" defTabSz="742927" eaLnBrk="0" hangingPunct="0"/>
            <a:endParaRPr lang="en-US" sz="812" b="1" smtClean="0">
              <a:solidFill>
                <a:srgbClr val="4D4F51"/>
              </a:solidFill>
            </a:endParaRPr>
          </a:p>
          <a:p>
            <a:pPr algn="ctr" defTabSz="742927" eaLnBrk="0" hangingPunct="0"/>
            <a:r>
              <a:rPr lang="en-US" sz="812" b="1" smtClean="0">
                <a:solidFill>
                  <a:srgbClr val="4D4F51"/>
                </a:solidFill>
              </a:rPr>
              <a:t>Omnichannel</a:t>
            </a:r>
            <a:endParaRPr lang="en-US" sz="812" b="1">
              <a:solidFill>
                <a:srgbClr val="4D4F51"/>
              </a:solidFill>
            </a:endParaRPr>
          </a:p>
        </p:txBody>
      </p:sp>
      <p:sp>
        <p:nvSpPr>
          <p:cNvPr id="170649" name="Rectangle 401"/>
          <p:cNvSpPr>
            <a:spLocks noChangeArrowheads="1"/>
          </p:cNvSpPr>
          <p:nvPr/>
        </p:nvSpPr>
        <p:spPr bwMode="auto">
          <a:xfrm>
            <a:off x="2082257" y="3833801"/>
            <a:ext cx="65" cy="22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650" name="Rectangle 402"/>
          <p:cNvSpPr>
            <a:spLocks noChangeArrowheads="1"/>
          </p:cNvSpPr>
          <p:nvPr/>
        </p:nvSpPr>
        <p:spPr bwMode="auto">
          <a:xfrm>
            <a:off x="2683244" y="3833802"/>
            <a:ext cx="32553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-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651" name="Rectangle 403"/>
          <p:cNvSpPr>
            <a:spLocks noChangeArrowheads="1"/>
          </p:cNvSpPr>
          <p:nvPr/>
        </p:nvSpPr>
        <p:spPr bwMode="auto">
          <a:xfrm>
            <a:off x="2715768" y="3833801"/>
            <a:ext cx="65" cy="22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652" name="Rectangle 404"/>
          <p:cNvSpPr>
            <a:spLocks noChangeArrowheads="1"/>
          </p:cNvSpPr>
          <p:nvPr/>
        </p:nvSpPr>
        <p:spPr bwMode="auto">
          <a:xfrm>
            <a:off x="1467131" y="3034135"/>
            <a:ext cx="6179550" cy="27575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53" name="Rectangle 405"/>
          <p:cNvSpPr>
            <a:spLocks noChangeArrowheads="1"/>
          </p:cNvSpPr>
          <p:nvPr/>
        </p:nvSpPr>
        <p:spPr bwMode="auto">
          <a:xfrm>
            <a:off x="1580257" y="2929963"/>
            <a:ext cx="25454" cy="127150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54" name="Rectangle 406"/>
          <p:cNvSpPr>
            <a:spLocks noChangeArrowheads="1"/>
          </p:cNvSpPr>
          <p:nvPr/>
        </p:nvSpPr>
        <p:spPr bwMode="auto">
          <a:xfrm>
            <a:off x="4449435" y="2929963"/>
            <a:ext cx="24040" cy="127150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55" name="Rectangle 407"/>
          <p:cNvSpPr>
            <a:spLocks noChangeArrowheads="1"/>
          </p:cNvSpPr>
          <p:nvPr/>
        </p:nvSpPr>
        <p:spPr bwMode="auto">
          <a:xfrm>
            <a:off x="5399700" y="2929963"/>
            <a:ext cx="25454" cy="127150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69" name="Rectangle 408"/>
          <p:cNvSpPr>
            <a:spLocks noChangeArrowheads="1"/>
          </p:cNvSpPr>
          <p:nvPr/>
        </p:nvSpPr>
        <p:spPr bwMode="auto">
          <a:xfrm>
            <a:off x="2530523" y="2929963"/>
            <a:ext cx="25454" cy="127150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70" name="Rectangle 409"/>
          <p:cNvSpPr>
            <a:spLocks noChangeArrowheads="1"/>
          </p:cNvSpPr>
          <p:nvPr/>
        </p:nvSpPr>
        <p:spPr bwMode="auto">
          <a:xfrm>
            <a:off x="3489272" y="2929963"/>
            <a:ext cx="25454" cy="127150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75" name="Rectangle 410"/>
          <p:cNvSpPr>
            <a:spLocks noChangeArrowheads="1"/>
          </p:cNvSpPr>
          <p:nvPr/>
        </p:nvSpPr>
        <p:spPr bwMode="auto">
          <a:xfrm>
            <a:off x="5211627" y="5315175"/>
            <a:ext cx="641994" cy="24510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76" name="Freeform 411"/>
          <p:cNvSpPr>
            <a:spLocks noEditPoints="1"/>
          </p:cNvSpPr>
          <p:nvPr/>
        </p:nvSpPr>
        <p:spPr bwMode="auto">
          <a:xfrm>
            <a:off x="5207385" y="5312111"/>
            <a:ext cx="650479" cy="252768"/>
          </a:xfrm>
          <a:custGeom>
            <a:avLst/>
            <a:gdLst>
              <a:gd name="T0" fmla="*/ 6 w 460"/>
              <a:gd name="T1" fmla="*/ 138 h 165"/>
              <a:gd name="T2" fmla="*/ 0 w 460"/>
              <a:gd name="T3" fmla="*/ 120 h 165"/>
              <a:gd name="T4" fmla="*/ 6 w 460"/>
              <a:gd name="T5" fmla="*/ 120 h 165"/>
              <a:gd name="T6" fmla="*/ 0 w 460"/>
              <a:gd name="T7" fmla="*/ 56 h 165"/>
              <a:gd name="T8" fmla="*/ 0 w 460"/>
              <a:gd name="T9" fmla="*/ 79 h 165"/>
              <a:gd name="T10" fmla="*/ 6 w 460"/>
              <a:gd name="T11" fmla="*/ 14 h 165"/>
              <a:gd name="T12" fmla="*/ 10 w 460"/>
              <a:gd name="T13" fmla="*/ 0 h 165"/>
              <a:gd name="T14" fmla="*/ 10 w 460"/>
              <a:gd name="T15" fmla="*/ 5 h 165"/>
              <a:gd name="T16" fmla="*/ 74 w 460"/>
              <a:gd name="T17" fmla="*/ 0 h 165"/>
              <a:gd name="T18" fmla="*/ 51 w 460"/>
              <a:gd name="T19" fmla="*/ 0 h 165"/>
              <a:gd name="T20" fmla="*/ 116 w 460"/>
              <a:gd name="T21" fmla="*/ 5 h 165"/>
              <a:gd name="T22" fmla="*/ 133 w 460"/>
              <a:gd name="T23" fmla="*/ 0 h 165"/>
              <a:gd name="T24" fmla="*/ 133 w 460"/>
              <a:gd name="T25" fmla="*/ 5 h 165"/>
              <a:gd name="T26" fmla="*/ 198 w 460"/>
              <a:gd name="T27" fmla="*/ 0 h 165"/>
              <a:gd name="T28" fmla="*/ 175 w 460"/>
              <a:gd name="T29" fmla="*/ 0 h 165"/>
              <a:gd name="T30" fmla="*/ 240 w 460"/>
              <a:gd name="T31" fmla="*/ 5 h 165"/>
              <a:gd name="T32" fmla="*/ 258 w 460"/>
              <a:gd name="T33" fmla="*/ 0 h 165"/>
              <a:gd name="T34" fmla="*/ 258 w 460"/>
              <a:gd name="T35" fmla="*/ 5 h 165"/>
              <a:gd name="T36" fmla="*/ 323 w 460"/>
              <a:gd name="T37" fmla="*/ 0 h 165"/>
              <a:gd name="T38" fmla="*/ 299 w 460"/>
              <a:gd name="T39" fmla="*/ 0 h 165"/>
              <a:gd name="T40" fmla="*/ 364 w 460"/>
              <a:gd name="T41" fmla="*/ 5 h 165"/>
              <a:gd name="T42" fmla="*/ 381 w 460"/>
              <a:gd name="T43" fmla="*/ 0 h 165"/>
              <a:gd name="T44" fmla="*/ 381 w 460"/>
              <a:gd name="T45" fmla="*/ 5 h 165"/>
              <a:gd name="T46" fmla="*/ 446 w 460"/>
              <a:gd name="T47" fmla="*/ 0 h 165"/>
              <a:gd name="T48" fmla="*/ 423 w 460"/>
              <a:gd name="T49" fmla="*/ 0 h 165"/>
              <a:gd name="T50" fmla="*/ 454 w 460"/>
              <a:gd name="T51" fmla="*/ 33 h 165"/>
              <a:gd name="T52" fmla="*/ 460 w 460"/>
              <a:gd name="T53" fmla="*/ 50 h 165"/>
              <a:gd name="T54" fmla="*/ 454 w 460"/>
              <a:gd name="T55" fmla="*/ 50 h 165"/>
              <a:gd name="T56" fmla="*/ 460 w 460"/>
              <a:gd name="T57" fmla="*/ 115 h 165"/>
              <a:gd name="T58" fmla="*/ 460 w 460"/>
              <a:gd name="T59" fmla="*/ 92 h 165"/>
              <a:gd name="T60" fmla="*/ 454 w 460"/>
              <a:gd name="T61" fmla="*/ 157 h 165"/>
              <a:gd name="T62" fmla="*/ 445 w 460"/>
              <a:gd name="T63" fmla="*/ 165 h 165"/>
              <a:gd name="T64" fmla="*/ 445 w 460"/>
              <a:gd name="T65" fmla="*/ 159 h 165"/>
              <a:gd name="T66" fmla="*/ 380 w 460"/>
              <a:gd name="T67" fmla="*/ 165 h 165"/>
              <a:gd name="T68" fmla="*/ 404 w 460"/>
              <a:gd name="T69" fmla="*/ 165 h 165"/>
              <a:gd name="T70" fmla="*/ 339 w 460"/>
              <a:gd name="T71" fmla="*/ 159 h 165"/>
              <a:gd name="T72" fmla="*/ 321 w 460"/>
              <a:gd name="T73" fmla="*/ 165 h 165"/>
              <a:gd name="T74" fmla="*/ 321 w 460"/>
              <a:gd name="T75" fmla="*/ 159 h 165"/>
              <a:gd name="T76" fmla="*/ 256 w 460"/>
              <a:gd name="T77" fmla="*/ 165 h 165"/>
              <a:gd name="T78" fmla="*/ 280 w 460"/>
              <a:gd name="T79" fmla="*/ 165 h 165"/>
              <a:gd name="T80" fmla="*/ 215 w 460"/>
              <a:gd name="T81" fmla="*/ 159 h 165"/>
              <a:gd name="T82" fmla="*/ 197 w 460"/>
              <a:gd name="T83" fmla="*/ 165 h 165"/>
              <a:gd name="T84" fmla="*/ 197 w 460"/>
              <a:gd name="T85" fmla="*/ 159 h 165"/>
              <a:gd name="T86" fmla="*/ 132 w 460"/>
              <a:gd name="T87" fmla="*/ 165 h 165"/>
              <a:gd name="T88" fmla="*/ 156 w 460"/>
              <a:gd name="T89" fmla="*/ 165 h 165"/>
              <a:gd name="T90" fmla="*/ 91 w 460"/>
              <a:gd name="T91" fmla="*/ 159 h 165"/>
              <a:gd name="T92" fmla="*/ 73 w 460"/>
              <a:gd name="T93" fmla="*/ 165 h 165"/>
              <a:gd name="T94" fmla="*/ 73 w 460"/>
              <a:gd name="T95" fmla="*/ 159 h 165"/>
              <a:gd name="T96" fmla="*/ 8 w 460"/>
              <a:gd name="T97" fmla="*/ 165 h 165"/>
              <a:gd name="T98" fmla="*/ 32 w 460"/>
              <a:gd name="T9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60" h="165">
                <a:moveTo>
                  <a:pt x="0" y="162"/>
                </a:moveTo>
                <a:lnTo>
                  <a:pt x="0" y="138"/>
                </a:lnTo>
                <a:lnTo>
                  <a:pt x="6" y="138"/>
                </a:lnTo>
                <a:lnTo>
                  <a:pt x="6" y="162"/>
                </a:lnTo>
                <a:lnTo>
                  <a:pt x="0" y="162"/>
                </a:lnTo>
                <a:close/>
                <a:moveTo>
                  <a:pt x="0" y="120"/>
                </a:moveTo>
                <a:lnTo>
                  <a:pt x="0" y="97"/>
                </a:lnTo>
                <a:lnTo>
                  <a:pt x="6" y="97"/>
                </a:lnTo>
                <a:lnTo>
                  <a:pt x="6" y="120"/>
                </a:lnTo>
                <a:lnTo>
                  <a:pt x="0" y="120"/>
                </a:lnTo>
                <a:close/>
                <a:moveTo>
                  <a:pt x="0" y="79"/>
                </a:moveTo>
                <a:lnTo>
                  <a:pt x="0" y="56"/>
                </a:lnTo>
                <a:lnTo>
                  <a:pt x="6" y="56"/>
                </a:lnTo>
                <a:lnTo>
                  <a:pt x="6" y="79"/>
                </a:lnTo>
                <a:lnTo>
                  <a:pt x="0" y="79"/>
                </a:lnTo>
                <a:close/>
                <a:moveTo>
                  <a:pt x="0" y="38"/>
                </a:moveTo>
                <a:lnTo>
                  <a:pt x="0" y="14"/>
                </a:lnTo>
                <a:lnTo>
                  <a:pt x="6" y="14"/>
                </a:lnTo>
                <a:lnTo>
                  <a:pt x="6" y="38"/>
                </a:lnTo>
                <a:lnTo>
                  <a:pt x="0" y="38"/>
                </a:lnTo>
                <a:close/>
                <a:moveTo>
                  <a:pt x="10" y="0"/>
                </a:moveTo>
                <a:lnTo>
                  <a:pt x="33" y="0"/>
                </a:lnTo>
                <a:lnTo>
                  <a:pt x="33" y="5"/>
                </a:lnTo>
                <a:lnTo>
                  <a:pt x="10" y="5"/>
                </a:lnTo>
                <a:lnTo>
                  <a:pt x="10" y="0"/>
                </a:lnTo>
                <a:close/>
                <a:moveTo>
                  <a:pt x="51" y="0"/>
                </a:moveTo>
                <a:lnTo>
                  <a:pt x="74" y="0"/>
                </a:lnTo>
                <a:lnTo>
                  <a:pt x="74" y="5"/>
                </a:lnTo>
                <a:lnTo>
                  <a:pt x="51" y="5"/>
                </a:lnTo>
                <a:lnTo>
                  <a:pt x="51" y="0"/>
                </a:lnTo>
                <a:close/>
                <a:moveTo>
                  <a:pt x="92" y="0"/>
                </a:moveTo>
                <a:lnTo>
                  <a:pt x="116" y="0"/>
                </a:lnTo>
                <a:lnTo>
                  <a:pt x="116" y="5"/>
                </a:lnTo>
                <a:lnTo>
                  <a:pt x="92" y="5"/>
                </a:lnTo>
                <a:lnTo>
                  <a:pt x="92" y="0"/>
                </a:lnTo>
                <a:close/>
                <a:moveTo>
                  <a:pt x="133" y="0"/>
                </a:moveTo>
                <a:lnTo>
                  <a:pt x="157" y="0"/>
                </a:lnTo>
                <a:lnTo>
                  <a:pt x="157" y="5"/>
                </a:lnTo>
                <a:lnTo>
                  <a:pt x="133" y="5"/>
                </a:lnTo>
                <a:lnTo>
                  <a:pt x="133" y="0"/>
                </a:lnTo>
                <a:close/>
                <a:moveTo>
                  <a:pt x="175" y="0"/>
                </a:moveTo>
                <a:lnTo>
                  <a:pt x="198" y="0"/>
                </a:lnTo>
                <a:lnTo>
                  <a:pt x="198" y="5"/>
                </a:lnTo>
                <a:lnTo>
                  <a:pt x="175" y="5"/>
                </a:lnTo>
                <a:lnTo>
                  <a:pt x="175" y="0"/>
                </a:lnTo>
                <a:close/>
                <a:moveTo>
                  <a:pt x="216" y="0"/>
                </a:moveTo>
                <a:lnTo>
                  <a:pt x="240" y="0"/>
                </a:lnTo>
                <a:lnTo>
                  <a:pt x="240" y="5"/>
                </a:lnTo>
                <a:lnTo>
                  <a:pt x="216" y="5"/>
                </a:lnTo>
                <a:lnTo>
                  <a:pt x="216" y="0"/>
                </a:lnTo>
                <a:close/>
                <a:moveTo>
                  <a:pt x="258" y="0"/>
                </a:moveTo>
                <a:lnTo>
                  <a:pt x="281" y="0"/>
                </a:lnTo>
                <a:lnTo>
                  <a:pt x="281" y="5"/>
                </a:lnTo>
                <a:lnTo>
                  <a:pt x="258" y="5"/>
                </a:lnTo>
                <a:lnTo>
                  <a:pt x="258" y="0"/>
                </a:lnTo>
                <a:close/>
                <a:moveTo>
                  <a:pt x="299" y="0"/>
                </a:moveTo>
                <a:lnTo>
                  <a:pt x="323" y="0"/>
                </a:lnTo>
                <a:lnTo>
                  <a:pt x="323" y="5"/>
                </a:lnTo>
                <a:lnTo>
                  <a:pt x="299" y="5"/>
                </a:lnTo>
                <a:lnTo>
                  <a:pt x="299" y="0"/>
                </a:lnTo>
                <a:close/>
                <a:moveTo>
                  <a:pt x="340" y="0"/>
                </a:moveTo>
                <a:lnTo>
                  <a:pt x="364" y="0"/>
                </a:lnTo>
                <a:lnTo>
                  <a:pt x="364" y="5"/>
                </a:lnTo>
                <a:lnTo>
                  <a:pt x="340" y="5"/>
                </a:lnTo>
                <a:lnTo>
                  <a:pt x="340" y="0"/>
                </a:lnTo>
                <a:close/>
                <a:moveTo>
                  <a:pt x="381" y="0"/>
                </a:moveTo>
                <a:lnTo>
                  <a:pt x="405" y="0"/>
                </a:lnTo>
                <a:lnTo>
                  <a:pt x="405" y="5"/>
                </a:lnTo>
                <a:lnTo>
                  <a:pt x="381" y="5"/>
                </a:lnTo>
                <a:lnTo>
                  <a:pt x="381" y="0"/>
                </a:lnTo>
                <a:close/>
                <a:moveTo>
                  <a:pt x="423" y="0"/>
                </a:moveTo>
                <a:lnTo>
                  <a:pt x="446" y="0"/>
                </a:lnTo>
                <a:lnTo>
                  <a:pt x="446" y="5"/>
                </a:lnTo>
                <a:lnTo>
                  <a:pt x="423" y="5"/>
                </a:lnTo>
                <a:lnTo>
                  <a:pt x="423" y="0"/>
                </a:lnTo>
                <a:close/>
                <a:moveTo>
                  <a:pt x="460" y="9"/>
                </a:moveTo>
                <a:lnTo>
                  <a:pt x="460" y="33"/>
                </a:lnTo>
                <a:lnTo>
                  <a:pt x="454" y="33"/>
                </a:lnTo>
                <a:lnTo>
                  <a:pt x="454" y="9"/>
                </a:lnTo>
                <a:lnTo>
                  <a:pt x="460" y="9"/>
                </a:lnTo>
                <a:close/>
                <a:moveTo>
                  <a:pt x="460" y="50"/>
                </a:moveTo>
                <a:lnTo>
                  <a:pt x="460" y="74"/>
                </a:lnTo>
                <a:lnTo>
                  <a:pt x="454" y="74"/>
                </a:lnTo>
                <a:lnTo>
                  <a:pt x="454" y="50"/>
                </a:lnTo>
                <a:lnTo>
                  <a:pt x="460" y="50"/>
                </a:lnTo>
                <a:close/>
                <a:moveTo>
                  <a:pt x="460" y="92"/>
                </a:moveTo>
                <a:lnTo>
                  <a:pt x="460" y="115"/>
                </a:lnTo>
                <a:lnTo>
                  <a:pt x="454" y="115"/>
                </a:lnTo>
                <a:lnTo>
                  <a:pt x="454" y="92"/>
                </a:lnTo>
                <a:lnTo>
                  <a:pt x="460" y="92"/>
                </a:lnTo>
                <a:close/>
                <a:moveTo>
                  <a:pt x="460" y="133"/>
                </a:moveTo>
                <a:lnTo>
                  <a:pt x="460" y="157"/>
                </a:lnTo>
                <a:lnTo>
                  <a:pt x="454" y="157"/>
                </a:lnTo>
                <a:lnTo>
                  <a:pt x="454" y="133"/>
                </a:lnTo>
                <a:lnTo>
                  <a:pt x="460" y="133"/>
                </a:lnTo>
                <a:close/>
                <a:moveTo>
                  <a:pt x="445" y="165"/>
                </a:moveTo>
                <a:lnTo>
                  <a:pt x="421" y="165"/>
                </a:lnTo>
                <a:lnTo>
                  <a:pt x="421" y="159"/>
                </a:lnTo>
                <a:lnTo>
                  <a:pt x="445" y="159"/>
                </a:lnTo>
                <a:lnTo>
                  <a:pt x="445" y="165"/>
                </a:lnTo>
                <a:close/>
                <a:moveTo>
                  <a:pt x="404" y="165"/>
                </a:moveTo>
                <a:lnTo>
                  <a:pt x="380" y="165"/>
                </a:lnTo>
                <a:lnTo>
                  <a:pt x="380" y="159"/>
                </a:lnTo>
                <a:lnTo>
                  <a:pt x="404" y="159"/>
                </a:lnTo>
                <a:lnTo>
                  <a:pt x="404" y="165"/>
                </a:lnTo>
                <a:close/>
                <a:moveTo>
                  <a:pt x="362" y="165"/>
                </a:moveTo>
                <a:lnTo>
                  <a:pt x="339" y="165"/>
                </a:lnTo>
                <a:lnTo>
                  <a:pt x="339" y="159"/>
                </a:lnTo>
                <a:lnTo>
                  <a:pt x="362" y="159"/>
                </a:lnTo>
                <a:lnTo>
                  <a:pt x="362" y="165"/>
                </a:lnTo>
                <a:close/>
                <a:moveTo>
                  <a:pt x="321" y="165"/>
                </a:moveTo>
                <a:lnTo>
                  <a:pt x="297" y="165"/>
                </a:lnTo>
                <a:lnTo>
                  <a:pt x="297" y="159"/>
                </a:lnTo>
                <a:lnTo>
                  <a:pt x="321" y="159"/>
                </a:lnTo>
                <a:lnTo>
                  <a:pt x="321" y="165"/>
                </a:lnTo>
                <a:close/>
                <a:moveTo>
                  <a:pt x="280" y="165"/>
                </a:moveTo>
                <a:lnTo>
                  <a:pt x="256" y="165"/>
                </a:lnTo>
                <a:lnTo>
                  <a:pt x="256" y="159"/>
                </a:lnTo>
                <a:lnTo>
                  <a:pt x="280" y="159"/>
                </a:lnTo>
                <a:lnTo>
                  <a:pt x="280" y="165"/>
                </a:lnTo>
                <a:close/>
                <a:moveTo>
                  <a:pt x="238" y="165"/>
                </a:moveTo>
                <a:lnTo>
                  <a:pt x="215" y="165"/>
                </a:lnTo>
                <a:lnTo>
                  <a:pt x="215" y="159"/>
                </a:lnTo>
                <a:lnTo>
                  <a:pt x="238" y="159"/>
                </a:lnTo>
                <a:lnTo>
                  <a:pt x="238" y="165"/>
                </a:lnTo>
                <a:close/>
                <a:moveTo>
                  <a:pt x="197" y="165"/>
                </a:moveTo>
                <a:lnTo>
                  <a:pt x="174" y="165"/>
                </a:lnTo>
                <a:lnTo>
                  <a:pt x="174" y="159"/>
                </a:lnTo>
                <a:lnTo>
                  <a:pt x="197" y="159"/>
                </a:lnTo>
                <a:lnTo>
                  <a:pt x="197" y="165"/>
                </a:lnTo>
                <a:close/>
                <a:moveTo>
                  <a:pt x="156" y="165"/>
                </a:moveTo>
                <a:lnTo>
                  <a:pt x="132" y="165"/>
                </a:lnTo>
                <a:lnTo>
                  <a:pt x="132" y="159"/>
                </a:lnTo>
                <a:lnTo>
                  <a:pt x="156" y="159"/>
                </a:lnTo>
                <a:lnTo>
                  <a:pt x="156" y="165"/>
                </a:lnTo>
                <a:close/>
                <a:moveTo>
                  <a:pt x="114" y="165"/>
                </a:moveTo>
                <a:lnTo>
                  <a:pt x="91" y="165"/>
                </a:lnTo>
                <a:lnTo>
                  <a:pt x="91" y="159"/>
                </a:lnTo>
                <a:lnTo>
                  <a:pt x="114" y="159"/>
                </a:lnTo>
                <a:lnTo>
                  <a:pt x="114" y="165"/>
                </a:lnTo>
                <a:close/>
                <a:moveTo>
                  <a:pt x="73" y="165"/>
                </a:moveTo>
                <a:lnTo>
                  <a:pt x="49" y="165"/>
                </a:lnTo>
                <a:lnTo>
                  <a:pt x="49" y="159"/>
                </a:lnTo>
                <a:lnTo>
                  <a:pt x="73" y="159"/>
                </a:lnTo>
                <a:lnTo>
                  <a:pt x="73" y="165"/>
                </a:lnTo>
                <a:close/>
                <a:moveTo>
                  <a:pt x="32" y="165"/>
                </a:moveTo>
                <a:lnTo>
                  <a:pt x="8" y="165"/>
                </a:lnTo>
                <a:lnTo>
                  <a:pt x="8" y="159"/>
                </a:lnTo>
                <a:lnTo>
                  <a:pt x="32" y="159"/>
                </a:lnTo>
                <a:lnTo>
                  <a:pt x="32" y="165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77" name="Rectangle 412"/>
          <p:cNvSpPr>
            <a:spLocks noChangeArrowheads="1"/>
          </p:cNvSpPr>
          <p:nvPr/>
        </p:nvSpPr>
        <p:spPr bwMode="auto">
          <a:xfrm>
            <a:off x="5328996" y="5364198"/>
            <a:ext cx="133050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Big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382" name="Rectangle 413"/>
          <p:cNvSpPr>
            <a:spLocks noChangeArrowheads="1"/>
          </p:cNvSpPr>
          <p:nvPr/>
        </p:nvSpPr>
        <p:spPr bwMode="auto">
          <a:xfrm>
            <a:off x="5495858" y="5364198"/>
            <a:ext cx="208638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Data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383" name="Rectangle 414"/>
          <p:cNvSpPr>
            <a:spLocks noChangeArrowheads="1"/>
          </p:cNvSpPr>
          <p:nvPr/>
        </p:nvSpPr>
        <p:spPr bwMode="auto">
          <a:xfrm>
            <a:off x="5904528" y="5315175"/>
            <a:ext cx="641994" cy="24510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84" name="Freeform 415"/>
          <p:cNvSpPr>
            <a:spLocks noEditPoints="1"/>
          </p:cNvSpPr>
          <p:nvPr/>
        </p:nvSpPr>
        <p:spPr bwMode="auto">
          <a:xfrm>
            <a:off x="5900286" y="5312111"/>
            <a:ext cx="650479" cy="252768"/>
          </a:xfrm>
          <a:custGeom>
            <a:avLst/>
            <a:gdLst>
              <a:gd name="T0" fmla="*/ 6 w 460"/>
              <a:gd name="T1" fmla="*/ 138 h 165"/>
              <a:gd name="T2" fmla="*/ 0 w 460"/>
              <a:gd name="T3" fmla="*/ 120 h 165"/>
              <a:gd name="T4" fmla="*/ 6 w 460"/>
              <a:gd name="T5" fmla="*/ 120 h 165"/>
              <a:gd name="T6" fmla="*/ 0 w 460"/>
              <a:gd name="T7" fmla="*/ 56 h 165"/>
              <a:gd name="T8" fmla="*/ 0 w 460"/>
              <a:gd name="T9" fmla="*/ 79 h 165"/>
              <a:gd name="T10" fmla="*/ 6 w 460"/>
              <a:gd name="T11" fmla="*/ 14 h 165"/>
              <a:gd name="T12" fmla="*/ 9 w 460"/>
              <a:gd name="T13" fmla="*/ 0 h 165"/>
              <a:gd name="T14" fmla="*/ 9 w 460"/>
              <a:gd name="T15" fmla="*/ 5 h 165"/>
              <a:gd name="T16" fmla="*/ 74 w 460"/>
              <a:gd name="T17" fmla="*/ 0 h 165"/>
              <a:gd name="T18" fmla="*/ 50 w 460"/>
              <a:gd name="T19" fmla="*/ 0 h 165"/>
              <a:gd name="T20" fmla="*/ 115 w 460"/>
              <a:gd name="T21" fmla="*/ 5 h 165"/>
              <a:gd name="T22" fmla="*/ 133 w 460"/>
              <a:gd name="T23" fmla="*/ 0 h 165"/>
              <a:gd name="T24" fmla="*/ 133 w 460"/>
              <a:gd name="T25" fmla="*/ 5 h 165"/>
              <a:gd name="T26" fmla="*/ 198 w 460"/>
              <a:gd name="T27" fmla="*/ 0 h 165"/>
              <a:gd name="T28" fmla="*/ 174 w 460"/>
              <a:gd name="T29" fmla="*/ 0 h 165"/>
              <a:gd name="T30" fmla="*/ 239 w 460"/>
              <a:gd name="T31" fmla="*/ 5 h 165"/>
              <a:gd name="T32" fmla="*/ 257 w 460"/>
              <a:gd name="T33" fmla="*/ 0 h 165"/>
              <a:gd name="T34" fmla="*/ 257 w 460"/>
              <a:gd name="T35" fmla="*/ 5 h 165"/>
              <a:gd name="T36" fmla="*/ 322 w 460"/>
              <a:gd name="T37" fmla="*/ 0 h 165"/>
              <a:gd name="T38" fmla="*/ 298 w 460"/>
              <a:gd name="T39" fmla="*/ 0 h 165"/>
              <a:gd name="T40" fmla="*/ 363 w 460"/>
              <a:gd name="T41" fmla="*/ 5 h 165"/>
              <a:gd name="T42" fmla="*/ 381 w 460"/>
              <a:gd name="T43" fmla="*/ 0 h 165"/>
              <a:gd name="T44" fmla="*/ 381 w 460"/>
              <a:gd name="T45" fmla="*/ 5 h 165"/>
              <a:gd name="T46" fmla="*/ 446 w 460"/>
              <a:gd name="T47" fmla="*/ 0 h 165"/>
              <a:gd name="T48" fmla="*/ 422 w 460"/>
              <a:gd name="T49" fmla="*/ 0 h 165"/>
              <a:gd name="T50" fmla="*/ 454 w 460"/>
              <a:gd name="T51" fmla="*/ 33 h 165"/>
              <a:gd name="T52" fmla="*/ 460 w 460"/>
              <a:gd name="T53" fmla="*/ 50 h 165"/>
              <a:gd name="T54" fmla="*/ 454 w 460"/>
              <a:gd name="T55" fmla="*/ 50 h 165"/>
              <a:gd name="T56" fmla="*/ 460 w 460"/>
              <a:gd name="T57" fmla="*/ 115 h 165"/>
              <a:gd name="T58" fmla="*/ 460 w 460"/>
              <a:gd name="T59" fmla="*/ 92 h 165"/>
              <a:gd name="T60" fmla="*/ 454 w 460"/>
              <a:gd name="T61" fmla="*/ 157 h 165"/>
              <a:gd name="T62" fmla="*/ 444 w 460"/>
              <a:gd name="T63" fmla="*/ 165 h 165"/>
              <a:gd name="T64" fmla="*/ 444 w 460"/>
              <a:gd name="T65" fmla="*/ 159 h 165"/>
              <a:gd name="T66" fmla="*/ 379 w 460"/>
              <a:gd name="T67" fmla="*/ 165 h 165"/>
              <a:gd name="T68" fmla="*/ 403 w 460"/>
              <a:gd name="T69" fmla="*/ 165 h 165"/>
              <a:gd name="T70" fmla="*/ 338 w 460"/>
              <a:gd name="T71" fmla="*/ 159 h 165"/>
              <a:gd name="T72" fmla="*/ 321 w 460"/>
              <a:gd name="T73" fmla="*/ 165 h 165"/>
              <a:gd name="T74" fmla="*/ 321 w 460"/>
              <a:gd name="T75" fmla="*/ 159 h 165"/>
              <a:gd name="T76" fmla="*/ 256 w 460"/>
              <a:gd name="T77" fmla="*/ 165 h 165"/>
              <a:gd name="T78" fmla="*/ 279 w 460"/>
              <a:gd name="T79" fmla="*/ 165 h 165"/>
              <a:gd name="T80" fmla="*/ 214 w 460"/>
              <a:gd name="T81" fmla="*/ 159 h 165"/>
              <a:gd name="T82" fmla="*/ 197 w 460"/>
              <a:gd name="T83" fmla="*/ 165 h 165"/>
              <a:gd name="T84" fmla="*/ 197 w 460"/>
              <a:gd name="T85" fmla="*/ 159 h 165"/>
              <a:gd name="T86" fmla="*/ 131 w 460"/>
              <a:gd name="T87" fmla="*/ 165 h 165"/>
              <a:gd name="T88" fmla="*/ 155 w 460"/>
              <a:gd name="T89" fmla="*/ 165 h 165"/>
              <a:gd name="T90" fmla="*/ 90 w 460"/>
              <a:gd name="T91" fmla="*/ 159 h 165"/>
              <a:gd name="T92" fmla="*/ 72 w 460"/>
              <a:gd name="T93" fmla="*/ 165 h 165"/>
              <a:gd name="T94" fmla="*/ 72 w 460"/>
              <a:gd name="T95" fmla="*/ 159 h 165"/>
              <a:gd name="T96" fmla="*/ 8 w 460"/>
              <a:gd name="T97" fmla="*/ 165 h 165"/>
              <a:gd name="T98" fmla="*/ 31 w 460"/>
              <a:gd name="T9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60" h="165">
                <a:moveTo>
                  <a:pt x="0" y="162"/>
                </a:moveTo>
                <a:lnTo>
                  <a:pt x="0" y="138"/>
                </a:lnTo>
                <a:lnTo>
                  <a:pt x="6" y="138"/>
                </a:lnTo>
                <a:lnTo>
                  <a:pt x="6" y="162"/>
                </a:lnTo>
                <a:lnTo>
                  <a:pt x="0" y="162"/>
                </a:lnTo>
                <a:close/>
                <a:moveTo>
                  <a:pt x="0" y="120"/>
                </a:moveTo>
                <a:lnTo>
                  <a:pt x="0" y="97"/>
                </a:lnTo>
                <a:lnTo>
                  <a:pt x="6" y="97"/>
                </a:lnTo>
                <a:lnTo>
                  <a:pt x="6" y="120"/>
                </a:lnTo>
                <a:lnTo>
                  <a:pt x="0" y="120"/>
                </a:lnTo>
                <a:close/>
                <a:moveTo>
                  <a:pt x="0" y="79"/>
                </a:moveTo>
                <a:lnTo>
                  <a:pt x="0" y="56"/>
                </a:lnTo>
                <a:lnTo>
                  <a:pt x="6" y="56"/>
                </a:lnTo>
                <a:lnTo>
                  <a:pt x="6" y="79"/>
                </a:lnTo>
                <a:lnTo>
                  <a:pt x="0" y="79"/>
                </a:lnTo>
                <a:close/>
                <a:moveTo>
                  <a:pt x="0" y="38"/>
                </a:moveTo>
                <a:lnTo>
                  <a:pt x="0" y="14"/>
                </a:lnTo>
                <a:lnTo>
                  <a:pt x="6" y="14"/>
                </a:lnTo>
                <a:lnTo>
                  <a:pt x="6" y="38"/>
                </a:lnTo>
                <a:lnTo>
                  <a:pt x="0" y="38"/>
                </a:lnTo>
                <a:close/>
                <a:moveTo>
                  <a:pt x="9" y="0"/>
                </a:moveTo>
                <a:lnTo>
                  <a:pt x="33" y="0"/>
                </a:lnTo>
                <a:lnTo>
                  <a:pt x="33" y="5"/>
                </a:lnTo>
                <a:lnTo>
                  <a:pt x="9" y="5"/>
                </a:lnTo>
                <a:lnTo>
                  <a:pt x="9" y="0"/>
                </a:lnTo>
                <a:close/>
                <a:moveTo>
                  <a:pt x="50" y="0"/>
                </a:moveTo>
                <a:lnTo>
                  <a:pt x="74" y="0"/>
                </a:lnTo>
                <a:lnTo>
                  <a:pt x="74" y="5"/>
                </a:lnTo>
                <a:lnTo>
                  <a:pt x="50" y="5"/>
                </a:lnTo>
                <a:lnTo>
                  <a:pt x="50" y="0"/>
                </a:lnTo>
                <a:close/>
                <a:moveTo>
                  <a:pt x="92" y="0"/>
                </a:moveTo>
                <a:lnTo>
                  <a:pt x="115" y="0"/>
                </a:lnTo>
                <a:lnTo>
                  <a:pt x="115" y="5"/>
                </a:lnTo>
                <a:lnTo>
                  <a:pt x="92" y="5"/>
                </a:lnTo>
                <a:lnTo>
                  <a:pt x="92" y="0"/>
                </a:lnTo>
                <a:close/>
                <a:moveTo>
                  <a:pt x="133" y="0"/>
                </a:moveTo>
                <a:lnTo>
                  <a:pt x="157" y="0"/>
                </a:lnTo>
                <a:lnTo>
                  <a:pt x="157" y="5"/>
                </a:lnTo>
                <a:lnTo>
                  <a:pt x="133" y="5"/>
                </a:lnTo>
                <a:lnTo>
                  <a:pt x="133" y="0"/>
                </a:lnTo>
                <a:close/>
                <a:moveTo>
                  <a:pt x="174" y="0"/>
                </a:moveTo>
                <a:lnTo>
                  <a:pt x="198" y="0"/>
                </a:lnTo>
                <a:lnTo>
                  <a:pt x="198" y="5"/>
                </a:lnTo>
                <a:lnTo>
                  <a:pt x="174" y="5"/>
                </a:lnTo>
                <a:lnTo>
                  <a:pt x="174" y="0"/>
                </a:lnTo>
                <a:close/>
                <a:moveTo>
                  <a:pt x="215" y="0"/>
                </a:moveTo>
                <a:lnTo>
                  <a:pt x="239" y="0"/>
                </a:lnTo>
                <a:lnTo>
                  <a:pt x="239" y="5"/>
                </a:lnTo>
                <a:lnTo>
                  <a:pt x="215" y="5"/>
                </a:lnTo>
                <a:lnTo>
                  <a:pt x="215" y="0"/>
                </a:lnTo>
                <a:close/>
                <a:moveTo>
                  <a:pt x="257" y="0"/>
                </a:moveTo>
                <a:lnTo>
                  <a:pt x="281" y="0"/>
                </a:lnTo>
                <a:lnTo>
                  <a:pt x="281" y="5"/>
                </a:lnTo>
                <a:lnTo>
                  <a:pt x="257" y="5"/>
                </a:lnTo>
                <a:lnTo>
                  <a:pt x="257" y="0"/>
                </a:lnTo>
                <a:close/>
                <a:moveTo>
                  <a:pt x="298" y="0"/>
                </a:moveTo>
                <a:lnTo>
                  <a:pt x="322" y="0"/>
                </a:lnTo>
                <a:lnTo>
                  <a:pt x="322" y="5"/>
                </a:lnTo>
                <a:lnTo>
                  <a:pt x="298" y="5"/>
                </a:lnTo>
                <a:lnTo>
                  <a:pt x="298" y="0"/>
                </a:lnTo>
                <a:close/>
                <a:moveTo>
                  <a:pt x="340" y="0"/>
                </a:moveTo>
                <a:lnTo>
                  <a:pt x="363" y="0"/>
                </a:lnTo>
                <a:lnTo>
                  <a:pt x="363" y="5"/>
                </a:lnTo>
                <a:lnTo>
                  <a:pt x="340" y="5"/>
                </a:lnTo>
                <a:lnTo>
                  <a:pt x="340" y="0"/>
                </a:lnTo>
                <a:close/>
                <a:moveTo>
                  <a:pt x="381" y="0"/>
                </a:moveTo>
                <a:lnTo>
                  <a:pt x="405" y="0"/>
                </a:lnTo>
                <a:lnTo>
                  <a:pt x="405" y="5"/>
                </a:lnTo>
                <a:lnTo>
                  <a:pt x="381" y="5"/>
                </a:lnTo>
                <a:lnTo>
                  <a:pt x="381" y="0"/>
                </a:lnTo>
                <a:close/>
                <a:moveTo>
                  <a:pt x="422" y="0"/>
                </a:moveTo>
                <a:lnTo>
                  <a:pt x="446" y="0"/>
                </a:lnTo>
                <a:lnTo>
                  <a:pt x="446" y="5"/>
                </a:lnTo>
                <a:lnTo>
                  <a:pt x="422" y="5"/>
                </a:lnTo>
                <a:lnTo>
                  <a:pt x="422" y="0"/>
                </a:lnTo>
                <a:close/>
                <a:moveTo>
                  <a:pt x="460" y="9"/>
                </a:moveTo>
                <a:lnTo>
                  <a:pt x="460" y="33"/>
                </a:lnTo>
                <a:lnTo>
                  <a:pt x="454" y="33"/>
                </a:lnTo>
                <a:lnTo>
                  <a:pt x="454" y="9"/>
                </a:lnTo>
                <a:lnTo>
                  <a:pt x="460" y="9"/>
                </a:lnTo>
                <a:close/>
                <a:moveTo>
                  <a:pt x="460" y="50"/>
                </a:moveTo>
                <a:lnTo>
                  <a:pt x="460" y="74"/>
                </a:lnTo>
                <a:lnTo>
                  <a:pt x="454" y="74"/>
                </a:lnTo>
                <a:lnTo>
                  <a:pt x="454" y="50"/>
                </a:lnTo>
                <a:lnTo>
                  <a:pt x="460" y="50"/>
                </a:lnTo>
                <a:close/>
                <a:moveTo>
                  <a:pt x="460" y="92"/>
                </a:moveTo>
                <a:lnTo>
                  <a:pt x="460" y="115"/>
                </a:lnTo>
                <a:lnTo>
                  <a:pt x="454" y="115"/>
                </a:lnTo>
                <a:lnTo>
                  <a:pt x="454" y="92"/>
                </a:lnTo>
                <a:lnTo>
                  <a:pt x="460" y="92"/>
                </a:lnTo>
                <a:close/>
                <a:moveTo>
                  <a:pt x="460" y="133"/>
                </a:moveTo>
                <a:lnTo>
                  <a:pt x="460" y="157"/>
                </a:lnTo>
                <a:lnTo>
                  <a:pt x="454" y="157"/>
                </a:lnTo>
                <a:lnTo>
                  <a:pt x="454" y="133"/>
                </a:lnTo>
                <a:lnTo>
                  <a:pt x="460" y="133"/>
                </a:lnTo>
                <a:close/>
                <a:moveTo>
                  <a:pt x="444" y="165"/>
                </a:moveTo>
                <a:lnTo>
                  <a:pt x="421" y="165"/>
                </a:lnTo>
                <a:lnTo>
                  <a:pt x="421" y="159"/>
                </a:lnTo>
                <a:lnTo>
                  <a:pt x="444" y="159"/>
                </a:lnTo>
                <a:lnTo>
                  <a:pt x="444" y="165"/>
                </a:lnTo>
                <a:close/>
                <a:moveTo>
                  <a:pt x="403" y="165"/>
                </a:moveTo>
                <a:lnTo>
                  <a:pt x="379" y="165"/>
                </a:lnTo>
                <a:lnTo>
                  <a:pt x="379" y="159"/>
                </a:lnTo>
                <a:lnTo>
                  <a:pt x="403" y="159"/>
                </a:lnTo>
                <a:lnTo>
                  <a:pt x="403" y="165"/>
                </a:lnTo>
                <a:close/>
                <a:moveTo>
                  <a:pt x="362" y="165"/>
                </a:moveTo>
                <a:lnTo>
                  <a:pt x="338" y="165"/>
                </a:lnTo>
                <a:lnTo>
                  <a:pt x="338" y="159"/>
                </a:lnTo>
                <a:lnTo>
                  <a:pt x="362" y="159"/>
                </a:lnTo>
                <a:lnTo>
                  <a:pt x="362" y="165"/>
                </a:lnTo>
                <a:close/>
                <a:moveTo>
                  <a:pt x="321" y="165"/>
                </a:moveTo>
                <a:lnTo>
                  <a:pt x="297" y="165"/>
                </a:lnTo>
                <a:lnTo>
                  <a:pt x="297" y="159"/>
                </a:lnTo>
                <a:lnTo>
                  <a:pt x="321" y="159"/>
                </a:lnTo>
                <a:lnTo>
                  <a:pt x="321" y="165"/>
                </a:lnTo>
                <a:close/>
                <a:moveTo>
                  <a:pt x="279" y="165"/>
                </a:moveTo>
                <a:lnTo>
                  <a:pt x="256" y="165"/>
                </a:lnTo>
                <a:lnTo>
                  <a:pt x="256" y="159"/>
                </a:lnTo>
                <a:lnTo>
                  <a:pt x="279" y="159"/>
                </a:lnTo>
                <a:lnTo>
                  <a:pt x="279" y="165"/>
                </a:lnTo>
                <a:close/>
                <a:moveTo>
                  <a:pt x="238" y="165"/>
                </a:moveTo>
                <a:lnTo>
                  <a:pt x="214" y="165"/>
                </a:lnTo>
                <a:lnTo>
                  <a:pt x="214" y="159"/>
                </a:lnTo>
                <a:lnTo>
                  <a:pt x="238" y="159"/>
                </a:lnTo>
                <a:lnTo>
                  <a:pt x="238" y="165"/>
                </a:lnTo>
                <a:close/>
                <a:moveTo>
                  <a:pt x="197" y="165"/>
                </a:moveTo>
                <a:lnTo>
                  <a:pt x="173" y="165"/>
                </a:lnTo>
                <a:lnTo>
                  <a:pt x="173" y="159"/>
                </a:lnTo>
                <a:lnTo>
                  <a:pt x="197" y="159"/>
                </a:lnTo>
                <a:lnTo>
                  <a:pt x="197" y="165"/>
                </a:lnTo>
                <a:close/>
                <a:moveTo>
                  <a:pt x="155" y="165"/>
                </a:moveTo>
                <a:lnTo>
                  <a:pt x="131" y="165"/>
                </a:lnTo>
                <a:lnTo>
                  <a:pt x="131" y="159"/>
                </a:lnTo>
                <a:lnTo>
                  <a:pt x="155" y="159"/>
                </a:lnTo>
                <a:lnTo>
                  <a:pt x="155" y="165"/>
                </a:lnTo>
                <a:close/>
                <a:moveTo>
                  <a:pt x="114" y="165"/>
                </a:moveTo>
                <a:lnTo>
                  <a:pt x="90" y="165"/>
                </a:lnTo>
                <a:lnTo>
                  <a:pt x="90" y="159"/>
                </a:lnTo>
                <a:lnTo>
                  <a:pt x="114" y="159"/>
                </a:lnTo>
                <a:lnTo>
                  <a:pt x="114" y="165"/>
                </a:lnTo>
                <a:close/>
                <a:moveTo>
                  <a:pt x="72" y="165"/>
                </a:moveTo>
                <a:lnTo>
                  <a:pt x="49" y="165"/>
                </a:lnTo>
                <a:lnTo>
                  <a:pt x="49" y="159"/>
                </a:lnTo>
                <a:lnTo>
                  <a:pt x="72" y="159"/>
                </a:lnTo>
                <a:lnTo>
                  <a:pt x="72" y="165"/>
                </a:lnTo>
                <a:close/>
                <a:moveTo>
                  <a:pt x="31" y="165"/>
                </a:moveTo>
                <a:lnTo>
                  <a:pt x="8" y="165"/>
                </a:lnTo>
                <a:lnTo>
                  <a:pt x="8" y="159"/>
                </a:lnTo>
                <a:lnTo>
                  <a:pt x="31" y="159"/>
                </a:lnTo>
                <a:lnTo>
                  <a:pt x="31" y="165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85" name="Rectangle 416"/>
          <p:cNvSpPr>
            <a:spLocks noChangeArrowheads="1"/>
          </p:cNvSpPr>
          <p:nvPr/>
        </p:nvSpPr>
        <p:spPr bwMode="auto">
          <a:xfrm>
            <a:off x="6007757" y="5364198"/>
            <a:ext cx="421713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Data lake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401" name="Picture 4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10" y="4619680"/>
            <a:ext cx="2634440" cy="64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386" name="Rectangle 418"/>
          <p:cNvSpPr>
            <a:spLocks noChangeArrowheads="1"/>
          </p:cNvSpPr>
          <p:nvPr/>
        </p:nvSpPr>
        <p:spPr bwMode="auto">
          <a:xfrm>
            <a:off x="6065734" y="5099174"/>
            <a:ext cx="450444" cy="1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731" b="1" dirty="0" smtClean="0">
                <a:solidFill>
                  <a:srgbClr val="4D4F51"/>
                </a:solidFill>
                <a:latin typeface="+mn-lt"/>
              </a:rPr>
              <a:t>Verification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387" name="Rectangle 419"/>
          <p:cNvSpPr>
            <a:spLocks noChangeArrowheads="1"/>
          </p:cNvSpPr>
          <p:nvPr/>
        </p:nvSpPr>
        <p:spPr bwMode="auto">
          <a:xfrm>
            <a:off x="6074219" y="4927598"/>
            <a:ext cx="315792" cy="1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731" b="1" dirty="0" smtClean="0">
                <a:solidFill>
                  <a:srgbClr val="4D4F51"/>
                </a:solidFill>
                <a:latin typeface="+mn-lt"/>
              </a:rPr>
              <a:t>Analysis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388" name="Rectangle 420"/>
          <p:cNvSpPr>
            <a:spLocks noChangeArrowheads="1"/>
          </p:cNvSpPr>
          <p:nvPr/>
        </p:nvSpPr>
        <p:spPr bwMode="auto">
          <a:xfrm>
            <a:off x="5990788" y="4765214"/>
            <a:ext cx="468077" cy="1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731" b="1" smtClean="0">
                <a:solidFill>
                  <a:srgbClr val="4D4F51"/>
                </a:solidFill>
                <a:latin typeface="+mn-lt"/>
              </a:rPr>
              <a:t>Valorisation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389" name="Rectangle 421"/>
          <p:cNvSpPr>
            <a:spLocks noChangeArrowheads="1"/>
          </p:cNvSpPr>
          <p:nvPr/>
        </p:nvSpPr>
        <p:spPr bwMode="auto">
          <a:xfrm>
            <a:off x="5734838" y="4923001"/>
            <a:ext cx="1012484" cy="9192"/>
          </a:xfrm>
          <a:prstGeom prst="rect">
            <a:avLst/>
          </a:prstGeom>
          <a:solidFill>
            <a:srgbClr val="A6A6A6"/>
          </a:solidFill>
          <a:ln w="0" cap="flat">
            <a:solidFill>
              <a:srgbClr val="A6A6A6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90" name="Rectangle 422"/>
          <p:cNvSpPr>
            <a:spLocks noChangeArrowheads="1"/>
          </p:cNvSpPr>
          <p:nvPr/>
        </p:nvSpPr>
        <p:spPr bwMode="auto">
          <a:xfrm>
            <a:off x="5468990" y="5085386"/>
            <a:ext cx="1563978" cy="9192"/>
          </a:xfrm>
          <a:prstGeom prst="rect">
            <a:avLst/>
          </a:prstGeom>
          <a:solidFill>
            <a:srgbClr val="A6A6A6"/>
          </a:solidFill>
          <a:ln w="0" cap="flat">
            <a:solidFill>
              <a:srgbClr val="A6A6A6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91" name="Freeform 423"/>
          <p:cNvSpPr>
            <a:spLocks/>
          </p:cNvSpPr>
          <p:nvPr/>
        </p:nvSpPr>
        <p:spPr bwMode="auto">
          <a:xfrm>
            <a:off x="2447091" y="3490650"/>
            <a:ext cx="2105573" cy="148597"/>
          </a:xfrm>
          <a:custGeom>
            <a:avLst/>
            <a:gdLst>
              <a:gd name="T0" fmla="*/ 0 w 4040"/>
              <a:gd name="T1" fmla="*/ 263 h 263"/>
              <a:gd name="T2" fmla="*/ 0 w 4040"/>
              <a:gd name="T3" fmla="*/ 132 h 263"/>
              <a:gd name="T4" fmla="*/ 8 w 4040"/>
              <a:gd name="T5" fmla="*/ 124 h 263"/>
              <a:gd name="T6" fmla="*/ 4032 w 4040"/>
              <a:gd name="T7" fmla="*/ 124 h 263"/>
              <a:gd name="T8" fmla="*/ 4024 w 4040"/>
              <a:gd name="T9" fmla="*/ 132 h 263"/>
              <a:gd name="T10" fmla="*/ 4024 w 4040"/>
              <a:gd name="T11" fmla="*/ 0 h 263"/>
              <a:gd name="T12" fmla="*/ 4040 w 4040"/>
              <a:gd name="T13" fmla="*/ 0 h 263"/>
              <a:gd name="T14" fmla="*/ 4040 w 4040"/>
              <a:gd name="T15" fmla="*/ 132 h 263"/>
              <a:gd name="T16" fmla="*/ 4032 w 4040"/>
              <a:gd name="T17" fmla="*/ 140 h 263"/>
              <a:gd name="T18" fmla="*/ 8 w 4040"/>
              <a:gd name="T19" fmla="*/ 140 h 263"/>
              <a:gd name="T20" fmla="*/ 16 w 4040"/>
              <a:gd name="T21" fmla="*/ 132 h 263"/>
              <a:gd name="T22" fmla="*/ 16 w 4040"/>
              <a:gd name="T23" fmla="*/ 263 h 263"/>
              <a:gd name="T24" fmla="*/ 0 w 4040"/>
              <a:gd name="T25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0" h="263">
                <a:moveTo>
                  <a:pt x="0" y="263"/>
                </a:moveTo>
                <a:lnTo>
                  <a:pt x="0" y="132"/>
                </a:lnTo>
                <a:cubicBezTo>
                  <a:pt x="0" y="127"/>
                  <a:pt x="4" y="124"/>
                  <a:pt x="8" y="124"/>
                </a:cubicBezTo>
                <a:lnTo>
                  <a:pt x="4032" y="124"/>
                </a:lnTo>
                <a:lnTo>
                  <a:pt x="4024" y="132"/>
                </a:lnTo>
                <a:lnTo>
                  <a:pt x="4024" y="0"/>
                </a:lnTo>
                <a:lnTo>
                  <a:pt x="4040" y="0"/>
                </a:lnTo>
                <a:lnTo>
                  <a:pt x="4040" y="132"/>
                </a:lnTo>
                <a:cubicBezTo>
                  <a:pt x="4040" y="136"/>
                  <a:pt x="4036" y="140"/>
                  <a:pt x="4032" y="140"/>
                </a:cubicBezTo>
                <a:lnTo>
                  <a:pt x="8" y="140"/>
                </a:lnTo>
                <a:lnTo>
                  <a:pt x="16" y="132"/>
                </a:lnTo>
                <a:lnTo>
                  <a:pt x="16" y="263"/>
                </a:lnTo>
                <a:lnTo>
                  <a:pt x="0" y="263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70410" name="Picture 42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84" y="3608607"/>
            <a:ext cx="1309443" cy="46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392" name="Rectangle 428"/>
          <p:cNvSpPr>
            <a:spLocks noChangeArrowheads="1"/>
          </p:cNvSpPr>
          <p:nvPr/>
        </p:nvSpPr>
        <p:spPr bwMode="auto">
          <a:xfrm>
            <a:off x="5729181" y="3643842"/>
            <a:ext cx="1884975" cy="37991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94" name="Rectangle 430"/>
          <p:cNvSpPr>
            <a:spLocks noChangeArrowheads="1"/>
          </p:cNvSpPr>
          <p:nvPr/>
        </p:nvSpPr>
        <p:spPr bwMode="auto">
          <a:xfrm>
            <a:off x="6332996" y="3789376"/>
            <a:ext cx="801995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API Management </a:t>
            </a:r>
            <a:endParaRPr lang="en-US" altLang="fr-FR" sz="1462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395" name="Rectangle 431"/>
          <p:cNvSpPr>
            <a:spLocks noChangeArrowheads="1"/>
          </p:cNvSpPr>
          <p:nvPr/>
        </p:nvSpPr>
        <p:spPr bwMode="auto">
          <a:xfrm>
            <a:off x="6513999" y="3833801"/>
            <a:ext cx="65" cy="22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418" name="Picture 43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30" y="1828507"/>
            <a:ext cx="1801544" cy="31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419" name="Picture 43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30" y="1828507"/>
            <a:ext cx="1801544" cy="31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396" name="Freeform 436"/>
          <p:cNvSpPr>
            <a:spLocks/>
          </p:cNvSpPr>
          <p:nvPr/>
        </p:nvSpPr>
        <p:spPr bwMode="auto">
          <a:xfrm>
            <a:off x="1768330" y="1819316"/>
            <a:ext cx="5553111" cy="315577"/>
          </a:xfrm>
          <a:custGeom>
            <a:avLst/>
            <a:gdLst>
              <a:gd name="T0" fmla="*/ 0 w 10656"/>
              <a:gd name="T1" fmla="*/ 280 h 560"/>
              <a:gd name="T2" fmla="*/ 280 w 10656"/>
              <a:gd name="T3" fmla="*/ 0 h 560"/>
              <a:gd name="T4" fmla="*/ 280 w 10656"/>
              <a:gd name="T5" fmla="*/ 0 h 560"/>
              <a:gd name="T6" fmla="*/ 280 w 10656"/>
              <a:gd name="T7" fmla="*/ 0 h 560"/>
              <a:gd name="T8" fmla="*/ 10376 w 10656"/>
              <a:gd name="T9" fmla="*/ 0 h 560"/>
              <a:gd name="T10" fmla="*/ 10376 w 10656"/>
              <a:gd name="T11" fmla="*/ 0 h 560"/>
              <a:gd name="T12" fmla="*/ 10656 w 10656"/>
              <a:gd name="T13" fmla="*/ 280 h 560"/>
              <a:gd name="T14" fmla="*/ 10656 w 10656"/>
              <a:gd name="T15" fmla="*/ 280 h 560"/>
              <a:gd name="T16" fmla="*/ 10656 w 10656"/>
              <a:gd name="T17" fmla="*/ 280 h 560"/>
              <a:gd name="T18" fmla="*/ 10656 w 10656"/>
              <a:gd name="T19" fmla="*/ 280 h 560"/>
              <a:gd name="T20" fmla="*/ 10656 w 10656"/>
              <a:gd name="T21" fmla="*/ 280 h 560"/>
              <a:gd name="T22" fmla="*/ 10376 w 10656"/>
              <a:gd name="T23" fmla="*/ 560 h 560"/>
              <a:gd name="T24" fmla="*/ 10376 w 10656"/>
              <a:gd name="T25" fmla="*/ 560 h 560"/>
              <a:gd name="T26" fmla="*/ 10376 w 10656"/>
              <a:gd name="T27" fmla="*/ 560 h 560"/>
              <a:gd name="T28" fmla="*/ 280 w 10656"/>
              <a:gd name="T29" fmla="*/ 560 h 560"/>
              <a:gd name="T30" fmla="*/ 280 w 10656"/>
              <a:gd name="T31" fmla="*/ 560 h 560"/>
              <a:gd name="T32" fmla="*/ 0 w 10656"/>
              <a:gd name="T33" fmla="*/ 280 h 560"/>
              <a:gd name="T34" fmla="*/ 0 w 10656"/>
              <a:gd name="T35" fmla="*/ 28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656" h="560">
                <a:moveTo>
                  <a:pt x="0" y="280"/>
                </a:moveTo>
                <a:cubicBezTo>
                  <a:pt x="0" y="126"/>
                  <a:pt x="126" y="0"/>
                  <a:pt x="280" y="0"/>
                </a:cubicBezTo>
                <a:cubicBezTo>
                  <a:pt x="280" y="0"/>
                  <a:pt x="280" y="0"/>
                  <a:pt x="280" y="0"/>
                </a:cubicBezTo>
                <a:lnTo>
                  <a:pt x="280" y="0"/>
                </a:lnTo>
                <a:lnTo>
                  <a:pt x="10376" y="0"/>
                </a:lnTo>
                <a:lnTo>
                  <a:pt x="10376" y="0"/>
                </a:lnTo>
                <a:cubicBezTo>
                  <a:pt x="10531" y="0"/>
                  <a:pt x="10656" y="126"/>
                  <a:pt x="10656" y="280"/>
                </a:cubicBezTo>
                <a:cubicBezTo>
                  <a:pt x="10656" y="280"/>
                  <a:pt x="10656" y="280"/>
                  <a:pt x="10656" y="280"/>
                </a:cubicBezTo>
                <a:lnTo>
                  <a:pt x="10656" y="280"/>
                </a:lnTo>
                <a:lnTo>
                  <a:pt x="10656" y="280"/>
                </a:lnTo>
                <a:lnTo>
                  <a:pt x="10656" y="280"/>
                </a:lnTo>
                <a:cubicBezTo>
                  <a:pt x="10656" y="435"/>
                  <a:pt x="10531" y="560"/>
                  <a:pt x="10376" y="560"/>
                </a:cubicBezTo>
                <a:cubicBezTo>
                  <a:pt x="10376" y="560"/>
                  <a:pt x="10376" y="560"/>
                  <a:pt x="10376" y="560"/>
                </a:cubicBezTo>
                <a:lnTo>
                  <a:pt x="10376" y="560"/>
                </a:lnTo>
                <a:lnTo>
                  <a:pt x="280" y="560"/>
                </a:lnTo>
                <a:lnTo>
                  <a:pt x="280" y="560"/>
                </a:lnTo>
                <a:cubicBezTo>
                  <a:pt x="126" y="560"/>
                  <a:pt x="0" y="435"/>
                  <a:pt x="0" y="280"/>
                </a:cubicBezTo>
                <a:cubicBezTo>
                  <a:pt x="0" y="280"/>
                  <a:pt x="0" y="280"/>
                  <a:pt x="0" y="28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398" name="Rectangle 438"/>
          <p:cNvSpPr>
            <a:spLocks noChangeArrowheads="1"/>
          </p:cNvSpPr>
          <p:nvPr/>
        </p:nvSpPr>
        <p:spPr bwMode="auto">
          <a:xfrm>
            <a:off x="3784815" y="1903571"/>
            <a:ext cx="1399792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Identification / authentification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425" name="Picture 44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61" y="5713477"/>
            <a:ext cx="1250051" cy="31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426" name="Picture 44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61" y="5713477"/>
            <a:ext cx="1250051" cy="315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399" name="Freeform 443"/>
          <p:cNvSpPr>
            <a:spLocks/>
          </p:cNvSpPr>
          <p:nvPr/>
        </p:nvSpPr>
        <p:spPr bwMode="auto">
          <a:xfrm>
            <a:off x="1860246" y="5704286"/>
            <a:ext cx="5420187" cy="317109"/>
          </a:xfrm>
          <a:custGeom>
            <a:avLst/>
            <a:gdLst>
              <a:gd name="T0" fmla="*/ 0 w 10400"/>
              <a:gd name="T1" fmla="*/ 280 h 560"/>
              <a:gd name="T2" fmla="*/ 280 w 10400"/>
              <a:gd name="T3" fmla="*/ 0 h 560"/>
              <a:gd name="T4" fmla="*/ 280 w 10400"/>
              <a:gd name="T5" fmla="*/ 0 h 560"/>
              <a:gd name="T6" fmla="*/ 280 w 10400"/>
              <a:gd name="T7" fmla="*/ 0 h 560"/>
              <a:gd name="T8" fmla="*/ 10120 w 10400"/>
              <a:gd name="T9" fmla="*/ 0 h 560"/>
              <a:gd name="T10" fmla="*/ 10120 w 10400"/>
              <a:gd name="T11" fmla="*/ 0 h 560"/>
              <a:gd name="T12" fmla="*/ 10400 w 10400"/>
              <a:gd name="T13" fmla="*/ 280 h 560"/>
              <a:gd name="T14" fmla="*/ 10400 w 10400"/>
              <a:gd name="T15" fmla="*/ 280 h 560"/>
              <a:gd name="T16" fmla="*/ 10400 w 10400"/>
              <a:gd name="T17" fmla="*/ 280 h 560"/>
              <a:gd name="T18" fmla="*/ 10400 w 10400"/>
              <a:gd name="T19" fmla="*/ 280 h 560"/>
              <a:gd name="T20" fmla="*/ 10400 w 10400"/>
              <a:gd name="T21" fmla="*/ 280 h 560"/>
              <a:gd name="T22" fmla="*/ 10120 w 10400"/>
              <a:gd name="T23" fmla="*/ 560 h 560"/>
              <a:gd name="T24" fmla="*/ 10120 w 10400"/>
              <a:gd name="T25" fmla="*/ 560 h 560"/>
              <a:gd name="T26" fmla="*/ 10120 w 10400"/>
              <a:gd name="T27" fmla="*/ 560 h 560"/>
              <a:gd name="T28" fmla="*/ 280 w 10400"/>
              <a:gd name="T29" fmla="*/ 560 h 560"/>
              <a:gd name="T30" fmla="*/ 280 w 10400"/>
              <a:gd name="T31" fmla="*/ 560 h 560"/>
              <a:gd name="T32" fmla="*/ 0 w 10400"/>
              <a:gd name="T33" fmla="*/ 280 h 560"/>
              <a:gd name="T34" fmla="*/ 0 w 10400"/>
              <a:gd name="T35" fmla="*/ 28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400" h="560">
                <a:moveTo>
                  <a:pt x="0" y="280"/>
                </a:moveTo>
                <a:cubicBezTo>
                  <a:pt x="0" y="126"/>
                  <a:pt x="126" y="0"/>
                  <a:pt x="280" y="0"/>
                </a:cubicBezTo>
                <a:cubicBezTo>
                  <a:pt x="280" y="0"/>
                  <a:pt x="280" y="0"/>
                  <a:pt x="280" y="0"/>
                </a:cubicBezTo>
                <a:lnTo>
                  <a:pt x="280" y="0"/>
                </a:lnTo>
                <a:lnTo>
                  <a:pt x="10120" y="0"/>
                </a:lnTo>
                <a:lnTo>
                  <a:pt x="10120" y="0"/>
                </a:lnTo>
                <a:cubicBezTo>
                  <a:pt x="10275" y="0"/>
                  <a:pt x="10400" y="126"/>
                  <a:pt x="10400" y="280"/>
                </a:cubicBezTo>
                <a:cubicBezTo>
                  <a:pt x="10400" y="280"/>
                  <a:pt x="10400" y="280"/>
                  <a:pt x="10400" y="280"/>
                </a:cubicBezTo>
                <a:lnTo>
                  <a:pt x="10400" y="280"/>
                </a:lnTo>
                <a:lnTo>
                  <a:pt x="10400" y="280"/>
                </a:lnTo>
                <a:lnTo>
                  <a:pt x="10400" y="280"/>
                </a:lnTo>
                <a:cubicBezTo>
                  <a:pt x="10400" y="435"/>
                  <a:pt x="10275" y="560"/>
                  <a:pt x="10120" y="560"/>
                </a:cubicBezTo>
                <a:cubicBezTo>
                  <a:pt x="10120" y="560"/>
                  <a:pt x="10120" y="560"/>
                  <a:pt x="10120" y="560"/>
                </a:cubicBezTo>
                <a:lnTo>
                  <a:pt x="10120" y="560"/>
                </a:lnTo>
                <a:lnTo>
                  <a:pt x="280" y="560"/>
                </a:lnTo>
                <a:lnTo>
                  <a:pt x="280" y="560"/>
                </a:lnTo>
                <a:cubicBezTo>
                  <a:pt x="126" y="560"/>
                  <a:pt x="0" y="435"/>
                  <a:pt x="0" y="280"/>
                </a:cubicBezTo>
                <a:cubicBezTo>
                  <a:pt x="0" y="280"/>
                  <a:pt x="0" y="280"/>
                  <a:pt x="0" y="28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402" name="Rectangle 445"/>
          <p:cNvSpPr>
            <a:spLocks noChangeArrowheads="1"/>
          </p:cNvSpPr>
          <p:nvPr/>
        </p:nvSpPr>
        <p:spPr bwMode="auto">
          <a:xfrm>
            <a:off x="4073288" y="5787010"/>
            <a:ext cx="875240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dirty="0" smtClean="0">
                <a:solidFill>
                  <a:srgbClr val="4D4F51"/>
                </a:solidFill>
                <a:latin typeface="+mn-lt"/>
              </a:rPr>
              <a:t>Cloud Infrastructure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403" name="Rectangle 446"/>
          <p:cNvSpPr>
            <a:spLocks noChangeArrowheads="1"/>
          </p:cNvSpPr>
          <p:nvPr/>
        </p:nvSpPr>
        <p:spPr bwMode="auto">
          <a:xfrm>
            <a:off x="1467131" y="4199932"/>
            <a:ext cx="6179550" cy="27575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404" name="Rectangle 447"/>
          <p:cNvSpPr>
            <a:spLocks noChangeArrowheads="1"/>
          </p:cNvSpPr>
          <p:nvPr/>
        </p:nvSpPr>
        <p:spPr bwMode="auto">
          <a:xfrm>
            <a:off x="1580257" y="4213719"/>
            <a:ext cx="25454" cy="125618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405" name="Rectangle 448"/>
          <p:cNvSpPr>
            <a:spLocks noChangeArrowheads="1"/>
          </p:cNvSpPr>
          <p:nvPr/>
        </p:nvSpPr>
        <p:spPr bwMode="auto">
          <a:xfrm>
            <a:off x="4449435" y="4213719"/>
            <a:ext cx="24040" cy="125618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406" name="Rectangle 449"/>
          <p:cNvSpPr>
            <a:spLocks noChangeArrowheads="1"/>
          </p:cNvSpPr>
          <p:nvPr/>
        </p:nvSpPr>
        <p:spPr bwMode="auto">
          <a:xfrm>
            <a:off x="5399700" y="4213719"/>
            <a:ext cx="25454" cy="125618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407" name="Rectangle 450"/>
          <p:cNvSpPr>
            <a:spLocks noChangeArrowheads="1"/>
          </p:cNvSpPr>
          <p:nvPr/>
        </p:nvSpPr>
        <p:spPr bwMode="auto">
          <a:xfrm>
            <a:off x="2530523" y="4213719"/>
            <a:ext cx="25454" cy="125618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412" name="Rectangle 451"/>
          <p:cNvSpPr>
            <a:spLocks noChangeArrowheads="1"/>
          </p:cNvSpPr>
          <p:nvPr/>
        </p:nvSpPr>
        <p:spPr bwMode="auto">
          <a:xfrm>
            <a:off x="3489272" y="4213719"/>
            <a:ext cx="25454" cy="125618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79" name="Freeform 486"/>
          <p:cNvSpPr>
            <a:spLocks noEditPoints="1"/>
          </p:cNvSpPr>
          <p:nvPr/>
        </p:nvSpPr>
        <p:spPr bwMode="auto">
          <a:xfrm>
            <a:off x="5307785" y="4443508"/>
            <a:ext cx="183831" cy="81192"/>
          </a:xfrm>
          <a:custGeom>
            <a:avLst/>
            <a:gdLst>
              <a:gd name="T0" fmla="*/ 16 w 352"/>
              <a:gd name="T1" fmla="*/ 144 h 144"/>
              <a:gd name="T2" fmla="*/ 0 w 352"/>
              <a:gd name="T3" fmla="*/ 128 h 144"/>
              <a:gd name="T4" fmla="*/ 0 w 352"/>
              <a:gd name="T5" fmla="*/ 16 h 144"/>
              <a:gd name="T6" fmla="*/ 16 w 352"/>
              <a:gd name="T7" fmla="*/ 0 h 144"/>
              <a:gd name="T8" fmla="*/ 336 w 352"/>
              <a:gd name="T9" fmla="*/ 0 h 144"/>
              <a:gd name="T10" fmla="*/ 352 w 352"/>
              <a:gd name="T11" fmla="*/ 16 h 144"/>
              <a:gd name="T12" fmla="*/ 352 w 352"/>
              <a:gd name="T13" fmla="*/ 117 h 144"/>
              <a:gd name="T14" fmla="*/ 352 w 352"/>
              <a:gd name="T15" fmla="*/ 128 h 144"/>
              <a:gd name="T16" fmla="*/ 336 w 352"/>
              <a:gd name="T17" fmla="*/ 144 h 144"/>
              <a:gd name="T18" fmla="*/ 16 w 352"/>
              <a:gd name="T19" fmla="*/ 144 h 144"/>
              <a:gd name="T20" fmla="*/ 336 w 352"/>
              <a:gd name="T21" fmla="*/ 112 h 144"/>
              <a:gd name="T22" fmla="*/ 320 w 352"/>
              <a:gd name="T23" fmla="*/ 128 h 144"/>
              <a:gd name="T24" fmla="*/ 320 w 352"/>
              <a:gd name="T25" fmla="*/ 117 h 144"/>
              <a:gd name="T26" fmla="*/ 320 w 352"/>
              <a:gd name="T27" fmla="*/ 16 h 144"/>
              <a:gd name="T28" fmla="*/ 336 w 352"/>
              <a:gd name="T29" fmla="*/ 32 h 144"/>
              <a:gd name="T30" fmla="*/ 16 w 352"/>
              <a:gd name="T31" fmla="*/ 32 h 144"/>
              <a:gd name="T32" fmla="*/ 32 w 352"/>
              <a:gd name="T33" fmla="*/ 16 h 144"/>
              <a:gd name="T34" fmla="*/ 32 w 352"/>
              <a:gd name="T35" fmla="*/ 128 h 144"/>
              <a:gd name="T36" fmla="*/ 16 w 352"/>
              <a:gd name="T37" fmla="*/ 112 h 144"/>
              <a:gd name="T38" fmla="*/ 336 w 352"/>
              <a:gd name="T39" fmla="*/ 11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2" h="144">
                <a:moveTo>
                  <a:pt x="16" y="144"/>
                </a:moveTo>
                <a:cubicBezTo>
                  <a:pt x="8" y="144"/>
                  <a:pt x="0" y="137"/>
                  <a:pt x="0" y="128"/>
                </a:cubicBezTo>
                <a:lnTo>
                  <a:pt x="0" y="16"/>
                </a:lnTo>
                <a:cubicBezTo>
                  <a:pt x="0" y="8"/>
                  <a:pt x="8" y="0"/>
                  <a:pt x="16" y="0"/>
                </a:cubicBezTo>
                <a:lnTo>
                  <a:pt x="336" y="0"/>
                </a:lnTo>
                <a:cubicBezTo>
                  <a:pt x="345" y="0"/>
                  <a:pt x="352" y="8"/>
                  <a:pt x="352" y="16"/>
                </a:cubicBezTo>
                <a:lnTo>
                  <a:pt x="352" y="117"/>
                </a:lnTo>
                <a:lnTo>
                  <a:pt x="352" y="128"/>
                </a:lnTo>
                <a:cubicBezTo>
                  <a:pt x="352" y="137"/>
                  <a:pt x="345" y="144"/>
                  <a:pt x="336" y="144"/>
                </a:cubicBezTo>
                <a:lnTo>
                  <a:pt x="16" y="144"/>
                </a:lnTo>
                <a:close/>
                <a:moveTo>
                  <a:pt x="336" y="112"/>
                </a:moveTo>
                <a:lnTo>
                  <a:pt x="320" y="128"/>
                </a:lnTo>
                <a:lnTo>
                  <a:pt x="320" y="117"/>
                </a:lnTo>
                <a:lnTo>
                  <a:pt x="320" y="16"/>
                </a:lnTo>
                <a:lnTo>
                  <a:pt x="336" y="32"/>
                </a:lnTo>
                <a:lnTo>
                  <a:pt x="16" y="32"/>
                </a:lnTo>
                <a:lnTo>
                  <a:pt x="32" y="16"/>
                </a:lnTo>
                <a:lnTo>
                  <a:pt x="32" y="128"/>
                </a:lnTo>
                <a:lnTo>
                  <a:pt x="16" y="112"/>
                </a:lnTo>
                <a:lnTo>
                  <a:pt x="336" y="112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80" name="Freeform 487"/>
          <p:cNvSpPr>
            <a:spLocks noEditPoints="1"/>
          </p:cNvSpPr>
          <p:nvPr/>
        </p:nvSpPr>
        <p:spPr bwMode="auto">
          <a:xfrm>
            <a:off x="5433638" y="4461891"/>
            <a:ext cx="41009" cy="45958"/>
          </a:xfrm>
          <a:custGeom>
            <a:avLst/>
            <a:gdLst>
              <a:gd name="T0" fmla="*/ 1 w 81"/>
              <a:gd name="T1" fmla="*/ 48 h 81"/>
              <a:gd name="T2" fmla="*/ 1 w 81"/>
              <a:gd name="T3" fmla="*/ 37 h 81"/>
              <a:gd name="T4" fmla="*/ 7 w 81"/>
              <a:gd name="T5" fmla="*/ 19 h 81"/>
              <a:gd name="T6" fmla="*/ 16 w 81"/>
              <a:gd name="T7" fmla="*/ 10 h 81"/>
              <a:gd name="T8" fmla="*/ 33 w 81"/>
              <a:gd name="T9" fmla="*/ 2 h 81"/>
              <a:gd name="T10" fmla="*/ 46 w 81"/>
              <a:gd name="T11" fmla="*/ 2 h 81"/>
              <a:gd name="T12" fmla="*/ 64 w 81"/>
              <a:gd name="T13" fmla="*/ 10 h 81"/>
              <a:gd name="T14" fmla="*/ 72 w 81"/>
              <a:gd name="T15" fmla="*/ 19 h 81"/>
              <a:gd name="T16" fmla="*/ 79 w 81"/>
              <a:gd name="T17" fmla="*/ 37 h 81"/>
              <a:gd name="T18" fmla="*/ 79 w 81"/>
              <a:gd name="T19" fmla="*/ 49 h 81"/>
              <a:gd name="T20" fmla="*/ 72 w 81"/>
              <a:gd name="T21" fmla="*/ 65 h 81"/>
              <a:gd name="T22" fmla="*/ 63 w 81"/>
              <a:gd name="T23" fmla="*/ 74 h 81"/>
              <a:gd name="T24" fmla="*/ 45 w 81"/>
              <a:gd name="T25" fmla="*/ 80 h 81"/>
              <a:gd name="T26" fmla="*/ 34 w 81"/>
              <a:gd name="T27" fmla="*/ 80 h 81"/>
              <a:gd name="T28" fmla="*/ 17 w 81"/>
              <a:gd name="T29" fmla="*/ 74 h 81"/>
              <a:gd name="T30" fmla="*/ 7 w 81"/>
              <a:gd name="T31" fmla="*/ 64 h 81"/>
              <a:gd name="T32" fmla="*/ 1 w 81"/>
              <a:gd name="T33" fmla="*/ 48 h 81"/>
              <a:gd name="T34" fmla="*/ 37 w 81"/>
              <a:gd name="T35" fmla="*/ 53 h 81"/>
              <a:gd name="T36" fmla="*/ 28 w 81"/>
              <a:gd name="T37" fmla="*/ 43 h 81"/>
              <a:gd name="T38" fmla="*/ 45 w 81"/>
              <a:gd name="T39" fmla="*/ 49 h 81"/>
              <a:gd name="T40" fmla="*/ 34 w 81"/>
              <a:gd name="T41" fmla="*/ 49 h 81"/>
              <a:gd name="T42" fmla="*/ 52 w 81"/>
              <a:gd name="T43" fmla="*/ 43 h 81"/>
              <a:gd name="T44" fmla="*/ 43 w 81"/>
              <a:gd name="T45" fmla="*/ 52 h 81"/>
              <a:gd name="T46" fmla="*/ 50 w 81"/>
              <a:gd name="T47" fmla="*/ 36 h 81"/>
              <a:gd name="T48" fmla="*/ 50 w 81"/>
              <a:gd name="T49" fmla="*/ 48 h 81"/>
              <a:gd name="T50" fmla="*/ 43 w 81"/>
              <a:gd name="T51" fmla="*/ 30 h 81"/>
              <a:gd name="T52" fmla="*/ 51 w 81"/>
              <a:gd name="T53" fmla="*/ 39 h 81"/>
              <a:gd name="T54" fmla="*/ 33 w 81"/>
              <a:gd name="T55" fmla="*/ 31 h 81"/>
              <a:gd name="T56" fmla="*/ 46 w 81"/>
              <a:gd name="T57" fmla="*/ 31 h 81"/>
              <a:gd name="T58" fmla="*/ 29 w 81"/>
              <a:gd name="T59" fmla="*/ 39 h 81"/>
              <a:gd name="T60" fmla="*/ 38 w 81"/>
              <a:gd name="T61" fmla="*/ 30 h 81"/>
              <a:gd name="T62" fmla="*/ 32 w 81"/>
              <a:gd name="T63" fmla="*/ 48 h 81"/>
              <a:gd name="T64" fmla="*/ 31 w 81"/>
              <a:gd name="T65" fmla="*/ 37 h 81"/>
              <a:gd name="T66" fmla="*/ 37 w 81"/>
              <a:gd name="T67" fmla="*/ 5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1" h="81">
                <a:moveTo>
                  <a:pt x="1" y="48"/>
                </a:moveTo>
                <a:cubicBezTo>
                  <a:pt x="0" y="45"/>
                  <a:pt x="0" y="41"/>
                  <a:pt x="1" y="37"/>
                </a:cubicBezTo>
                <a:lnTo>
                  <a:pt x="7" y="19"/>
                </a:lnTo>
                <a:cubicBezTo>
                  <a:pt x="9" y="15"/>
                  <a:pt x="12" y="12"/>
                  <a:pt x="16" y="10"/>
                </a:cubicBezTo>
                <a:lnTo>
                  <a:pt x="33" y="2"/>
                </a:lnTo>
                <a:cubicBezTo>
                  <a:pt x="37" y="0"/>
                  <a:pt x="42" y="0"/>
                  <a:pt x="46" y="2"/>
                </a:cubicBezTo>
                <a:lnTo>
                  <a:pt x="64" y="10"/>
                </a:lnTo>
                <a:cubicBezTo>
                  <a:pt x="68" y="12"/>
                  <a:pt x="71" y="15"/>
                  <a:pt x="72" y="19"/>
                </a:cubicBezTo>
                <a:lnTo>
                  <a:pt x="79" y="37"/>
                </a:lnTo>
                <a:cubicBezTo>
                  <a:pt x="81" y="41"/>
                  <a:pt x="81" y="45"/>
                  <a:pt x="79" y="49"/>
                </a:cubicBezTo>
                <a:lnTo>
                  <a:pt x="72" y="65"/>
                </a:lnTo>
                <a:cubicBezTo>
                  <a:pt x="70" y="69"/>
                  <a:pt x="67" y="72"/>
                  <a:pt x="63" y="74"/>
                </a:cubicBezTo>
                <a:lnTo>
                  <a:pt x="45" y="80"/>
                </a:lnTo>
                <a:cubicBezTo>
                  <a:pt x="41" y="81"/>
                  <a:pt x="37" y="81"/>
                  <a:pt x="34" y="80"/>
                </a:cubicBezTo>
                <a:lnTo>
                  <a:pt x="17" y="74"/>
                </a:lnTo>
                <a:cubicBezTo>
                  <a:pt x="13" y="72"/>
                  <a:pt x="9" y="69"/>
                  <a:pt x="7" y="64"/>
                </a:cubicBezTo>
                <a:lnTo>
                  <a:pt x="1" y="48"/>
                </a:lnTo>
                <a:close/>
                <a:moveTo>
                  <a:pt x="37" y="53"/>
                </a:moveTo>
                <a:lnTo>
                  <a:pt x="28" y="43"/>
                </a:lnTo>
                <a:lnTo>
                  <a:pt x="45" y="49"/>
                </a:lnTo>
                <a:lnTo>
                  <a:pt x="34" y="49"/>
                </a:lnTo>
                <a:lnTo>
                  <a:pt x="52" y="43"/>
                </a:lnTo>
                <a:lnTo>
                  <a:pt x="43" y="52"/>
                </a:lnTo>
                <a:lnTo>
                  <a:pt x="50" y="36"/>
                </a:lnTo>
                <a:lnTo>
                  <a:pt x="50" y="48"/>
                </a:lnTo>
                <a:lnTo>
                  <a:pt x="43" y="30"/>
                </a:lnTo>
                <a:lnTo>
                  <a:pt x="51" y="39"/>
                </a:lnTo>
                <a:lnTo>
                  <a:pt x="33" y="31"/>
                </a:lnTo>
                <a:lnTo>
                  <a:pt x="46" y="31"/>
                </a:lnTo>
                <a:lnTo>
                  <a:pt x="29" y="39"/>
                </a:lnTo>
                <a:lnTo>
                  <a:pt x="38" y="30"/>
                </a:lnTo>
                <a:lnTo>
                  <a:pt x="32" y="48"/>
                </a:lnTo>
                <a:lnTo>
                  <a:pt x="31" y="37"/>
                </a:lnTo>
                <a:lnTo>
                  <a:pt x="37" y="53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81" name="Freeform 488"/>
          <p:cNvSpPr>
            <a:spLocks noEditPoints="1"/>
          </p:cNvSpPr>
          <p:nvPr/>
        </p:nvSpPr>
        <p:spPr bwMode="auto">
          <a:xfrm>
            <a:off x="5307785" y="4579850"/>
            <a:ext cx="183831" cy="81192"/>
          </a:xfrm>
          <a:custGeom>
            <a:avLst/>
            <a:gdLst>
              <a:gd name="T0" fmla="*/ 16 w 352"/>
              <a:gd name="T1" fmla="*/ 144 h 144"/>
              <a:gd name="T2" fmla="*/ 0 w 352"/>
              <a:gd name="T3" fmla="*/ 128 h 144"/>
              <a:gd name="T4" fmla="*/ 0 w 352"/>
              <a:gd name="T5" fmla="*/ 16 h 144"/>
              <a:gd name="T6" fmla="*/ 16 w 352"/>
              <a:gd name="T7" fmla="*/ 0 h 144"/>
              <a:gd name="T8" fmla="*/ 336 w 352"/>
              <a:gd name="T9" fmla="*/ 0 h 144"/>
              <a:gd name="T10" fmla="*/ 352 w 352"/>
              <a:gd name="T11" fmla="*/ 16 h 144"/>
              <a:gd name="T12" fmla="*/ 352 w 352"/>
              <a:gd name="T13" fmla="*/ 121 h 144"/>
              <a:gd name="T14" fmla="*/ 352 w 352"/>
              <a:gd name="T15" fmla="*/ 128 h 144"/>
              <a:gd name="T16" fmla="*/ 336 w 352"/>
              <a:gd name="T17" fmla="*/ 144 h 144"/>
              <a:gd name="T18" fmla="*/ 16 w 352"/>
              <a:gd name="T19" fmla="*/ 144 h 144"/>
              <a:gd name="T20" fmla="*/ 336 w 352"/>
              <a:gd name="T21" fmla="*/ 112 h 144"/>
              <a:gd name="T22" fmla="*/ 320 w 352"/>
              <a:gd name="T23" fmla="*/ 128 h 144"/>
              <a:gd name="T24" fmla="*/ 320 w 352"/>
              <a:gd name="T25" fmla="*/ 121 h 144"/>
              <a:gd name="T26" fmla="*/ 320 w 352"/>
              <a:gd name="T27" fmla="*/ 16 h 144"/>
              <a:gd name="T28" fmla="*/ 336 w 352"/>
              <a:gd name="T29" fmla="*/ 32 h 144"/>
              <a:gd name="T30" fmla="*/ 16 w 352"/>
              <a:gd name="T31" fmla="*/ 32 h 144"/>
              <a:gd name="T32" fmla="*/ 32 w 352"/>
              <a:gd name="T33" fmla="*/ 16 h 144"/>
              <a:gd name="T34" fmla="*/ 32 w 352"/>
              <a:gd name="T35" fmla="*/ 128 h 144"/>
              <a:gd name="T36" fmla="*/ 16 w 352"/>
              <a:gd name="T37" fmla="*/ 112 h 144"/>
              <a:gd name="T38" fmla="*/ 336 w 352"/>
              <a:gd name="T39" fmla="*/ 11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2" h="144">
                <a:moveTo>
                  <a:pt x="16" y="144"/>
                </a:moveTo>
                <a:cubicBezTo>
                  <a:pt x="8" y="144"/>
                  <a:pt x="0" y="137"/>
                  <a:pt x="0" y="128"/>
                </a:cubicBezTo>
                <a:lnTo>
                  <a:pt x="0" y="16"/>
                </a:lnTo>
                <a:cubicBezTo>
                  <a:pt x="0" y="8"/>
                  <a:pt x="8" y="0"/>
                  <a:pt x="16" y="0"/>
                </a:cubicBezTo>
                <a:lnTo>
                  <a:pt x="336" y="0"/>
                </a:lnTo>
                <a:cubicBezTo>
                  <a:pt x="345" y="0"/>
                  <a:pt x="352" y="8"/>
                  <a:pt x="352" y="16"/>
                </a:cubicBezTo>
                <a:lnTo>
                  <a:pt x="352" y="121"/>
                </a:lnTo>
                <a:lnTo>
                  <a:pt x="352" y="128"/>
                </a:lnTo>
                <a:cubicBezTo>
                  <a:pt x="352" y="137"/>
                  <a:pt x="345" y="144"/>
                  <a:pt x="336" y="144"/>
                </a:cubicBezTo>
                <a:lnTo>
                  <a:pt x="16" y="144"/>
                </a:lnTo>
                <a:close/>
                <a:moveTo>
                  <a:pt x="336" y="112"/>
                </a:moveTo>
                <a:lnTo>
                  <a:pt x="320" y="128"/>
                </a:lnTo>
                <a:lnTo>
                  <a:pt x="320" y="121"/>
                </a:lnTo>
                <a:lnTo>
                  <a:pt x="320" y="16"/>
                </a:lnTo>
                <a:lnTo>
                  <a:pt x="336" y="32"/>
                </a:lnTo>
                <a:lnTo>
                  <a:pt x="16" y="32"/>
                </a:lnTo>
                <a:lnTo>
                  <a:pt x="32" y="16"/>
                </a:lnTo>
                <a:lnTo>
                  <a:pt x="32" y="128"/>
                </a:lnTo>
                <a:lnTo>
                  <a:pt x="16" y="112"/>
                </a:lnTo>
                <a:lnTo>
                  <a:pt x="336" y="112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82" name="Freeform 489"/>
          <p:cNvSpPr>
            <a:spLocks noEditPoints="1"/>
          </p:cNvSpPr>
          <p:nvPr/>
        </p:nvSpPr>
        <p:spPr bwMode="auto">
          <a:xfrm>
            <a:off x="5433638" y="4598233"/>
            <a:ext cx="41009" cy="44426"/>
          </a:xfrm>
          <a:custGeom>
            <a:avLst/>
            <a:gdLst>
              <a:gd name="T0" fmla="*/ 1 w 81"/>
              <a:gd name="T1" fmla="*/ 45 h 81"/>
              <a:gd name="T2" fmla="*/ 1 w 81"/>
              <a:gd name="T3" fmla="*/ 34 h 81"/>
              <a:gd name="T4" fmla="*/ 7 w 81"/>
              <a:gd name="T5" fmla="*/ 18 h 81"/>
              <a:gd name="T6" fmla="*/ 16 w 81"/>
              <a:gd name="T7" fmla="*/ 9 h 81"/>
              <a:gd name="T8" fmla="*/ 33 w 81"/>
              <a:gd name="T9" fmla="*/ 2 h 81"/>
              <a:gd name="T10" fmla="*/ 45 w 81"/>
              <a:gd name="T11" fmla="*/ 2 h 81"/>
              <a:gd name="T12" fmla="*/ 63 w 81"/>
              <a:gd name="T13" fmla="*/ 9 h 81"/>
              <a:gd name="T14" fmla="*/ 72 w 81"/>
              <a:gd name="T15" fmla="*/ 17 h 81"/>
              <a:gd name="T16" fmla="*/ 79 w 81"/>
              <a:gd name="T17" fmla="*/ 33 h 81"/>
              <a:gd name="T18" fmla="*/ 79 w 81"/>
              <a:gd name="T19" fmla="*/ 45 h 81"/>
              <a:gd name="T20" fmla="*/ 72 w 81"/>
              <a:gd name="T21" fmla="*/ 63 h 81"/>
              <a:gd name="T22" fmla="*/ 63 w 81"/>
              <a:gd name="T23" fmla="*/ 72 h 81"/>
              <a:gd name="T24" fmla="*/ 45 w 81"/>
              <a:gd name="T25" fmla="*/ 79 h 81"/>
              <a:gd name="T26" fmla="*/ 33 w 81"/>
              <a:gd name="T27" fmla="*/ 79 h 81"/>
              <a:gd name="T28" fmla="*/ 16 w 81"/>
              <a:gd name="T29" fmla="*/ 72 h 81"/>
              <a:gd name="T30" fmla="*/ 7 w 81"/>
              <a:gd name="T31" fmla="*/ 63 h 81"/>
              <a:gd name="T32" fmla="*/ 1 w 81"/>
              <a:gd name="T33" fmla="*/ 45 h 81"/>
              <a:gd name="T34" fmla="*/ 38 w 81"/>
              <a:gd name="T35" fmla="*/ 52 h 81"/>
              <a:gd name="T36" fmla="*/ 29 w 81"/>
              <a:gd name="T37" fmla="*/ 43 h 81"/>
              <a:gd name="T38" fmla="*/ 46 w 81"/>
              <a:gd name="T39" fmla="*/ 50 h 81"/>
              <a:gd name="T40" fmla="*/ 34 w 81"/>
              <a:gd name="T41" fmla="*/ 50 h 81"/>
              <a:gd name="T42" fmla="*/ 52 w 81"/>
              <a:gd name="T43" fmla="*/ 43 h 81"/>
              <a:gd name="T44" fmla="*/ 43 w 81"/>
              <a:gd name="T45" fmla="*/ 52 h 81"/>
              <a:gd name="T46" fmla="*/ 50 w 81"/>
              <a:gd name="T47" fmla="*/ 34 h 81"/>
              <a:gd name="T48" fmla="*/ 50 w 81"/>
              <a:gd name="T49" fmla="*/ 46 h 81"/>
              <a:gd name="T50" fmla="*/ 43 w 81"/>
              <a:gd name="T51" fmla="*/ 30 h 81"/>
              <a:gd name="T52" fmla="*/ 52 w 81"/>
              <a:gd name="T53" fmla="*/ 38 h 81"/>
              <a:gd name="T54" fmla="*/ 34 w 81"/>
              <a:gd name="T55" fmla="*/ 31 h 81"/>
              <a:gd name="T56" fmla="*/ 46 w 81"/>
              <a:gd name="T57" fmla="*/ 31 h 81"/>
              <a:gd name="T58" fmla="*/ 29 w 81"/>
              <a:gd name="T59" fmla="*/ 38 h 81"/>
              <a:gd name="T60" fmla="*/ 37 w 81"/>
              <a:gd name="T61" fmla="*/ 29 h 81"/>
              <a:gd name="T62" fmla="*/ 31 w 81"/>
              <a:gd name="T63" fmla="*/ 45 h 81"/>
              <a:gd name="T64" fmla="*/ 32 w 81"/>
              <a:gd name="T65" fmla="*/ 34 h 81"/>
              <a:gd name="T66" fmla="*/ 38 w 81"/>
              <a:gd name="T67" fmla="*/ 5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1" h="81">
                <a:moveTo>
                  <a:pt x="1" y="45"/>
                </a:moveTo>
                <a:cubicBezTo>
                  <a:pt x="0" y="41"/>
                  <a:pt x="0" y="37"/>
                  <a:pt x="1" y="34"/>
                </a:cubicBezTo>
                <a:lnTo>
                  <a:pt x="7" y="18"/>
                </a:lnTo>
                <a:cubicBezTo>
                  <a:pt x="9" y="14"/>
                  <a:pt x="12" y="10"/>
                  <a:pt x="16" y="9"/>
                </a:cubicBezTo>
                <a:lnTo>
                  <a:pt x="33" y="2"/>
                </a:lnTo>
                <a:cubicBezTo>
                  <a:pt x="37" y="0"/>
                  <a:pt x="41" y="0"/>
                  <a:pt x="45" y="2"/>
                </a:cubicBezTo>
                <a:lnTo>
                  <a:pt x="63" y="9"/>
                </a:lnTo>
                <a:cubicBezTo>
                  <a:pt x="67" y="10"/>
                  <a:pt x="70" y="13"/>
                  <a:pt x="72" y="17"/>
                </a:cubicBezTo>
                <a:lnTo>
                  <a:pt x="79" y="33"/>
                </a:lnTo>
                <a:cubicBezTo>
                  <a:pt x="81" y="37"/>
                  <a:pt x="81" y="41"/>
                  <a:pt x="79" y="45"/>
                </a:cubicBezTo>
                <a:lnTo>
                  <a:pt x="72" y="63"/>
                </a:lnTo>
                <a:cubicBezTo>
                  <a:pt x="71" y="67"/>
                  <a:pt x="67" y="71"/>
                  <a:pt x="63" y="72"/>
                </a:cubicBezTo>
                <a:lnTo>
                  <a:pt x="45" y="79"/>
                </a:lnTo>
                <a:cubicBezTo>
                  <a:pt x="41" y="81"/>
                  <a:pt x="37" y="81"/>
                  <a:pt x="33" y="79"/>
                </a:cubicBezTo>
                <a:lnTo>
                  <a:pt x="16" y="72"/>
                </a:lnTo>
                <a:cubicBezTo>
                  <a:pt x="12" y="70"/>
                  <a:pt x="9" y="67"/>
                  <a:pt x="7" y="63"/>
                </a:cubicBezTo>
                <a:lnTo>
                  <a:pt x="1" y="45"/>
                </a:lnTo>
                <a:close/>
                <a:moveTo>
                  <a:pt x="38" y="52"/>
                </a:moveTo>
                <a:lnTo>
                  <a:pt x="29" y="43"/>
                </a:lnTo>
                <a:lnTo>
                  <a:pt x="46" y="50"/>
                </a:lnTo>
                <a:lnTo>
                  <a:pt x="34" y="50"/>
                </a:lnTo>
                <a:lnTo>
                  <a:pt x="52" y="43"/>
                </a:lnTo>
                <a:lnTo>
                  <a:pt x="43" y="52"/>
                </a:lnTo>
                <a:lnTo>
                  <a:pt x="50" y="34"/>
                </a:lnTo>
                <a:lnTo>
                  <a:pt x="50" y="46"/>
                </a:lnTo>
                <a:lnTo>
                  <a:pt x="43" y="30"/>
                </a:lnTo>
                <a:lnTo>
                  <a:pt x="52" y="38"/>
                </a:lnTo>
                <a:lnTo>
                  <a:pt x="34" y="31"/>
                </a:lnTo>
                <a:lnTo>
                  <a:pt x="46" y="31"/>
                </a:lnTo>
                <a:lnTo>
                  <a:pt x="29" y="38"/>
                </a:lnTo>
                <a:lnTo>
                  <a:pt x="37" y="29"/>
                </a:lnTo>
                <a:lnTo>
                  <a:pt x="31" y="45"/>
                </a:lnTo>
                <a:lnTo>
                  <a:pt x="32" y="34"/>
                </a:lnTo>
                <a:lnTo>
                  <a:pt x="38" y="52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83" name="Freeform 490"/>
          <p:cNvSpPr>
            <a:spLocks noEditPoints="1"/>
          </p:cNvSpPr>
          <p:nvPr/>
        </p:nvSpPr>
        <p:spPr bwMode="auto">
          <a:xfrm>
            <a:off x="5333238" y="4633468"/>
            <a:ext cx="141409" cy="27575"/>
          </a:xfrm>
          <a:custGeom>
            <a:avLst/>
            <a:gdLst>
              <a:gd name="T0" fmla="*/ 0 w 100"/>
              <a:gd name="T1" fmla="*/ 18 h 18"/>
              <a:gd name="T2" fmla="*/ 0 w 100"/>
              <a:gd name="T3" fmla="*/ 18 h 18"/>
              <a:gd name="T4" fmla="*/ 0 w 100"/>
              <a:gd name="T5" fmla="*/ 0 h 18"/>
              <a:gd name="T6" fmla="*/ 100 w 100"/>
              <a:gd name="T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" h="18">
                <a:moveTo>
                  <a:pt x="0" y="18"/>
                </a:moveTo>
                <a:lnTo>
                  <a:pt x="0" y="18"/>
                </a:lnTo>
                <a:moveTo>
                  <a:pt x="0" y="0"/>
                </a:moveTo>
                <a:lnTo>
                  <a:pt x="100" y="0"/>
                </a:lnTo>
              </a:path>
            </a:pathLst>
          </a:custGeom>
          <a:noFill/>
          <a:ln w="19050" cap="rnd">
            <a:solidFill>
              <a:srgbClr val="C4002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84" name="Freeform 491"/>
          <p:cNvSpPr>
            <a:spLocks noEditPoints="1"/>
          </p:cNvSpPr>
          <p:nvPr/>
        </p:nvSpPr>
        <p:spPr bwMode="auto">
          <a:xfrm>
            <a:off x="5307785" y="4515510"/>
            <a:ext cx="183831" cy="73533"/>
          </a:xfrm>
          <a:custGeom>
            <a:avLst/>
            <a:gdLst>
              <a:gd name="T0" fmla="*/ 16 w 352"/>
              <a:gd name="T1" fmla="*/ 128 h 128"/>
              <a:gd name="T2" fmla="*/ 0 w 352"/>
              <a:gd name="T3" fmla="*/ 112 h 128"/>
              <a:gd name="T4" fmla="*/ 0 w 352"/>
              <a:gd name="T5" fmla="*/ 16 h 128"/>
              <a:gd name="T6" fmla="*/ 16 w 352"/>
              <a:gd name="T7" fmla="*/ 0 h 128"/>
              <a:gd name="T8" fmla="*/ 336 w 352"/>
              <a:gd name="T9" fmla="*/ 0 h 128"/>
              <a:gd name="T10" fmla="*/ 352 w 352"/>
              <a:gd name="T11" fmla="*/ 16 h 128"/>
              <a:gd name="T12" fmla="*/ 352 w 352"/>
              <a:gd name="T13" fmla="*/ 102 h 128"/>
              <a:gd name="T14" fmla="*/ 352 w 352"/>
              <a:gd name="T15" fmla="*/ 112 h 128"/>
              <a:gd name="T16" fmla="*/ 336 w 352"/>
              <a:gd name="T17" fmla="*/ 128 h 128"/>
              <a:gd name="T18" fmla="*/ 16 w 352"/>
              <a:gd name="T19" fmla="*/ 128 h 128"/>
              <a:gd name="T20" fmla="*/ 336 w 352"/>
              <a:gd name="T21" fmla="*/ 96 h 128"/>
              <a:gd name="T22" fmla="*/ 320 w 352"/>
              <a:gd name="T23" fmla="*/ 112 h 128"/>
              <a:gd name="T24" fmla="*/ 320 w 352"/>
              <a:gd name="T25" fmla="*/ 102 h 128"/>
              <a:gd name="T26" fmla="*/ 320 w 352"/>
              <a:gd name="T27" fmla="*/ 16 h 128"/>
              <a:gd name="T28" fmla="*/ 336 w 352"/>
              <a:gd name="T29" fmla="*/ 32 h 128"/>
              <a:gd name="T30" fmla="*/ 16 w 352"/>
              <a:gd name="T31" fmla="*/ 32 h 128"/>
              <a:gd name="T32" fmla="*/ 32 w 352"/>
              <a:gd name="T33" fmla="*/ 16 h 128"/>
              <a:gd name="T34" fmla="*/ 32 w 352"/>
              <a:gd name="T35" fmla="*/ 112 h 128"/>
              <a:gd name="T36" fmla="*/ 16 w 352"/>
              <a:gd name="T37" fmla="*/ 96 h 128"/>
              <a:gd name="T38" fmla="*/ 336 w 352"/>
              <a:gd name="T39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2" h="128">
                <a:moveTo>
                  <a:pt x="16" y="128"/>
                </a:moveTo>
                <a:cubicBezTo>
                  <a:pt x="8" y="128"/>
                  <a:pt x="0" y="121"/>
                  <a:pt x="0" y="112"/>
                </a:cubicBezTo>
                <a:lnTo>
                  <a:pt x="0" y="16"/>
                </a:lnTo>
                <a:cubicBezTo>
                  <a:pt x="0" y="8"/>
                  <a:pt x="8" y="0"/>
                  <a:pt x="16" y="0"/>
                </a:cubicBezTo>
                <a:lnTo>
                  <a:pt x="336" y="0"/>
                </a:lnTo>
                <a:cubicBezTo>
                  <a:pt x="345" y="0"/>
                  <a:pt x="352" y="8"/>
                  <a:pt x="352" y="16"/>
                </a:cubicBezTo>
                <a:lnTo>
                  <a:pt x="352" y="102"/>
                </a:lnTo>
                <a:lnTo>
                  <a:pt x="352" y="112"/>
                </a:lnTo>
                <a:cubicBezTo>
                  <a:pt x="352" y="121"/>
                  <a:pt x="345" y="128"/>
                  <a:pt x="336" y="128"/>
                </a:cubicBezTo>
                <a:lnTo>
                  <a:pt x="16" y="128"/>
                </a:lnTo>
                <a:close/>
                <a:moveTo>
                  <a:pt x="336" y="96"/>
                </a:moveTo>
                <a:lnTo>
                  <a:pt x="320" y="112"/>
                </a:lnTo>
                <a:lnTo>
                  <a:pt x="320" y="102"/>
                </a:lnTo>
                <a:lnTo>
                  <a:pt x="320" y="16"/>
                </a:lnTo>
                <a:lnTo>
                  <a:pt x="336" y="32"/>
                </a:lnTo>
                <a:lnTo>
                  <a:pt x="16" y="32"/>
                </a:lnTo>
                <a:lnTo>
                  <a:pt x="32" y="16"/>
                </a:lnTo>
                <a:lnTo>
                  <a:pt x="32" y="112"/>
                </a:lnTo>
                <a:lnTo>
                  <a:pt x="16" y="96"/>
                </a:lnTo>
                <a:lnTo>
                  <a:pt x="336" y="96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85" name="Freeform 492"/>
          <p:cNvSpPr>
            <a:spLocks noEditPoints="1"/>
          </p:cNvSpPr>
          <p:nvPr/>
        </p:nvSpPr>
        <p:spPr bwMode="auto">
          <a:xfrm>
            <a:off x="5433638" y="4533892"/>
            <a:ext cx="41009" cy="36766"/>
          </a:xfrm>
          <a:custGeom>
            <a:avLst/>
            <a:gdLst>
              <a:gd name="T0" fmla="*/ 2 w 81"/>
              <a:gd name="T1" fmla="*/ 40 h 65"/>
              <a:gd name="T2" fmla="*/ 3 w 81"/>
              <a:gd name="T3" fmla="*/ 24 h 65"/>
              <a:gd name="T4" fmla="*/ 9 w 81"/>
              <a:gd name="T5" fmla="*/ 14 h 65"/>
              <a:gd name="T6" fmla="*/ 17 w 81"/>
              <a:gd name="T7" fmla="*/ 7 h 65"/>
              <a:gd name="T8" fmla="*/ 34 w 81"/>
              <a:gd name="T9" fmla="*/ 1 h 65"/>
              <a:gd name="T10" fmla="*/ 45 w 81"/>
              <a:gd name="T11" fmla="*/ 1 h 65"/>
              <a:gd name="T12" fmla="*/ 63 w 81"/>
              <a:gd name="T13" fmla="*/ 7 h 65"/>
              <a:gd name="T14" fmla="*/ 71 w 81"/>
              <a:gd name="T15" fmla="*/ 13 h 65"/>
              <a:gd name="T16" fmla="*/ 78 w 81"/>
              <a:gd name="T17" fmla="*/ 23 h 65"/>
              <a:gd name="T18" fmla="*/ 78 w 81"/>
              <a:gd name="T19" fmla="*/ 41 h 65"/>
              <a:gd name="T20" fmla="*/ 71 w 81"/>
              <a:gd name="T21" fmla="*/ 52 h 65"/>
              <a:gd name="T22" fmla="*/ 62 w 81"/>
              <a:gd name="T23" fmla="*/ 59 h 65"/>
              <a:gd name="T24" fmla="*/ 44 w 81"/>
              <a:gd name="T25" fmla="*/ 64 h 65"/>
              <a:gd name="T26" fmla="*/ 35 w 81"/>
              <a:gd name="T27" fmla="*/ 64 h 65"/>
              <a:gd name="T28" fmla="*/ 18 w 81"/>
              <a:gd name="T29" fmla="*/ 59 h 65"/>
              <a:gd name="T30" fmla="*/ 8 w 81"/>
              <a:gd name="T31" fmla="*/ 51 h 65"/>
              <a:gd name="T32" fmla="*/ 2 w 81"/>
              <a:gd name="T33" fmla="*/ 40 h 65"/>
              <a:gd name="T34" fmla="*/ 37 w 81"/>
              <a:gd name="T35" fmla="*/ 36 h 65"/>
              <a:gd name="T36" fmla="*/ 27 w 81"/>
              <a:gd name="T37" fmla="*/ 28 h 65"/>
              <a:gd name="T38" fmla="*/ 44 w 81"/>
              <a:gd name="T39" fmla="*/ 33 h 65"/>
              <a:gd name="T40" fmla="*/ 35 w 81"/>
              <a:gd name="T41" fmla="*/ 33 h 65"/>
              <a:gd name="T42" fmla="*/ 53 w 81"/>
              <a:gd name="T43" fmla="*/ 28 h 65"/>
              <a:gd name="T44" fmla="*/ 44 w 81"/>
              <a:gd name="T45" fmla="*/ 35 h 65"/>
              <a:gd name="T46" fmla="*/ 51 w 81"/>
              <a:gd name="T47" fmla="*/ 24 h 65"/>
              <a:gd name="T48" fmla="*/ 51 w 81"/>
              <a:gd name="T49" fmla="*/ 42 h 65"/>
              <a:gd name="T50" fmla="*/ 44 w 81"/>
              <a:gd name="T51" fmla="*/ 32 h 65"/>
              <a:gd name="T52" fmla="*/ 52 w 81"/>
              <a:gd name="T53" fmla="*/ 38 h 65"/>
              <a:gd name="T54" fmla="*/ 34 w 81"/>
              <a:gd name="T55" fmla="*/ 32 h 65"/>
              <a:gd name="T56" fmla="*/ 45 w 81"/>
              <a:gd name="T57" fmla="*/ 32 h 65"/>
              <a:gd name="T58" fmla="*/ 28 w 81"/>
              <a:gd name="T59" fmla="*/ 38 h 65"/>
              <a:gd name="T60" fmla="*/ 36 w 81"/>
              <a:gd name="T61" fmla="*/ 31 h 65"/>
              <a:gd name="T62" fmla="*/ 30 w 81"/>
              <a:gd name="T63" fmla="*/ 41 h 65"/>
              <a:gd name="T64" fmla="*/ 31 w 81"/>
              <a:gd name="T65" fmla="*/ 25 h 65"/>
              <a:gd name="T66" fmla="*/ 37 w 81"/>
              <a:gd name="T67" fmla="*/ 36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1" h="65">
                <a:moveTo>
                  <a:pt x="2" y="40"/>
                </a:moveTo>
                <a:cubicBezTo>
                  <a:pt x="0" y="35"/>
                  <a:pt x="0" y="29"/>
                  <a:pt x="3" y="24"/>
                </a:cubicBezTo>
                <a:lnTo>
                  <a:pt x="9" y="14"/>
                </a:lnTo>
                <a:cubicBezTo>
                  <a:pt x="11" y="11"/>
                  <a:pt x="14" y="9"/>
                  <a:pt x="17" y="7"/>
                </a:cubicBezTo>
                <a:lnTo>
                  <a:pt x="34" y="1"/>
                </a:lnTo>
                <a:cubicBezTo>
                  <a:pt x="37" y="0"/>
                  <a:pt x="41" y="0"/>
                  <a:pt x="45" y="1"/>
                </a:cubicBezTo>
                <a:lnTo>
                  <a:pt x="63" y="7"/>
                </a:lnTo>
                <a:cubicBezTo>
                  <a:pt x="66" y="8"/>
                  <a:pt x="69" y="10"/>
                  <a:pt x="71" y="13"/>
                </a:cubicBezTo>
                <a:lnTo>
                  <a:pt x="78" y="23"/>
                </a:lnTo>
                <a:cubicBezTo>
                  <a:pt x="81" y="29"/>
                  <a:pt x="81" y="36"/>
                  <a:pt x="78" y="41"/>
                </a:cubicBezTo>
                <a:lnTo>
                  <a:pt x="71" y="52"/>
                </a:lnTo>
                <a:cubicBezTo>
                  <a:pt x="69" y="55"/>
                  <a:pt x="66" y="58"/>
                  <a:pt x="62" y="59"/>
                </a:cubicBezTo>
                <a:lnTo>
                  <a:pt x="44" y="64"/>
                </a:lnTo>
                <a:cubicBezTo>
                  <a:pt x="41" y="65"/>
                  <a:pt x="38" y="65"/>
                  <a:pt x="35" y="64"/>
                </a:cubicBezTo>
                <a:lnTo>
                  <a:pt x="18" y="59"/>
                </a:lnTo>
                <a:cubicBezTo>
                  <a:pt x="14" y="58"/>
                  <a:pt x="10" y="55"/>
                  <a:pt x="8" y="51"/>
                </a:cubicBezTo>
                <a:lnTo>
                  <a:pt x="2" y="40"/>
                </a:lnTo>
                <a:close/>
                <a:moveTo>
                  <a:pt x="37" y="36"/>
                </a:moveTo>
                <a:lnTo>
                  <a:pt x="27" y="28"/>
                </a:lnTo>
                <a:lnTo>
                  <a:pt x="44" y="33"/>
                </a:lnTo>
                <a:lnTo>
                  <a:pt x="35" y="33"/>
                </a:lnTo>
                <a:lnTo>
                  <a:pt x="53" y="28"/>
                </a:lnTo>
                <a:lnTo>
                  <a:pt x="44" y="35"/>
                </a:lnTo>
                <a:lnTo>
                  <a:pt x="51" y="24"/>
                </a:lnTo>
                <a:lnTo>
                  <a:pt x="51" y="42"/>
                </a:lnTo>
                <a:lnTo>
                  <a:pt x="44" y="32"/>
                </a:lnTo>
                <a:lnTo>
                  <a:pt x="52" y="38"/>
                </a:lnTo>
                <a:lnTo>
                  <a:pt x="34" y="32"/>
                </a:lnTo>
                <a:lnTo>
                  <a:pt x="45" y="32"/>
                </a:lnTo>
                <a:lnTo>
                  <a:pt x="28" y="38"/>
                </a:lnTo>
                <a:lnTo>
                  <a:pt x="36" y="31"/>
                </a:lnTo>
                <a:lnTo>
                  <a:pt x="30" y="41"/>
                </a:lnTo>
                <a:lnTo>
                  <a:pt x="31" y="25"/>
                </a:lnTo>
                <a:lnTo>
                  <a:pt x="37" y="36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86" name="Freeform 493"/>
          <p:cNvSpPr>
            <a:spLocks noEditPoints="1"/>
          </p:cNvSpPr>
          <p:nvPr/>
        </p:nvSpPr>
        <p:spPr bwMode="auto">
          <a:xfrm>
            <a:off x="5333238" y="4570659"/>
            <a:ext cx="141409" cy="27575"/>
          </a:xfrm>
          <a:custGeom>
            <a:avLst/>
            <a:gdLst>
              <a:gd name="T0" fmla="*/ 0 w 100"/>
              <a:gd name="T1" fmla="*/ 18 h 18"/>
              <a:gd name="T2" fmla="*/ 0 w 100"/>
              <a:gd name="T3" fmla="*/ 18 h 18"/>
              <a:gd name="T4" fmla="*/ 0 w 100"/>
              <a:gd name="T5" fmla="*/ 0 h 18"/>
              <a:gd name="T6" fmla="*/ 100 w 100"/>
              <a:gd name="T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" h="18">
                <a:moveTo>
                  <a:pt x="0" y="18"/>
                </a:moveTo>
                <a:lnTo>
                  <a:pt x="0" y="18"/>
                </a:lnTo>
                <a:moveTo>
                  <a:pt x="0" y="0"/>
                </a:moveTo>
                <a:lnTo>
                  <a:pt x="100" y="0"/>
                </a:lnTo>
              </a:path>
            </a:pathLst>
          </a:custGeom>
          <a:noFill/>
          <a:ln w="19050" cap="rnd">
            <a:solidFill>
              <a:srgbClr val="C4002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88" name="Freeform 495"/>
          <p:cNvSpPr>
            <a:spLocks/>
          </p:cNvSpPr>
          <p:nvPr/>
        </p:nvSpPr>
        <p:spPr bwMode="auto">
          <a:xfrm>
            <a:off x="4548422" y="3490650"/>
            <a:ext cx="2128197" cy="148597"/>
          </a:xfrm>
          <a:custGeom>
            <a:avLst/>
            <a:gdLst>
              <a:gd name="T0" fmla="*/ 4067 w 4083"/>
              <a:gd name="T1" fmla="*/ 263 h 263"/>
              <a:gd name="T2" fmla="*/ 4067 w 4083"/>
              <a:gd name="T3" fmla="*/ 132 h 263"/>
              <a:gd name="T4" fmla="*/ 4075 w 4083"/>
              <a:gd name="T5" fmla="*/ 140 h 263"/>
              <a:gd name="T6" fmla="*/ 8 w 4083"/>
              <a:gd name="T7" fmla="*/ 140 h 263"/>
              <a:gd name="T8" fmla="*/ 0 w 4083"/>
              <a:gd name="T9" fmla="*/ 132 h 263"/>
              <a:gd name="T10" fmla="*/ 0 w 4083"/>
              <a:gd name="T11" fmla="*/ 0 h 263"/>
              <a:gd name="T12" fmla="*/ 16 w 4083"/>
              <a:gd name="T13" fmla="*/ 0 h 263"/>
              <a:gd name="T14" fmla="*/ 16 w 4083"/>
              <a:gd name="T15" fmla="*/ 132 h 263"/>
              <a:gd name="T16" fmla="*/ 8 w 4083"/>
              <a:gd name="T17" fmla="*/ 124 h 263"/>
              <a:gd name="T18" fmla="*/ 4075 w 4083"/>
              <a:gd name="T19" fmla="*/ 124 h 263"/>
              <a:gd name="T20" fmla="*/ 4083 w 4083"/>
              <a:gd name="T21" fmla="*/ 132 h 263"/>
              <a:gd name="T22" fmla="*/ 4083 w 4083"/>
              <a:gd name="T23" fmla="*/ 263 h 263"/>
              <a:gd name="T24" fmla="*/ 4067 w 4083"/>
              <a:gd name="T25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83" h="263">
                <a:moveTo>
                  <a:pt x="4067" y="263"/>
                </a:moveTo>
                <a:lnTo>
                  <a:pt x="4067" y="132"/>
                </a:lnTo>
                <a:lnTo>
                  <a:pt x="4075" y="140"/>
                </a:lnTo>
                <a:lnTo>
                  <a:pt x="8" y="140"/>
                </a:lnTo>
                <a:cubicBezTo>
                  <a:pt x="4" y="140"/>
                  <a:pt x="0" y="136"/>
                  <a:pt x="0" y="132"/>
                </a:cubicBezTo>
                <a:lnTo>
                  <a:pt x="0" y="0"/>
                </a:lnTo>
                <a:lnTo>
                  <a:pt x="16" y="0"/>
                </a:lnTo>
                <a:lnTo>
                  <a:pt x="16" y="132"/>
                </a:lnTo>
                <a:lnTo>
                  <a:pt x="8" y="124"/>
                </a:lnTo>
                <a:lnTo>
                  <a:pt x="4075" y="124"/>
                </a:lnTo>
                <a:cubicBezTo>
                  <a:pt x="4080" y="124"/>
                  <a:pt x="4083" y="127"/>
                  <a:pt x="4083" y="132"/>
                </a:cubicBezTo>
                <a:lnTo>
                  <a:pt x="4083" y="263"/>
                </a:lnTo>
                <a:lnTo>
                  <a:pt x="4067" y="263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89" name="Freeform 496"/>
          <p:cNvSpPr>
            <a:spLocks/>
          </p:cNvSpPr>
          <p:nvPr/>
        </p:nvSpPr>
        <p:spPr bwMode="auto">
          <a:xfrm>
            <a:off x="4548421" y="3490649"/>
            <a:ext cx="14141" cy="206810"/>
          </a:xfrm>
          <a:custGeom>
            <a:avLst/>
            <a:gdLst>
              <a:gd name="T0" fmla="*/ 6 w 10"/>
              <a:gd name="T1" fmla="*/ 0 h 135"/>
              <a:gd name="T2" fmla="*/ 10 w 10"/>
              <a:gd name="T3" fmla="*/ 135 h 135"/>
              <a:gd name="T4" fmla="*/ 4 w 10"/>
              <a:gd name="T5" fmla="*/ 135 h 135"/>
              <a:gd name="T6" fmla="*/ 0 w 10"/>
              <a:gd name="T7" fmla="*/ 0 h 135"/>
              <a:gd name="T8" fmla="*/ 6 w 10"/>
              <a:gd name="T9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35">
                <a:moveTo>
                  <a:pt x="6" y="0"/>
                </a:moveTo>
                <a:lnTo>
                  <a:pt x="10" y="135"/>
                </a:lnTo>
                <a:lnTo>
                  <a:pt x="4" y="135"/>
                </a:lnTo>
                <a:lnTo>
                  <a:pt x="0" y="0"/>
                </a:lnTo>
                <a:lnTo>
                  <a:pt x="6" y="0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97" name="Rectangle 512"/>
          <p:cNvSpPr>
            <a:spLocks noChangeArrowheads="1"/>
          </p:cNvSpPr>
          <p:nvPr/>
        </p:nvSpPr>
        <p:spPr bwMode="auto">
          <a:xfrm>
            <a:off x="6400872" y="2929963"/>
            <a:ext cx="24040" cy="127150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98" name="Rectangle 513"/>
          <p:cNvSpPr>
            <a:spLocks noChangeArrowheads="1"/>
          </p:cNvSpPr>
          <p:nvPr/>
        </p:nvSpPr>
        <p:spPr bwMode="auto">
          <a:xfrm>
            <a:off x="7351138" y="2929963"/>
            <a:ext cx="25454" cy="127150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699" name="Rectangle 514"/>
          <p:cNvSpPr>
            <a:spLocks noChangeArrowheads="1"/>
          </p:cNvSpPr>
          <p:nvPr/>
        </p:nvSpPr>
        <p:spPr bwMode="auto">
          <a:xfrm>
            <a:off x="6400872" y="4213719"/>
            <a:ext cx="24040" cy="125618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700" name="Rectangle 515"/>
          <p:cNvSpPr>
            <a:spLocks noChangeArrowheads="1"/>
          </p:cNvSpPr>
          <p:nvPr/>
        </p:nvSpPr>
        <p:spPr bwMode="auto">
          <a:xfrm>
            <a:off x="7351138" y="4213719"/>
            <a:ext cx="25454" cy="125618"/>
          </a:xfrm>
          <a:prstGeom prst="rect">
            <a:avLst/>
          </a:pr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703" name="Rectangle 518"/>
          <p:cNvSpPr>
            <a:spLocks noChangeArrowheads="1"/>
          </p:cNvSpPr>
          <p:nvPr/>
        </p:nvSpPr>
        <p:spPr bwMode="auto">
          <a:xfrm>
            <a:off x="3610883" y="3643842"/>
            <a:ext cx="1934468" cy="379918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705" name="Rectangle 520"/>
          <p:cNvSpPr>
            <a:spLocks noChangeArrowheads="1"/>
          </p:cNvSpPr>
          <p:nvPr/>
        </p:nvSpPr>
        <p:spPr bwMode="auto">
          <a:xfrm>
            <a:off x="4505998" y="3752609"/>
            <a:ext cx="8496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00" smtClean="0">
                <a:solidFill>
                  <a:srgbClr val="000000"/>
                </a:solidFill>
                <a:latin typeface="+mn-lt"/>
              </a:rPr>
              <a:t>IA</a:t>
            </a:r>
            <a:endParaRPr lang="en-US" altLang="fr-FR" sz="8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21" name="Freeform 415"/>
          <p:cNvSpPr>
            <a:spLocks noEditPoints="1"/>
          </p:cNvSpPr>
          <p:nvPr/>
        </p:nvSpPr>
        <p:spPr bwMode="auto">
          <a:xfrm>
            <a:off x="6598844" y="5313643"/>
            <a:ext cx="731082" cy="252768"/>
          </a:xfrm>
          <a:custGeom>
            <a:avLst/>
            <a:gdLst>
              <a:gd name="T0" fmla="*/ 6 w 460"/>
              <a:gd name="T1" fmla="*/ 138 h 165"/>
              <a:gd name="T2" fmla="*/ 0 w 460"/>
              <a:gd name="T3" fmla="*/ 120 h 165"/>
              <a:gd name="T4" fmla="*/ 6 w 460"/>
              <a:gd name="T5" fmla="*/ 120 h 165"/>
              <a:gd name="T6" fmla="*/ 0 w 460"/>
              <a:gd name="T7" fmla="*/ 56 h 165"/>
              <a:gd name="T8" fmla="*/ 0 w 460"/>
              <a:gd name="T9" fmla="*/ 79 h 165"/>
              <a:gd name="T10" fmla="*/ 6 w 460"/>
              <a:gd name="T11" fmla="*/ 14 h 165"/>
              <a:gd name="T12" fmla="*/ 9 w 460"/>
              <a:gd name="T13" fmla="*/ 0 h 165"/>
              <a:gd name="T14" fmla="*/ 9 w 460"/>
              <a:gd name="T15" fmla="*/ 5 h 165"/>
              <a:gd name="T16" fmla="*/ 74 w 460"/>
              <a:gd name="T17" fmla="*/ 0 h 165"/>
              <a:gd name="T18" fmla="*/ 50 w 460"/>
              <a:gd name="T19" fmla="*/ 0 h 165"/>
              <a:gd name="T20" fmla="*/ 115 w 460"/>
              <a:gd name="T21" fmla="*/ 5 h 165"/>
              <a:gd name="T22" fmla="*/ 133 w 460"/>
              <a:gd name="T23" fmla="*/ 0 h 165"/>
              <a:gd name="T24" fmla="*/ 133 w 460"/>
              <a:gd name="T25" fmla="*/ 5 h 165"/>
              <a:gd name="T26" fmla="*/ 198 w 460"/>
              <a:gd name="T27" fmla="*/ 0 h 165"/>
              <a:gd name="T28" fmla="*/ 174 w 460"/>
              <a:gd name="T29" fmla="*/ 0 h 165"/>
              <a:gd name="T30" fmla="*/ 239 w 460"/>
              <a:gd name="T31" fmla="*/ 5 h 165"/>
              <a:gd name="T32" fmla="*/ 257 w 460"/>
              <a:gd name="T33" fmla="*/ 0 h 165"/>
              <a:gd name="T34" fmla="*/ 257 w 460"/>
              <a:gd name="T35" fmla="*/ 5 h 165"/>
              <a:gd name="T36" fmla="*/ 322 w 460"/>
              <a:gd name="T37" fmla="*/ 0 h 165"/>
              <a:gd name="T38" fmla="*/ 298 w 460"/>
              <a:gd name="T39" fmla="*/ 0 h 165"/>
              <a:gd name="T40" fmla="*/ 363 w 460"/>
              <a:gd name="T41" fmla="*/ 5 h 165"/>
              <a:gd name="T42" fmla="*/ 381 w 460"/>
              <a:gd name="T43" fmla="*/ 0 h 165"/>
              <a:gd name="T44" fmla="*/ 381 w 460"/>
              <a:gd name="T45" fmla="*/ 5 h 165"/>
              <a:gd name="T46" fmla="*/ 446 w 460"/>
              <a:gd name="T47" fmla="*/ 0 h 165"/>
              <a:gd name="T48" fmla="*/ 422 w 460"/>
              <a:gd name="T49" fmla="*/ 0 h 165"/>
              <a:gd name="T50" fmla="*/ 454 w 460"/>
              <a:gd name="T51" fmla="*/ 33 h 165"/>
              <a:gd name="T52" fmla="*/ 460 w 460"/>
              <a:gd name="T53" fmla="*/ 50 h 165"/>
              <a:gd name="T54" fmla="*/ 454 w 460"/>
              <a:gd name="T55" fmla="*/ 50 h 165"/>
              <a:gd name="T56" fmla="*/ 460 w 460"/>
              <a:gd name="T57" fmla="*/ 115 h 165"/>
              <a:gd name="T58" fmla="*/ 460 w 460"/>
              <a:gd name="T59" fmla="*/ 92 h 165"/>
              <a:gd name="T60" fmla="*/ 454 w 460"/>
              <a:gd name="T61" fmla="*/ 157 h 165"/>
              <a:gd name="T62" fmla="*/ 444 w 460"/>
              <a:gd name="T63" fmla="*/ 165 h 165"/>
              <a:gd name="T64" fmla="*/ 444 w 460"/>
              <a:gd name="T65" fmla="*/ 159 h 165"/>
              <a:gd name="T66" fmla="*/ 379 w 460"/>
              <a:gd name="T67" fmla="*/ 165 h 165"/>
              <a:gd name="T68" fmla="*/ 403 w 460"/>
              <a:gd name="T69" fmla="*/ 165 h 165"/>
              <a:gd name="T70" fmla="*/ 338 w 460"/>
              <a:gd name="T71" fmla="*/ 159 h 165"/>
              <a:gd name="T72" fmla="*/ 321 w 460"/>
              <a:gd name="T73" fmla="*/ 165 h 165"/>
              <a:gd name="T74" fmla="*/ 321 w 460"/>
              <a:gd name="T75" fmla="*/ 159 h 165"/>
              <a:gd name="T76" fmla="*/ 256 w 460"/>
              <a:gd name="T77" fmla="*/ 165 h 165"/>
              <a:gd name="T78" fmla="*/ 279 w 460"/>
              <a:gd name="T79" fmla="*/ 165 h 165"/>
              <a:gd name="T80" fmla="*/ 214 w 460"/>
              <a:gd name="T81" fmla="*/ 159 h 165"/>
              <a:gd name="T82" fmla="*/ 197 w 460"/>
              <a:gd name="T83" fmla="*/ 165 h 165"/>
              <a:gd name="T84" fmla="*/ 197 w 460"/>
              <a:gd name="T85" fmla="*/ 159 h 165"/>
              <a:gd name="T86" fmla="*/ 131 w 460"/>
              <a:gd name="T87" fmla="*/ 165 h 165"/>
              <a:gd name="T88" fmla="*/ 155 w 460"/>
              <a:gd name="T89" fmla="*/ 165 h 165"/>
              <a:gd name="T90" fmla="*/ 90 w 460"/>
              <a:gd name="T91" fmla="*/ 159 h 165"/>
              <a:gd name="T92" fmla="*/ 72 w 460"/>
              <a:gd name="T93" fmla="*/ 165 h 165"/>
              <a:gd name="T94" fmla="*/ 72 w 460"/>
              <a:gd name="T95" fmla="*/ 159 h 165"/>
              <a:gd name="T96" fmla="*/ 8 w 460"/>
              <a:gd name="T97" fmla="*/ 165 h 165"/>
              <a:gd name="T98" fmla="*/ 31 w 460"/>
              <a:gd name="T99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60" h="165">
                <a:moveTo>
                  <a:pt x="0" y="162"/>
                </a:moveTo>
                <a:lnTo>
                  <a:pt x="0" y="138"/>
                </a:lnTo>
                <a:lnTo>
                  <a:pt x="6" y="138"/>
                </a:lnTo>
                <a:lnTo>
                  <a:pt x="6" y="162"/>
                </a:lnTo>
                <a:lnTo>
                  <a:pt x="0" y="162"/>
                </a:lnTo>
                <a:close/>
                <a:moveTo>
                  <a:pt x="0" y="120"/>
                </a:moveTo>
                <a:lnTo>
                  <a:pt x="0" y="97"/>
                </a:lnTo>
                <a:lnTo>
                  <a:pt x="6" y="97"/>
                </a:lnTo>
                <a:lnTo>
                  <a:pt x="6" y="120"/>
                </a:lnTo>
                <a:lnTo>
                  <a:pt x="0" y="120"/>
                </a:lnTo>
                <a:close/>
                <a:moveTo>
                  <a:pt x="0" y="79"/>
                </a:moveTo>
                <a:lnTo>
                  <a:pt x="0" y="56"/>
                </a:lnTo>
                <a:lnTo>
                  <a:pt x="6" y="56"/>
                </a:lnTo>
                <a:lnTo>
                  <a:pt x="6" y="79"/>
                </a:lnTo>
                <a:lnTo>
                  <a:pt x="0" y="79"/>
                </a:lnTo>
                <a:close/>
                <a:moveTo>
                  <a:pt x="0" y="38"/>
                </a:moveTo>
                <a:lnTo>
                  <a:pt x="0" y="14"/>
                </a:lnTo>
                <a:lnTo>
                  <a:pt x="6" y="14"/>
                </a:lnTo>
                <a:lnTo>
                  <a:pt x="6" y="38"/>
                </a:lnTo>
                <a:lnTo>
                  <a:pt x="0" y="38"/>
                </a:lnTo>
                <a:close/>
                <a:moveTo>
                  <a:pt x="9" y="0"/>
                </a:moveTo>
                <a:lnTo>
                  <a:pt x="33" y="0"/>
                </a:lnTo>
                <a:lnTo>
                  <a:pt x="33" y="5"/>
                </a:lnTo>
                <a:lnTo>
                  <a:pt x="9" y="5"/>
                </a:lnTo>
                <a:lnTo>
                  <a:pt x="9" y="0"/>
                </a:lnTo>
                <a:close/>
                <a:moveTo>
                  <a:pt x="50" y="0"/>
                </a:moveTo>
                <a:lnTo>
                  <a:pt x="74" y="0"/>
                </a:lnTo>
                <a:lnTo>
                  <a:pt x="74" y="5"/>
                </a:lnTo>
                <a:lnTo>
                  <a:pt x="50" y="5"/>
                </a:lnTo>
                <a:lnTo>
                  <a:pt x="50" y="0"/>
                </a:lnTo>
                <a:close/>
                <a:moveTo>
                  <a:pt x="92" y="0"/>
                </a:moveTo>
                <a:lnTo>
                  <a:pt x="115" y="0"/>
                </a:lnTo>
                <a:lnTo>
                  <a:pt x="115" y="5"/>
                </a:lnTo>
                <a:lnTo>
                  <a:pt x="92" y="5"/>
                </a:lnTo>
                <a:lnTo>
                  <a:pt x="92" y="0"/>
                </a:lnTo>
                <a:close/>
                <a:moveTo>
                  <a:pt x="133" y="0"/>
                </a:moveTo>
                <a:lnTo>
                  <a:pt x="157" y="0"/>
                </a:lnTo>
                <a:lnTo>
                  <a:pt x="157" y="5"/>
                </a:lnTo>
                <a:lnTo>
                  <a:pt x="133" y="5"/>
                </a:lnTo>
                <a:lnTo>
                  <a:pt x="133" y="0"/>
                </a:lnTo>
                <a:close/>
                <a:moveTo>
                  <a:pt x="174" y="0"/>
                </a:moveTo>
                <a:lnTo>
                  <a:pt x="198" y="0"/>
                </a:lnTo>
                <a:lnTo>
                  <a:pt x="198" y="5"/>
                </a:lnTo>
                <a:lnTo>
                  <a:pt x="174" y="5"/>
                </a:lnTo>
                <a:lnTo>
                  <a:pt x="174" y="0"/>
                </a:lnTo>
                <a:close/>
                <a:moveTo>
                  <a:pt x="215" y="0"/>
                </a:moveTo>
                <a:lnTo>
                  <a:pt x="239" y="0"/>
                </a:lnTo>
                <a:lnTo>
                  <a:pt x="239" y="5"/>
                </a:lnTo>
                <a:lnTo>
                  <a:pt x="215" y="5"/>
                </a:lnTo>
                <a:lnTo>
                  <a:pt x="215" y="0"/>
                </a:lnTo>
                <a:close/>
                <a:moveTo>
                  <a:pt x="257" y="0"/>
                </a:moveTo>
                <a:lnTo>
                  <a:pt x="281" y="0"/>
                </a:lnTo>
                <a:lnTo>
                  <a:pt x="281" y="5"/>
                </a:lnTo>
                <a:lnTo>
                  <a:pt x="257" y="5"/>
                </a:lnTo>
                <a:lnTo>
                  <a:pt x="257" y="0"/>
                </a:lnTo>
                <a:close/>
                <a:moveTo>
                  <a:pt x="298" y="0"/>
                </a:moveTo>
                <a:lnTo>
                  <a:pt x="322" y="0"/>
                </a:lnTo>
                <a:lnTo>
                  <a:pt x="322" y="5"/>
                </a:lnTo>
                <a:lnTo>
                  <a:pt x="298" y="5"/>
                </a:lnTo>
                <a:lnTo>
                  <a:pt x="298" y="0"/>
                </a:lnTo>
                <a:close/>
                <a:moveTo>
                  <a:pt x="340" y="0"/>
                </a:moveTo>
                <a:lnTo>
                  <a:pt x="363" y="0"/>
                </a:lnTo>
                <a:lnTo>
                  <a:pt x="363" y="5"/>
                </a:lnTo>
                <a:lnTo>
                  <a:pt x="340" y="5"/>
                </a:lnTo>
                <a:lnTo>
                  <a:pt x="340" y="0"/>
                </a:lnTo>
                <a:close/>
                <a:moveTo>
                  <a:pt x="381" y="0"/>
                </a:moveTo>
                <a:lnTo>
                  <a:pt x="405" y="0"/>
                </a:lnTo>
                <a:lnTo>
                  <a:pt x="405" y="5"/>
                </a:lnTo>
                <a:lnTo>
                  <a:pt x="381" y="5"/>
                </a:lnTo>
                <a:lnTo>
                  <a:pt x="381" y="0"/>
                </a:lnTo>
                <a:close/>
                <a:moveTo>
                  <a:pt x="422" y="0"/>
                </a:moveTo>
                <a:lnTo>
                  <a:pt x="446" y="0"/>
                </a:lnTo>
                <a:lnTo>
                  <a:pt x="446" y="5"/>
                </a:lnTo>
                <a:lnTo>
                  <a:pt x="422" y="5"/>
                </a:lnTo>
                <a:lnTo>
                  <a:pt x="422" y="0"/>
                </a:lnTo>
                <a:close/>
                <a:moveTo>
                  <a:pt x="460" y="9"/>
                </a:moveTo>
                <a:lnTo>
                  <a:pt x="460" y="33"/>
                </a:lnTo>
                <a:lnTo>
                  <a:pt x="454" y="33"/>
                </a:lnTo>
                <a:lnTo>
                  <a:pt x="454" y="9"/>
                </a:lnTo>
                <a:lnTo>
                  <a:pt x="460" y="9"/>
                </a:lnTo>
                <a:close/>
                <a:moveTo>
                  <a:pt x="460" y="50"/>
                </a:moveTo>
                <a:lnTo>
                  <a:pt x="460" y="74"/>
                </a:lnTo>
                <a:lnTo>
                  <a:pt x="454" y="74"/>
                </a:lnTo>
                <a:lnTo>
                  <a:pt x="454" y="50"/>
                </a:lnTo>
                <a:lnTo>
                  <a:pt x="460" y="50"/>
                </a:lnTo>
                <a:close/>
                <a:moveTo>
                  <a:pt x="460" y="92"/>
                </a:moveTo>
                <a:lnTo>
                  <a:pt x="460" y="115"/>
                </a:lnTo>
                <a:lnTo>
                  <a:pt x="454" y="115"/>
                </a:lnTo>
                <a:lnTo>
                  <a:pt x="454" y="92"/>
                </a:lnTo>
                <a:lnTo>
                  <a:pt x="460" y="92"/>
                </a:lnTo>
                <a:close/>
                <a:moveTo>
                  <a:pt x="460" y="133"/>
                </a:moveTo>
                <a:lnTo>
                  <a:pt x="460" y="157"/>
                </a:lnTo>
                <a:lnTo>
                  <a:pt x="454" y="157"/>
                </a:lnTo>
                <a:lnTo>
                  <a:pt x="454" y="133"/>
                </a:lnTo>
                <a:lnTo>
                  <a:pt x="460" y="133"/>
                </a:lnTo>
                <a:close/>
                <a:moveTo>
                  <a:pt x="444" y="165"/>
                </a:moveTo>
                <a:lnTo>
                  <a:pt x="421" y="165"/>
                </a:lnTo>
                <a:lnTo>
                  <a:pt x="421" y="159"/>
                </a:lnTo>
                <a:lnTo>
                  <a:pt x="444" y="159"/>
                </a:lnTo>
                <a:lnTo>
                  <a:pt x="444" y="165"/>
                </a:lnTo>
                <a:close/>
                <a:moveTo>
                  <a:pt x="403" y="165"/>
                </a:moveTo>
                <a:lnTo>
                  <a:pt x="379" y="165"/>
                </a:lnTo>
                <a:lnTo>
                  <a:pt x="379" y="159"/>
                </a:lnTo>
                <a:lnTo>
                  <a:pt x="403" y="159"/>
                </a:lnTo>
                <a:lnTo>
                  <a:pt x="403" y="165"/>
                </a:lnTo>
                <a:close/>
                <a:moveTo>
                  <a:pt x="362" y="165"/>
                </a:moveTo>
                <a:lnTo>
                  <a:pt x="338" y="165"/>
                </a:lnTo>
                <a:lnTo>
                  <a:pt x="338" y="159"/>
                </a:lnTo>
                <a:lnTo>
                  <a:pt x="362" y="159"/>
                </a:lnTo>
                <a:lnTo>
                  <a:pt x="362" y="165"/>
                </a:lnTo>
                <a:close/>
                <a:moveTo>
                  <a:pt x="321" y="165"/>
                </a:moveTo>
                <a:lnTo>
                  <a:pt x="297" y="165"/>
                </a:lnTo>
                <a:lnTo>
                  <a:pt x="297" y="159"/>
                </a:lnTo>
                <a:lnTo>
                  <a:pt x="321" y="159"/>
                </a:lnTo>
                <a:lnTo>
                  <a:pt x="321" y="165"/>
                </a:lnTo>
                <a:close/>
                <a:moveTo>
                  <a:pt x="279" y="165"/>
                </a:moveTo>
                <a:lnTo>
                  <a:pt x="256" y="165"/>
                </a:lnTo>
                <a:lnTo>
                  <a:pt x="256" y="159"/>
                </a:lnTo>
                <a:lnTo>
                  <a:pt x="279" y="159"/>
                </a:lnTo>
                <a:lnTo>
                  <a:pt x="279" y="165"/>
                </a:lnTo>
                <a:close/>
                <a:moveTo>
                  <a:pt x="238" y="165"/>
                </a:moveTo>
                <a:lnTo>
                  <a:pt x="214" y="165"/>
                </a:lnTo>
                <a:lnTo>
                  <a:pt x="214" y="159"/>
                </a:lnTo>
                <a:lnTo>
                  <a:pt x="238" y="159"/>
                </a:lnTo>
                <a:lnTo>
                  <a:pt x="238" y="165"/>
                </a:lnTo>
                <a:close/>
                <a:moveTo>
                  <a:pt x="197" y="165"/>
                </a:moveTo>
                <a:lnTo>
                  <a:pt x="173" y="165"/>
                </a:lnTo>
                <a:lnTo>
                  <a:pt x="173" y="159"/>
                </a:lnTo>
                <a:lnTo>
                  <a:pt x="197" y="159"/>
                </a:lnTo>
                <a:lnTo>
                  <a:pt x="197" y="165"/>
                </a:lnTo>
                <a:close/>
                <a:moveTo>
                  <a:pt x="155" y="165"/>
                </a:moveTo>
                <a:lnTo>
                  <a:pt x="131" y="165"/>
                </a:lnTo>
                <a:lnTo>
                  <a:pt x="131" y="159"/>
                </a:lnTo>
                <a:lnTo>
                  <a:pt x="155" y="159"/>
                </a:lnTo>
                <a:lnTo>
                  <a:pt x="155" y="165"/>
                </a:lnTo>
                <a:close/>
                <a:moveTo>
                  <a:pt x="114" y="165"/>
                </a:moveTo>
                <a:lnTo>
                  <a:pt x="90" y="165"/>
                </a:lnTo>
                <a:lnTo>
                  <a:pt x="90" y="159"/>
                </a:lnTo>
                <a:lnTo>
                  <a:pt x="114" y="159"/>
                </a:lnTo>
                <a:lnTo>
                  <a:pt x="114" y="165"/>
                </a:lnTo>
                <a:close/>
                <a:moveTo>
                  <a:pt x="72" y="165"/>
                </a:moveTo>
                <a:lnTo>
                  <a:pt x="49" y="165"/>
                </a:lnTo>
                <a:lnTo>
                  <a:pt x="49" y="159"/>
                </a:lnTo>
                <a:lnTo>
                  <a:pt x="72" y="159"/>
                </a:lnTo>
                <a:lnTo>
                  <a:pt x="72" y="165"/>
                </a:lnTo>
                <a:close/>
                <a:moveTo>
                  <a:pt x="31" y="165"/>
                </a:moveTo>
                <a:lnTo>
                  <a:pt x="8" y="165"/>
                </a:lnTo>
                <a:lnTo>
                  <a:pt x="8" y="159"/>
                </a:lnTo>
                <a:lnTo>
                  <a:pt x="31" y="159"/>
                </a:lnTo>
                <a:lnTo>
                  <a:pt x="31" y="165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2" name="Rectangle 416"/>
          <p:cNvSpPr>
            <a:spLocks noChangeArrowheads="1"/>
          </p:cNvSpPr>
          <p:nvPr/>
        </p:nvSpPr>
        <p:spPr bwMode="auto">
          <a:xfrm>
            <a:off x="6667494" y="5373389"/>
            <a:ext cx="613951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dirty="0" smtClean="0">
                <a:solidFill>
                  <a:srgbClr val="4D4F51"/>
                </a:solidFill>
                <a:latin typeface="+mn-lt"/>
              </a:rPr>
              <a:t>Blockchain/SC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508" name="Picture 52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39" y="4366901"/>
            <a:ext cx="1918913" cy="3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509" name="Picture 52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439" y="4366901"/>
            <a:ext cx="1918913" cy="3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366" name="Rectangle 526"/>
          <p:cNvSpPr>
            <a:spLocks noChangeArrowheads="1"/>
          </p:cNvSpPr>
          <p:nvPr/>
        </p:nvSpPr>
        <p:spPr bwMode="auto">
          <a:xfrm>
            <a:off x="2001652" y="4403667"/>
            <a:ext cx="2460508" cy="121941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496" name="Rectangle 528"/>
          <p:cNvSpPr>
            <a:spLocks noChangeArrowheads="1"/>
          </p:cNvSpPr>
          <p:nvPr/>
        </p:nvSpPr>
        <p:spPr bwMode="auto">
          <a:xfrm>
            <a:off x="2401839" y="4443498"/>
            <a:ext cx="1093248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dirty="0" smtClean="0">
                <a:solidFill>
                  <a:srgbClr val="4D4F51"/>
                </a:solidFill>
                <a:latin typeface="+mn-lt"/>
              </a:rPr>
              <a:t>Applications and services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513" name="Picture 52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847" y="4656435"/>
            <a:ext cx="1576704" cy="17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497" name="Rectangle 530"/>
          <p:cNvSpPr>
            <a:spLocks noChangeArrowheads="1"/>
          </p:cNvSpPr>
          <p:nvPr/>
        </p:nvSpPr>
        <p:spPr bwMode="auto">
          <a:xfrm>
            <a:off x="2977372" y="4684010"/>
            <a:ext cx="490519" cy="1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731" b="1" smtClean="0">
                <a:solidFill>
                  <a:srgbClr val="4D4F51"/>
                </a:solidFill>
                <a:latin typeface="+mn-lt"/>
              </a:rPr>
              <a:t>Servicisation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515" name="Picture 53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847" y="4855585"/>
            <a:ext cx="1576704" cy="17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498" name="Rectangle 532"/>
          <p:cNvSpPr>
            <a:spLocks noChangeArrowheads="1"/>
          </p:cNvSpPr>
          <p:nvPr/>
        </p:nvSpPr>
        <p:spPr bwMode="auto">
          <a:xfrm>
            <a:off x="3011310" y="4884692"/>
            <a:ext cx="434414" cy="1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731" b="1" smtClean="0">
                <a:solidFill>
                  <a:srgbClr val="4D4F51"/>
                </a:solidFill>
                <a:latin typeface="+mn-lt"/>
              </a:rPr>
              <a:t>Temps-réel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517" name="Picture 53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847" y="5053203"/>
            <a:ext cx="1576704" cy="17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499" name="Rectangle 534"/>
          <p:cNvSpPr>
            <a:spLocks noChangeArrowheads="1"/>
          </p:cNvSpPr>
          <p:nvPr/>
        </p:nvSpPr>
        <p:spPr bwMode="auto">
          <a:xfrm>
            <a:off x="2868487" y="5085374"/>
            <a:ext cx="438366" cy="11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defTabSz="742927"/>
            <a:r>
              <a:rPr lang="en-US" altLang="fr-FR" sz="731" b="1" smtClean="0">
                <a:solidFill>
                  <a:srgbClr val="4D4F51"/>
                </a:solidFill>
                <a:latin typeface="+mn-lt"/>
              </a:rPr>
              <a:t>24/7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500" name="Rectangle 535"/>
          <p:cNvSpPr>
            <a:spLocks noChangeArrowheads="1"/>
          </p:cNvSpPr>
          <p:nvPr/>
        </p:nvSpPr>
        <p:spPr bwMode="auto">
          <a:xfrm>
            <a:off x="2502239" y="5307502"/>
            <a:ext cx="1459336" cy="24357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01" name="Freeform 536"/>
          <p:cNvSpPr>
            <a:spLocks noEditPoints="1"/>
          </p:cNvSpPr>
          <p:nvPr/>
        </p:nvSpPr>
        <p:spPr bwMode="auto">
          <a:xfrm>
            <a:off x="2497996" y="5302907"/>
            <a:ext cx="1467820" cy="252768"/>
          </a:xfrm>
          <a:custGeom>
            <a:avLst/>
            <a:gdLst>
              <a:gd name="T0" fmla="*/ 0 w 1038"/>
              <a:gd name="T1" fmla="*/ 162 h 165"/>
              <a:gd name="T2" fmla="*/ 0 w 1038"/>
              <a:gd name="T3" fmla="*/ 121 h 165"/>
              <a:gd name="T4" fmla="*/ 0 w 1038"/>
              <a:gd name="T5" fmla="*/ 79 h 165"/>
              <a:gd name="T6" fmla="*/ 0 w 1038"/>
              <a:gd name="T7" fmla="*/ 38 h 165"/>
              <a:gd name="T8" fmla="*/ 9 w 1038"/>
              <a:gd name="T9" fmla="*/ 0 h 165"/>
              <a:gd name="T10" fmla="*/ 50 w 1038"/>
              <a:gd name="T11" fmla="*/ 0 h 165"/>
              <a:gd name="T12" fmla="*/ 91 w 1038"/>
              <a:gd name="T13" fmla="*/ 0 h 165"/>
              <a:gd name="T14" fmla="*/ 133 w 1038"/>
              <a:gd name="T15" fmla="*/ 0 h 165"/>
              <a:gd name="T16" fmla="*/ 174 w 1038"/>
              <a:gd name="T17" fmla="*/ 0 h 165"/>
              <a:gd name="T18" fmla="*/ 215 w 1038"/>
              <a:gd name="T19" fmla="*/ 0 h 165"/>
              <a:gd name="T20" fmla="*/ 257 w 1038"/>
              <a:gd name="T21" fmla="*/ 0 h 165"/>
              <a:gd name="T22" fmla="*/ 298 w 1038"/>
              <a:gd name="T23" fmla="*/ 0 h 165"/>
              <a:gd name="T24" fmla="*/ 340 w 1038"/>
              <a:gd name="T25" fmla="*/ 0 h 165"/>
              <a:gd name="T26" fmla="*/ 381 w 1038"/>
              <a:gd name="T27" fmla="*/ 0 h 165"/>
              <a:gd name="T28" fmla="*/ 422 w 1038"/>
              <a:gd name="T29" fmla="*/ 0 h 165"/>
              <a:gd name="T30" fmla="*/ 463 w 1038"/>
              <a:gd name="T31" fmla="*/ 0 h 165"/>
              <a:gd name="T32" fmla="*/ 505 w 1038"/>
              <a:gd name="T33" fmla="*/ 0 h 165"/>
              <a:gd name="T34" fmla="*/ 546 w 1038"/>
              <a:gd name="T35" fmla="*/ 0 h 165"/>
              <a:gd name="T36" fmla="*/ 587 w 1038"/>
              <a:gd name="T37" fmla="*/ 0 h 165"/>
              <a:gd name="T38" fmla="*/ 629 w 1038"/>
              <a:gd name="T39" fmla="*/ 0 h 165"/>
              <a:gd name="T40" fmla="*/ 670 w 1038"/>
              <a:gd name="T41" fmla="*/ 0 h 165"/>
              <a:gd name="T42" fmla="*/ 711 w 1038"/>
              <a:gd name="T43" fmla="*/ 0 h 165"/>
              <a:gd name="T44" fmla="*/ 753 w 1038"/>
              <a:gd name="T45" fmla="*/ 0 h 165"/>
              <a:gd name="T46" fmla="*/ 794 w 1038"/>
              <a:gd name="T47" fmla="*/ 0 h 165"/>
              <a:gd name="T48" fmla="*/ 835 w 1038"/>
              <a:gd name="T49" fmla="*/ 0 h 165"/>
              <a:gd name="T50" fmla="*/ 877 w 1038"/>
              <a:gd name="T51" fmla="*/ 0 h 165"/>
              <a:gd name="T52" fmla="*/ 918 w 1038"/>
              <a:gd name="T53" fmla="*/ 0 h 165"/>
              <a:gd name="T54" fmla="*/ 959 w 1038"/>
              <a:gd name="T55" fmla="*/ 0 h 165"/>
              <a:gd name="T56" fmla="*/ 1001 w 1038"/>
              <a:gd name="T57" fmla="*/ 0 h 165"/>
              <a:gd name="T58" fmla="*/ 1038 w 1038"/>
              <a:gd name="T59" fmla="*/ 10 h 165"/>
              <a:gd name="T60" fmla="*/ 1038 w 1038"/>
              <a:gd name="T61" fmla="*/ 51 h 165"/>
              <a:gd name="T62" fmla="*/ 1038 w 1038"/>
              <a:gd name="T63" fmla="*/ 93 h 165"/>
              <a:gd name="T64" fmla="*/ 1038 w 1038"/>
              <a:gd name="T65" fmla="*/ 134 h 165"/>
              <a:gd name="T66" fmla="*/ 1022 w 1038"/>
              <a:gd name="T67" fmla="*/ 165 h 165"/>
              <a:gd name="T68" fmla="*/ 981 w 1038"/>
              <a:gd name="T69" fmla="*/ 165 h 165"/>
              <a:gd name="T70" fmla="*/ 939 w 1038"/>
              <a:gd name="T71" fmla="*/ 165 h 165"/>
              <a:gd name="T72" fmla="*/ 898 w 1038"/>
              <a:gd name="T73" fmla="*/ 165 h 165"/>
              <a:gd name="T74" fmla="*/ 856 w 1038"/>
              <a:gd name="T75" fmla="*/ 165 h 165"/>
              <a:gd name="T76" fmla="*/ 815 w 1038"/>
              <a:gd name="T77" fmla="*/ 165 h 165"/>
              <a:gd name="T78" fmla="*/ 774 w 1038"/>
              <a:gd name="T79" fmla="*/ 165 h 165"/>
              <a:gd name="T80" fmla="*/ 732 w 1038"/>
              <a:gd name="T81" fmla="*/ 165 h 165"/>
              <a:gd name="T82" fmla="*/ 691 w 1038"/>
              <a:gd name="T83" fmla="*/ 165 h 165"/>
              <a:gd name="T84" fmla="*/ 650 w 1038"/>
              <a:gd name="T85" fmla="*/ 165 h 165"/>
              <a:gd name="T86" fmla="*/ 609 w 1038"/>
              <a:gd name="T87" fmla="*/ 165 h 165"/>
              <a:gd name="T88" fmla="*/ 567 w 1038"/>
              <a:gd name="T89" fmla="*/ 165 h 165"/>
              <a:gd name="T90" fmla="*/ 526 w 1038"/>
              <a:gd name="T91" fmla="*/ 165 h 165"/>
              <a:gd name="T92" fmla="*/ 484 w 1038"/>
              <a:gd name="T93" fmla="*/ 165 h 165"/>
              <a:gd name="T94" fmla="*/ 443 w 1038"/>
              <a:gd name="T95" fmla="*/ 165 h 165"/>
              <a:gd name="T96" fmla="*/ 402 w 1038"/>
              <a:gd name="T97" fmla="*/ 165 h 165"/>
              <a:gd name="T98" fmla="*/ 361 w 1038"/>
              <a:gd name="T99" fmla="*/ 165 h 165"/>
              <a:gd name="T100" fmla="*/ 319 w 1038"/>
              <a:gd name="T101" fmla="*/ 165 h 165"/>
              <a:gd name="T102" fmla="*/ 278 w 1038"/>
              <a:gd name="T103" fmla="*/ 165 h 165"/>
              <a:gd name="T104" fmla="*/ 237 w 1038"/>
              <a:gd name="T105" fmla="*/ 165 h 165"/>
              <a:gd name="T106" fmla="*/ 195 w 1038"/>
              <a:gd name="T107" fmla="*/ 165 h 165"/>
              <a:gd name="T108" fmla="*/ 154 w 1038"/>
              <a:gd name="T109" fmla="*/ 165 h 165"/>
              <a:gd name="T110" fmla="*/ 112 w 1038"/>
              <a:gd name="T111" fmla="*/ 165 h 165"/>
              <a:gd name="T112" fmla="*/ 71 w 1038"/>
              <a:gd name="T113" fmla="*/ 165 h 165"/>
              <a:gd name="T114" fmla="*/ 30 w 1038"/>
              <a:gd name="T115" fmla="*/ 16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38" h="165">
                <a:moveTo>
                  <a:pt x="0" y="162"/>
                </a:moveTo>
                <a:lnTo>
                  <a:pt x="0" y="138"/>
                </a:lnTo>
                <a:lnTo>
                  <a:pt x="6" y="138"/>
                </a:lnTo>
                <a:lnTo>
                  <a:pt x="6" y="162"/>
                </a:lnTo>
                <a:lnTo>
                  <a:pt x="0" y="162"/>
                </a:lnTo>
                <a:close/>
                <a:moveTo>
                  <a:pt x="0" y="121"/>
                </a:moveTo>
                <a:lnTo>
                  <a:pt x="0" y="97"/>
                </a:lnTo>
                <a:lnTo>
                  <a:pt x="6" y="97"/>
                </a:lnTo>
                <a:lnTo>
                  <a:pt x="6" y="121"/>
                </a:lnTo>
                <a:lnTo>
                  <a:pt x="0" y="121"/>
                </a:lnTo>
                <a:close/>
                <a:moveTo>
                  <a:pt x="0" y="79"/>
                </a:moveTo>
                <a:lnTo>
                  <a:pt x="0" y="56"/>
                </a:lnTo>
                <a:lnTo>
                  <a:pt x="6" y="56"/>
                </a:lnTo>
                <a:lnTo>
                  <a:pt x="6" y="79"/>
                </a:lnTo>
                <a:lnTo>
                  <a:pt x="0" y="79"/>
                </a:lnTo>
                <a:close/>
                <a:moveTo>
                  <a:pt x="0" y="38"/>
                </a:moveTo>
                <a:lnTo>
                  <a:pt x="0" y="14"/>
                </a:lnTo>
                <a:lnTo>
                  <a:pt x="6" y="14"/>
                </a:lnTo>
                <a:lnTo>
                  <a:pt x="6" y="38"/>
                </a:lnTo>
                <a:lnTo>
                  <a:pt x="0" y="38"/>
                </a:lnTo>
                <a:close/>
                <a:moveTo>
                  <a:pt x="9" y="0"/>
                </a:moveTo>
                <a:lnTo>
                  <a:pt x="32" y="0"/>
                </a:lnTo>
                <a:lnTo>
                  <a:pt x="32" y="6"/>
                </a:lnTo>
                <a:lnTo>
                  <a:pt x="9" y="6"/>
                </a:lnTo>
                <a:lnTo>
                  <a:pt x="9" y="0"/>
                </a:lnTo>
                <a:close/>
                <a:moveTo>
                  <a:pt x="50" y="0"/>
                </a:moveTo>
                <a:lnTo>
                  <a:pt x="74" y="0"/>
                </a:lnTo>
                <a:lnTo>
                  <a:pt x="74" y="6"/>
                </a:lnTo>
                <a:lnTo>
                  <a:pt x="50" y="6"/>
                </a:lnTo>
                <a:lnTo>
                  <a:pt x="50" y="0"/>
                </a:lnTo>
                <a:close/>
                <a:moveTo>
                  <a:pt x="91" y="0"/>
                </a:moveTo>
                <a:lnTo>
                  <a:pt x="115" y="0"/>
                </a:lnTo>
                <a:lnTo>
                  <a:pt x="115" y="6"/>
                </a:lnTo>
                <a:lnTo>
                  <a:pt x="91" y="6"/>
                </a:lnTo>
                <a:lnTo>
                  <a:pt x="91" y="0"/>
                </a:lnTo>
                <a:close/>
                <a:moveTo>
                  <a:pt x="133" y="0"/>
                </a:moveTo>
                <a:lnTo>
                  <a:pt x="156" y="0"/>
                </a:lnTo>
                <a:lnTo>
                  <a:pt x="156" y="6"/>
                </a:lnTo>
                <a:lnTo>
                  <a:pt x="133" y="6"/>
                </a:lnTo>
                <a:lnTo>
                  <a:pt x="133" y="0"/>
                </a:lnTo>
                <a:close/>
                <a:moveTo>
                  <a:pt x="174" y="0"/>
                </a:moveTo>
                <a:lnTo>
                  <a:pt x="198" y="0"/>
                </a:lnTo>
                <a:lnTo>
                  <a:pt x="198" y="6"/>
                </a:lnTo>
                <a:lnTo>
                  <a:pt x="174" y="6"/>
                </a:lnTo>
                <a:lnTo>
                  <a:pt x="174" y="0"/>
                </a:lnTo>
                <a:close/>
                <a:moveTo>
                  <a:pt x="215" y="0"/>
                </a:moveTo>
                <a:lnTo>
                  <a:pt x="239" y="0"/>
                </a:lnTo>
                <a:lnTo>
                  <a:pt x="239" y="6"/>
                </a:lnTo>
                <a:lnTo>
                  <a:pt x="215" y="6"/>
                </a:lnTo>
                <a:lnTo>
                  <a:pt x="215" y="0"/>
                </a:lnTo>
                <a:close/>
                <a:moveTo>
                  <a:pt x="257" y="0"/>
                </a:moveTo>
                <a:lnTo>
                  <a:pt x="281" y="0"/>
                </a:lnTo>
                <a:lnTo>
                  <a:pt x="281" y="6"/>
                </a:lnTo>
                <a:lnTo>
                  <a:pt x="257" y="6"/>
                </a:lnTo>
                <a:lnTo>
                  <a:pt x="257" y="0"/>
                </a:lnTo>
                <a:close/>
                <a:moveTo>
                  <a:pt x="298" y="0"/>
                </a:moveTo>
                <a:lnTo>
                  <a:pt x="322" y="0"/>
                </a:lnTo>
                <a:lnTo>
                  <a:pt x="322" y="6"/>
                </a:lnTo>
                <a:lnTo>
                  <a:pt x="298" y="6"/>
                </a:lnTo>
                <a:lnTo>
                  <a:pt x="298" y="0"/>
                </a:lnTo>
                <a:close/>
                <a:moveTo>
                  <a:pt x="340" y="0"/>
                </a:moveTo>
                <a:lnTo>
                  <a:pt x="363" y="0"/>
                </a:lnTo>
                <a:lnTo>
                  <a:pt x="363" y="6"/>
                </a:lnTo>
                <a:lnTo>
                  <a:pt x="340" y="6"/>
                </a:lnTo>
                <a:lnTo>
                  <a:pt x="340" y="0"/>
                </a:lnTo>
                <a:close/>
                <a:moveTo>
                  <a:pt x="381" y="0"/>
                </a:moveTo>
                <a:lnTo>
                  <a:pt x="404" y="0"/>
                </a:lnTo>
                <a:lnTo>
                  <a:pt x="404" y="6"/>
                </a:lnTo>
                <a:lnTo>
                  <a:pt x="381" y="6"/>
                </a:lnTo>
                <a:lnTo>
                  <a:pt x="381" y="0"/>
                </a:lnTo>
                <a:close/>
                <a:moveTo>
                  <a:pt x="422" y="0"/>
                </a:moveTo>
                <a:lnTo>
                  <a:pt x="446" y="0"/>
                </a:lnTo>
                <a:lnTo>
                  <a:pt x="446" y="6"/>
                </a:lnTo>
                <a:lnTo>
                  <a:pt x="422" y="6"/>
                </a:lnTo>
                <a:lnTo>
                  <a:pt x="422" y="0"/>
                </a:lnTo>
                <a:close/>
                <a:moveTo>
                  <a:pt x="463" y="0"/>
                </a:moveTo>
                <a:lnTo>
                  <a:pt x="487" y="0"/>
                </a:lnTo>
                <a:lnTo>
                  <a:pt x="487" y="6"/>
                </a:lnTo>
                <a:lnTo>
                  <a:pt x="463" y="6"/>
                </a:lnTo>
                <a:lnTo>
                  <a:pt x="463" y="0"/>
                </a:lnTo>
                <a:close/>
                <a:moveTo>
                  <a:pt x="505" y="0"/>
                </a:moveTo>
                <a:lnTo>
                  <a:pt x="528" y="0"/>
                </a:lnTo>
                <a:lnTo>
                  <a:pt x="528" y="6"/>
                </a:lnTo>
                <a:lnTo>
                  <a:pt x="505" y="6"/>
                </a:lnTo>
                <a:lnTo>
                  <a:pt x="505" y="0"/>
                </a:lnTo>
                <a:close/>
                <a:moveTo>
                  <a:pt x="546" y="0"/>
                </a:moveTo>
                <a:lnTo>
                  <a:pt x="570" y="0"/>
                </a:lnTo>
                <a:lnTo>
                  <a:pt x="570" y="6"/>
                </a:lnTo>
                <a:lnTo>
                  <a:pt x="546" y="6"/>
                </a:lnTo>
                <a:lnTo>
                  <a:pt x="546" y="0"/>
                </a:lnTo>
                <a:close/>
                <a:moveTo>
                  <a:pt x="587" y="0"/>
                </a:moveTo>
                <a:lnTo>
                  <a:pt x="611" y="0"/>
                </a:lnTo>
                <a:lnTo>
                  <a:pt x="611" y="6"/>
                </a:lnTo>
                <a:lnTo>
                  <a:pt x="587" y="6"/>
                </a:lnTo>
                <a:lnTo>
                  <a:pt x="587" y="0"/>
                </a:lnTo>
                <a:close/>
                <a:moveTo>
                  <a:pt x="629" y="0"/>
                </a:moveTo>
                <a:lnTo>
                  <a:pt x="652" y="0"/>
                </a:lnTo>
                <a:lnTo>
                  <a:pt x="652" y="6"/>
                </a:lnTo>
                <a:lnTo>
                  <a:pt x="629" y="6"/>
                </a:lnTo>
                <a:lnTo>
                  <a:pt x="629" y="0"/>
                </a:lnTo>
                <a:close/>
                <a:moveTo>
                  <a:pt x="670" y="0"/>
                </a:moveTo>
                <a:lnTo>
                  <a:pt x="694" y="0"/>
                </a:lnTo>
                <a:lnTo>
                  <a:pt x="694" y="6"/>
                </a:lnTo>
                <a:lnTo>
                  <a:pt x="670" y="6"/>
                </a:lnTo>
                <a:lnTo>
                  <a:pt x="670" y="0"/>
                </a:lnTo>
                <a:close/>
                <a:moveTo>
                  <a:pt x="711" y="0"/>
                </a:moveTo>
                <a:lnTo>
                  <a:pt x="735" y="0"/>
                </a:lnTo>
                <a:lnTo>
                  <a:pt x="735" y="6"/>
                </a:lnTo>
                <a:lnTo>
                  <a:pt x="711" y="6"/>
                </a:lnTo>
                <a:lnTo>
                  <a:pt x="711" y="0"/>
                </a:lnTo>
                <a:close/>
                <a:moveTo>
                  <a:pt x="753" y="0"/>
                </a:moveTo>
                <a:lnTo>
                  <a:pt x="776" y="0"/>
                </a:lnTo>
                <a:lnTo>
                  <a:pt x="776" y="6"/>
                </a:lnTo>
                <a:lnTo>
                  <a:pt x="753" y="6"/>
                </a:lnTo>
                <a:lnTo>
                  <a:pt x="753" y="0"/>
                </a:lnTo>
                <a:close/>
                <a:moveTo>
                  <a:pt x="794" y="0"/>
                </a:moveTo>
                <a:lnTo>
                  <a:pt x="818" y="0"/>
                </a:lnTo>
                <a:lnTo>
                  <a:pt x="818" y="6"/>
                </a:lnTo>
                <a:lnTo>
                  <a:pt x="794" y="6"/>
                </a:lnTo>
                <a:lnTo>
                  <a:pt x="794" y="0"/>
                </a:lnTo>
                <a:close/>
                <a:moveTo>
                  <a:pt x="835" y="0"/>
                </a:moveTo>
                <a:lnTo>
                  <a:pt x="859" y="0"/>
                </a:lnTo>
                <a:lnTo>
                  <a:pt x="859" y="6"/>
                </a:lnTo>
                <a:lnTo>
                  <a:pt x="835" y="6"/>
                </a:lnTo>
                <a:lnTo>
                  <a:pt x="835" y="0"/>
                </a:lnTo>
                <a:close/>
                <a:moveTo>
                  <a:pt x="877" y="0"/>
                </a:moveTo>
                <a:lnTo>
                  <a:pt x="900" y="0"/>
                </a:lnTo>
                <a:lnTo>
                  <a:pt x="900" y="6"/>
                </a:lnTo>
                <a:lnTo>
                  <a:pt x="877" y="6"/>
                </a:lnTo>
                <a:lnTo>
                  <a:pt x="877" y="0"/>
                </a:lnTo>
                <a:close/>
                <a:moveTo>
                  <a:pt x="918" y="0"/>
                </a:moveTo>
                <a:lnTo>
                  <a:pt x="941" y="0"/>
                </a:lnTo>
                <a:lnTo>
                  <a:pt x="941" y="6"/>
                </a:lnTo>
                <a:lnTo>
                  <a:pt x="918" y="6"/>
                </a:lnTo>
                <a:lnTo>
                  <a:pt x="918" y="0"/>
                </a:lnTo>
                <a:close/>
                <a:moveTo>
                  <a:pt x="959" y="0"/>
                </a:moveTo>
                <a:lnTo>
                  <a:pt x="983" y="0"/>
                </a:lnTo>
                <a:lnTo>
                  <a:pt x="983" y="6"/>
                </a:lnTo>
                <a:lnTo>
                  <a:pt x="959" y="6"/>
                </a:lnTo>
                <a:lnTo>
                  <a:pt x="959" y="0"/>
                </a:lnTo>
                <a:close/>
                <a:moveTo>
                  <a:pt x="1001" y="0"/>
                </a:moveTo>
                <a:lnTo>
                  <a:pt x="1024" y="0"/>
                </a:lnTo>
                <a:lnTo>
                  <a:pt x="1024" y="6"/>
                </a:lnTo>
                <a:lnTo>
                  <a:pt x="1001" y="6"/>
                </a:lnTo>
                <a:lnTo>
                  <a:pt x="1001" y="0"/>
                </a:lnTo>
                <a:close/>
                <a:moveTo>
                  <a:pt x="1038" y="10"/>
                </a:moveTo>
                <a:lnTo>
                  <a:pt x="1038" y="34"/>
                </a:lnTo>
                <a:lnTo>
                  <a:pt x="1032" y="34"/>
                </a:lnTo>
                <a:lnTo>
                  <a:pt x="1032" y="10"/>
                </a:lnTo>
                <a:lnTo>
                  <a:pt x="1038" y="10"/>
                </a:lnTo>
                <a:close/>
                <a:moveTo>
                  <a:pt x="1038" y="51"/>
                </a:moveTo>
                <a:lnTo>
                  <a:pt x="1038" y="75"/>
                </a:lnTo>
                <a:lnTo>
                  <a:pt x="1032" y="75"/>
                </a:lnTo>
                <a:lnTo>
                  <a:pt x="1032" y="51"/>
                </a:lnTo>
                <a:lnTo>
                  <a:pt x="1038" y="51"/>
                </a:lnTo>
                <a:close/>
                <a:moveTo>
                  <a:pt x="1038" y="93"/>
                </a:moveTo>
                <a:lnTo>
                  <a:pt x="1038" y="116"/>
                </a:lnTo>
                <a:lnTo>
                  <a:pt x="1032" y="116"/>
                </a:lnTo>
                <a:lnTo>
                  <a:pt x="1032" y="93"/>
                </a:lnTo>
                <a:lnTo>
                  <a:pt x="1038" y="93"/>
                </a:lnTo>
                <a:close/>
                <a:moveTo>
                  <a:pt x="1038" y="134"/>
                </a:moveTo>
                <a:lnTo>
                  <a:pt x="1038" y="157"/>
                </a:lnTo>
                <a:lnTo>
                  <a:pt x="1032" y="157"/>
                </a:lnTo>
                <a:lnTo>
                  <a:pt x="1032" y="134"/>
                </a:lnTo>
                <a:lnTo>
                  <a:pt x="1038" y="134"/>
                </a:lnTo>
                <a:close/>
                <a:moveTo>
                  <a:pt x="1022" y="165"/>
                </a:moveTo>
                <a:lnTo>
                  <a:pt x="998" y="165"/>
                </a:lnTo>
                <a:lnTo>
                  <a:pt x="998" y="159"/>
                </a:lnTo>
                <a:lnTo>
                  <a:pt x="1022" y="159"/>
                </a:lnTo>
                <a:lnTo>
                  <a:pt x="1022" y="165"/>
                </a:lnTo>
                <a:close/>
                <a:moveTo>
                  <a:pt x="981" y="165"/>
                </a:moveTo>
                <a:lnTo>
                  <a:pt x="957" y="165"/>
                </a:lnTo>
                <a:lnTo>
                  <a:pt x="957" y="159"/>
                </a:lnTo>
                <a:lnTo>
                  <a:pt x="981" y="159"/>
                </a:lnTo>
                <a:lnTo>
                  <a:pt x="981" y="165"/>
                </a:lnTo>
                <a:close/>
                <a:moveTo>
                  <a:pt x="939" y="165"/>
                </a:moveTo>
                <a:lnTo>
                  <a:pt x="915" y="165"/>
                </a:lnTo>
                <a:lnTo>
                  <a:pt x="915" y="159"/>
                </a:lnTo>
                <a:lnTo>
                  <a:pt x="939" y="159"/>
                </a:lnTo>
                <a:lnTo>
                  <a:pt x="939" y="165"/>
                </a:lnTo>
                <a:close/>
                <a:moveTo>
                  <a:pt x="898" y="165"/>
                </a:moveTo>
                <a:lnTo>
                  <a:pt x="874" y="165"/>
                </a:lnTo>
                <a:lnTo>
                  <a:pt x="874" y="159"/>
                </a:lnTo>
                <a:lnTo>
                  <a:pt x="898" y="159"/>
                </a:lnTo>
                <a:lnTo>
                  <a:pt x="898" y="165"/>
                </a:lnTo>
                <a:close/>
                <a:moveTo>
                  <a:pt x="856" y="165"/>
                </a:moveTo>
                <a:lnTo>
                  <a:pt x="833" y="165"/>
                </a:lnTo>
                <a:lnTo>
                  <a:pt x="833" y="159"/>
                </a:lnTo>
                <a:lnTo>
                  <a:pt x="856" y="159"/>
                </a:lnTo>
                <a:lnTo>
                  <a:pt x="856" y="165"/>
                </a:lnTo>
                <a:close/>
                <a:moveTo>
                  <a:pt x="815" y="165"/>
                </a:moveTo>
                <a:lnTo>
                  <a:pt x="791" y="165"/>
                </a:lnTo>
                <a:lnTo>
                  <a:pt x="791" y="159"/>
                </a:lnTo>
                <a:lnTo>
                  <a:pt x="815" y="159"/>
                </a:lnTo>
                <a:lnTo>
                  <a:pt x="815" y="165"/>
                </a:lnTo>
                <a:close/>
                <a:moveTo>
                  <a:pt x="774" y="165"/>
                </a:moveTo>
                <a:lnTo>
                  <a:pt x="750" y="165"/>
                </a:lnTo>
                <a:lnTo>
                  <a:pt x="750" y="159"/>
                </a:lnTo>
                <a:lnTo>
                  <a:pt x="774" y="159"/>
                </a:lnTo>
                <a:lnTo>
                  <a:pt x="774" y="165"/>
                </a:lnTo>
                <a:close/>
                <a:moveTo>
                  <a:pt x="732" y="165"/>
                </a:moveTo>
                <a:lnTo>
                  <a:pt x="709" y="165"/>
                </a:lnTo>
                <a:lnTo>
                  <a:pt x="709" y="159"/>
                </a:lnTo>
                <a:lnTo>
                  <a:pt x="732" y="159"/>
                </a:lnTo>
                <a:lnTo>
                  <a:pt x="732" y="165"/>
                </a:lnTo>
                <a:close/>
                <a:moveTo>
                  <a:pt x="691" y="165"/>
                </a:moveTo>
                <a:lnTo>
                  <a:pt x="668" y="165"/>
                </a:lnTo>
                <a:lnTo>
                  <a:pt x="668" y="159"/>
                </a:lnTo>
                <a:lnTo>
                  <a:pt x="691" y="159"/>
                </a:lnTo>
                <a:lnTo>
                  <a:pt x="691" y="165"/>
                </a:lnTo>
                <a:close/>
                <a:moveTo>
                  <a:pt x="650" y="165"/>
                </a:moveTo>
                <a:lnTo>
                  <a:pt x="626" y="165"/>
                </a:lnTo>
                <a:lnTo>
                  <a:pt x="626" y="159"/>
                </a:lnTo>
                <a:lnTo>
                  <a:pt x="650" y="159"/>
                </a:lnTo>
                <a:lnTo>
                  <a:pt x="650" y="165"/>
                </a:lnTo>
                <a:close/>
                <a:moveTo>
                  <a:pt x="609" y="165"/>
                </a:moveTo>
                <a:lnTo>
                  <a:pt x="585" y="165"/>
                </a:lnTo>
                <a:lnTo>
                  <a:pt x="585" y="159"/>
                </a:lnTo>
                <a:lnTo>
                  <a:pt x="609" y="159"/>
                </a:lnTo>
                <a:lnTo>
                  <a:pt x="609" y="165"/>
                </a:lnTo>
                <a:close/>
                <a:moveTo>
                  <a:pt x="567" y="165"/>
                </a:moveTo>
                <a:lnTo>
                  <a:pt x="543" y="165"/>
                </a:lnTo>
                <a:lnTo>
                  <a:pt x="543" y="159"/>
                </a:lnTo>
                <a:lnTo>
                  <a:pt x="567" y="159"/>
                </a:lnTo>
                <a:lnTo>
                  <a:pt x="567" y="165"/>
                </a:lnTo>
                <a:close/>
                <a:moveTo>
                  <a:pt x="526" y="165"/>
                </a:moveTo>
                <a:lnTo>
                  <a:pt x="502" y="165"/>
                </a:lnTo>
                <a:lnTo>
                  <a:pt x="502" y="159"/>
                </a:lnTo>
                <a:lnTo>
                  <a:pt x="526" y="159"/>
                </a:lnTo>
                <a:lnTo>
                  <a:pt x="526" y="165"/>
                </a:lnTo>
                <a:close/>
                <a:moveTo>
                  <a:pt x="484" y="165"/>
                </a:moveTo>
                <a:lnTo>
                  <a:pt x="461" y="165"/>
                </a:lnTo>
                <a:lnTo>
                  <a:pt x="461" y="159"/>
                </a:lnTo>
                <a:lnTo>
                  <a:pt x="484" y="159"/>
                </a:lnTo>
                <a:lnTo>
                  <a:pt x="484" y="165"/>
                </a:lnTo>
                <a:close/>
                <a:moveTo>
                  <a:pt x="443" y="165"/>
                </a:moveTo>
                <a:lnTo>
                  <a:pt x="420" y="165"/>
                </a:lnTo>
                <a:lnTo>
                  <a:pt x="420" y="159"/>
                </a:lnTo>
                <a:lnTo>
                  <a:pt x="443" y="159"/>
                </a:lnTo>
                <a:lnTo>
                  <a:pt x="443" y="165"/>
                </a:lnTo>
                <a:close/>
                <a:moveTo>
                  <a:pt x="402" y="165"/>
                </a:moveTo>
                <a:lnTo>
                  <a:pt x="378" y="165"/>
                </a:lnTo>
                <a:lnTo>
                  <a:pt x="378" y="159"/>
                </a:lnTo>
                <a:lnTo>
                  <a:pt x="402" y="159"/>
                </a:lnTo>
                <a:lnTo>
                  <a:pt x="402" y="165"/>
                </a:lnTo>
                <a:close/>
                <a:moveTo>
                  <a:pt x="361" y="165"/>
                </a:moveTo>
                <a:lnTo>
                  <a:pt x="337" y="165"/>
                </a:lnTo>
                <a:lnTo>
                  <a:pt x="337" y="159"/>
                </a:lnTo>
                <a:lnTo>
                  <a:pt x="361" y="159"/>
                </a:lnTo>
                <a:lnTo>
                  <a:pt x="361" y="165"/>
                </a:lnTo>
                <a:close/>
                <a:moveTo>
                  <a:pt x="319" y="165"/>
                </a:moveTo>
                <a:lnTo>
                  <a:pt x="296" y="165"/>
                </a:lnTo>
                <a:lnTo>
                  <a:pt x="296" y="159"/>
                </a:lnTo>
                <a:lnTo>
                  <a:pt x="319" y="159"/>
                </a:lnTo>
                <a:lnTo>
                  <a:pt x="319" y="165"/>
                </a:lnTo>
                <a:close/>
                <a:moveTo>
                  <a:pt x="278" y="165"/>
                </a:moveTo>
                <a:lnTo>
                  <a:pt x="254" y="165"/>
                </a:lnTo>
                <a:lnTo>
                  <a:pt x="254" y="159"/>
                </a:lnTo>
                <a:lnTo>
                  <a:pt x="278" y="159"/>
                </a:lnTo>
                <a:lnTo>
                  <a:pt x="278" y="165"/>
                </a:lnTo>
                <a:close/>
                <a:moveTo>
                  <a:pt x="237" y="165"/>
                </a:moveTo>
                <a:lnTo>
                  <a:pt x="213" y="165"/>
                </a:lnTo>
                <a:lnTo>
                  <a:pt x="213" y="159"/>
                </a:lnTo>
                <a:lnTo>
                  <a:pt x="237" y="159"/>
                </a:lnTo>
                <a:lnTo>
                  <a:pt x="237" y="165"/>
                </a:lnTo>
                <a:close/>
                <a:moveTo>
                  <a:pt x="195" y="165"/>
                </a:moveTo>
                <a:lnTo>
                  <a:pt x="171" y="165"/>
                </a:lnTo>
                <a:lnTo>
                  <a:pt x="171" y="159"/>
                </a:lnTo>
                <a:lnTo>
                  <a:pt x="195" y="159"/>
                </a:lnTo>
                <a:lnTo>
                  <a:pt x="195" y="165"/>
                </a:lnTo>
                <a:close/>
                <a:moveTo>
                  <a:pt x="154" y="165"/>
                </a:moveTo>
                <a:lnTo>
                  <a:pt x="130" y="165"/>
                </a:lnTo>
                <a:lnTo>
                  <a:pt x="130" y="159"/>
                </a:lnTo>
                <a:lnTo>
                  <a:pt x="154" y="159"/>
                </a:lnTo>
                <a:lnTo>
                  <a:pt x="154" y="165"/>
                </a:lnTo>
                <a:close/>
                <a:moveTo>
                  <a:pt x="112" y="165"/>
                </a:moveTo>
                <a:lnTo>
                  <a:pt x="89" y="165"/>
                </a:lnTo>
                <a:lnTo>
                  <a:pt x="89" y="159"/>
                </a:lnTo>
                <a:lnTo>
                  <a:pt x="112" y="159"/>
                </a:lnTo>
                <a:lnTo>
                  <a:pt x="112" y="165"/>
                </a:lnTo>
                <a:close/>
                <a:moveTo>
                  <a:pt x="71" y="165"/>
                </a:moveTo>
                <a:lnTo>
                  <a:pt x="48" y="165"/>
                </a:lnTo>
                <a:lnTo>
                  <a:pt x="48" y="159"/>
                </a:lnTo>
                <a:lnTo>
                  <a:pt x="71" y="159"/>
                </a:lnTo>
                <a:lnTo>
                  <a:pt x="71" y="165"/>
                </a:lnTo>
                <a:close/>
                <a:moveTo>
                  <a:pt x="30" y="165"/>
                </a:moveTo>
                <a:lnTo>
                  <a:pt x="6" y="165"/>
                </a:lnTo>
                <a:lnTo>
                  <a:pt x="6" y="159"/>
                </a:lnTo>
                <a:lnTo>
                  <a:pt x="30" y="159"/>
                </a:lnTo>
                <a:lnTo>
                  <a:pt x="30" y="165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02" name="Rectangle 537"/>
          <p:cNvSpPr>
            <a:spLocks noChangeArrowheads="1"/>
          </p:cNvSpPr>
          <p:nvPr/>
        </p:nvSpPr>
        <p:spPr bwMode="auto">
          <a:xfrm>
            <a:off x="2773743" y="5354993"/>
            <a:ext cx="872034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Application Services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505" name="Freeform 540"/>
          <p:cNvSpPr>
            <a:spLocks noEditPoints="1"/>
          </p:cNvSpPr>
          <p:nvPr/>
        </p:nvSpPr>
        <p:spPr bwMode="auto">
          <a:xfrm>
            <a:off x="2042661" y="4438902"/>
            <a:ext cx="220597" cy="229789"/>
          </a:xfrm>
          <a:custGeom>
            <a:avLst/>
            <a:gdLst>
              <a:gd name="T0" fmla="*/ 237 w 423"/>
              <a:gd name="T1" fmla="*/ 147 h 408"/>
              <a:gd name="T2" fmla="*/ 265 w 423"/>
              <a:gd name="T3" fmla="*/ 229 h 408"/>
              <a:gd name="T4" fmla="*/ 296 w 423"/>
              <a:gd name="T5" fmla="*/ 66 h 408"/>
              <a:gd name="T6" fmla="*/ 295 w 423"/>
              <a:gd name="T7" fmla="*/ 53 h 408"/>
              <a:gd name="T8" fmla="*/ 264 w 423"/>
              <a:gd name="T9" fmla="*/ 32 h 408"/>
              <a:gd name="T10" fmla="*/ 253 w 423"/>
              <a:gd name="T11" fmla="*/ 38 h 408"/>
              <a:gd name="T12" fmla="*/ 261 w 423"/>
              <a:gd name="T13" fmla="*/ 86 h 408"/>
              <a:gd name="T14" fmla="*/ 240 w 423"/>
              <a:gd name="T15" fmla="*/ 145 h 408"/>
              <a:gd name="T16" fmla="*/ 214 w 423"/>
              <a:gd name="T17" fmla="*/ 158 h 408"/>
              <a:gd name="T18" fmla="*/ 169 w 423"/>
              <a:gd name="T19" fmla="*/ 184 h 408"/>
              <a:gd name="T20" fmla="*/ 158 w 423"/>
              <a:gd name="T21" fmla="*/ 235 h 408"/>
              <a:gd name="T22" fmla="*/ 108 w 423"/>
              <a:gd name="T23" fmla="*/ 251 h 408"/>
              <a:gd name="T24" fmla="*/ 84 w 423"/>
              <a:gd name="T25" fmla="*/ 228 h 408"/>
              <a:gd name="T26" fmla="*/ 42 w 423"/>
              <a:gd name="T27" fmla="*/ 230 h 408"/>
              <a:gd name="T28" fmla="*/ 32 w 423"/>
              <a:gd name="T29" fmla="*/ 249 h 408"/>
              <a:gd name="T30" fmla="*/ 52 w 423"/>
              <a:gd name="T31" fmla="*/ 287 h 408"/>
              <a:gd name="T32" fmla="*/ 70 w 423"/>
              <a:gd name="T33" fmla="*/ 289 h 408"/>
              <a:gd name="T34" fmla="*/ 99 w 423"/>
              <a:gd name="T35" fmla="*/ 259 h 408"/>
              <a:gd name="T36" fmla="*/ 105 w 423"/>
              <a:gd name="T37" fmla="*/ 306 h 408"/>
              <a:gd name="T38" fmla="*/ 54 w 423"/>
              <a:gd name="T39" fmla="*/ 321 h 408"/>
              <a:gd name="T40" fmla="*/ 3 w 423"/>
              <a:gd name="T41" fmla="*/ 276 h 408"/>
              <a:gd name="T42" fmla="*/ 10 w 423"/>
              <a:gd name="T43" fmla="*/ 220 h 408"/>
              <a:gd name="T44" fmla="*/ 71 w 423"/>
              <a:gd name="T45" fmla="*/ 190 h 408"/>
              <a:gd name="T46" fmla="*/ 114 w 423"/>
              <a:gd name="T47" fmla="*/ 214 h 408"/>
              <a:gd name="T48" fmla="*/ 109 w 423"/>
              <a:gd name="T49" fmla="*/ 219 h 408"/>
              <a:gd name="T50" fmla="*/ 135 w 423"/>
              <a:gd name="T51" fmla="*/ 193 h 408"/>
              <a:gd name="T52" fmla="*/ 180 w 423"/>
              <a:gd name="T53" fmla="*/ 132 h 408"/>
              <a:gd name="T54" fmla="*/ 208 w 423"/>
              <a:gd name="T55" fmla="*/ 146 h 408"/>
              <a:gd name="T56" fmla="*/ 234 w 423"/>
              <a:gd name="T57" fmla="*/ 90 h 408"/>
              <a:gd name="T58" fmla="*/ 217 w 423"/>
              <a:gd name="T59" fmla="*/ 35 h 408"/>
              <a:gd name="T60" fmla="*/ 265 w 423"/>
              <a:gd name="T61" fmla="*/ 1 h 408"/>
              <a:gd name="T62" fmla="*/ 313 w 423"/>
              <a:gd name="T63" fmla="*/ 21 h 408"/>
              <a:gd name="T64" fmla="*/ 324 w 423"/>
              <a:gd name="T65" fmla="*/ 79 h 408"/>
              <a:gd name="T66" fmla="*/ 254 w 423"/>
              <a:gd name="T67" fmla="*/ 107 h 408"/>
              <a:gd name="T68" fmla="*/ 208 w 423"/>
              <a:gd name="T69" fmla="*/ 244 h 408"/>
              <a:gd name="T70" fmla="*/ 256 w 423"/>
              <a:gd name="T71" fmla="*/ 236 h 408"/>
              <a:gd name="T72" fmla="*/ 289 w 423"/>
              <a:gd name="T73" fmla="*/ 273 h 408"/>
              <a:gd name="T74" fmla="*/ 285 w 423"/>
              <a:gd name="T75" fmla="*/ 319 h 408"/>
              <a:gd name="T76" fmla="*/ 295 w 423"/>
              <a:gd name="T77" fmla="*/ 356 h 408"/>
              <a:gd name="T78" fmla="*/ 358 w 423"/>
              <a:gd name="T79" fmla="*/ 372 h 408"/>
              <a:gd name="T80" fmla="*/ 384 w 423"/>
              <a:gd name="T81" fmla="*/ 349 h 408"/>
              <a:gd name="T82" fmla="*/ 376 w 423"/>
              <a:gd name="T83" fmla="*/ 284 h 408"/>
              <a:gd name="T84" fmla="*/ 343 w 423"/>
              <a:gd name="T85" fmla="*/ 268 h 408"/>
              <a:gd name="T86" fmla="*/ 289 w 423"/>
              <a:gd name="T87" fmla="*/ 251 h 408"/>
              <a:gd name="T88" fmla="*/ 372 w 423"/>
              <a:gd name="T89" fmla="*/ 244 h 408"/>
              <a:gd name="T90" fmla="*/ 418 w 423"/>
              <a:gd name="T91" fmla="*/ 297 h 408"/>
              <a:gd name="T92" fmla="*/ 396 w 423"/>
              <a:gd name="T93" fmla="*/ 384 h 408"/>
              <a:gd name="T94" fmla="*/ 328 w 423"/>
              <a:gd name="T95" fmla="*/ 407 h 408"/>
              <a:gd name="T96" fmla="*/ 258 w 423"/>
              <a:gd name="T97" fmla="*/ 352 h 408"/>
              <a:gd name="T98" fmla="*/ 258 w 423"/>
              <a:gd name="T99" fmla="*/ 295 h 408"/>
              <a:gd name="T100" fmla="*/ 262 w 423"/>
              <a:gd name="T101" fmla="*/ 290 h 408"/>
              <a:gd name="T102" fmla="*/ 232 w 423"/>
              <a:gd name="T103" fmla="*/ 271 h 408"/>
              <a:gd name="T104" fmla="*/ 171 w 423"/>
              <a:gd name="T105" fmla="*/ 265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23" h="408">
                <a:moveTo>
                  <a:pt x="248" y="215"/>
                </a:moveTo>
                <a:lnTo>
                  <a:pt x="245" y="186"/>
                </a:lnTo>
                <a:lnTo>
                  <a:pt x="247" y="193"/>
                </a:lnTo>
                <a:lnTo>
                  <a:pt x="232" y="169"/>
                </a:lnTo>
                <a:cubicBezTo>
                  <a:pt x="227" y="161"/>
                  <a:pt x="229" y="152"/>
                  <a:pt x="237" y="147"/>
                </a:cubicBezTo>
                <a:cubicBezTo>
                  <a:pt x="244" y="142"/>
                  <a:pt x="254" y="144"/>
                  <a:pt x="259" y="152"/>
                </a:cubicBezTo>
                <a:lnTo>
                  <a:pt x="274" y="176"/>
                </a:lnTo>
                <a:cubicBezTo>
                  <a:pt x="275" y="178"/>
                  <a:pt x="276" y="180"/>
                  <a:pt x="276" y="183"/>
                </a:cubicBezTo>
                <a:lnTo>
                  <a:pt x="279" y="212"/>
                </a:lnTo>
                <a:cubicBezTo>
                  <a:pt x="280" y="221"/>
                  <a:pt x="274" y="228"/>
                  <a:pt x="265" y="229"/>
                </a:cubicBezTo>
                <a:cubicBezTo>
                  <a:pt x="256" y="230"/>
                  <a:pt x="248" y="224"/>
                  <a:pt x="248" y="215"/>
                </a:cubicBezTo>
                <a:close/>
                <a:moveTo>
                  <a:pt x="265" y="87"/>
                </a:moveTo>
                <a:lnTo>
                  <a:pt x="288" y="80"/>
                </a:lnTo>
                <a:lnTo>
                  <a:pt x="280" y="85"/>
                </a:lnTo>
                <a:lnTo>
                  <a:pt x="296" y="66"/>
                </a:lnTo>
                <a:lnTo>
                  <a:pt x="293" y="74"/>
                </a:lnTo>
                <a:lnTo>
                  <a:pt x="296" y="57"/>
                </a:lnTo>
                <a:lnTo>
                  <a:pt x="296" y="62"/>
                </a:lnTo>
                <a:lnTo>
                  <a:pt x="293" y="46"/>
                </a:lnTo>
                <a:lnTo>
                  <a:pt x="295" y="53"/>
                </a:lnTo>
                <a:lnTo>
                  <a:pt x="286" y="40"/>
                </a:lnTo>
                <a:lnTo>
                  <a:pt x="291" y="44"/>
                </a:lnTo>
                <a:lnTo>
                  <a:pt x="277" y="35"/>
                </a:lnTo>
                <a:lnTo>
                  <a:pt x="281" y="37"/>
                </a:lnTo>
                <a:lnTo>
                  <a:pt x="264" y="32"/>
                </a:lnTo>
                <a:lnTo>
                  <a:pt x="272" y="32"/>
                </a:lnTo>
                <a:lnTo>
                  <a:pt x="257" y="35"/>
                </a:lnTo>
                <a:lnTo>
                  <a:pt x="263" y="32"/>
                </a:lnTo>
                <a:lnTo>
                  <a:pt x="249" y="42"/>
                </a:lnTo>
                <a:lnTo>
                  <a:pt x="253" y="38"/>
                </a:lnTo>
                <a:lnTo>
                  <a:pt x="244" y="52"/>
                </a:lnTo>
                <a:lnTo>
                  <a:pt x="246" y="44"/>
                </a:lnTo>
                <a:lnTo>
                  <a:pt x="245" y="74"/>
                </a:lnTo>
                <a:lnTo>
                  <a:pt x="242" y="63"/>
                </a:lnTo>
                <a:lnTo>
                  <a:pt x="261" y="86"/>
                </a:lnTo>
                <a:cubicBezTo>
                  <a:pt x="265" y="91"/>
                  <a:pt x="266" y="98"/>
                  <a:pt x="263" y="103"/>
                </a:cubicBezTo>
                <a:lnTo>
                  <a:pt x="249" y="132"/>
                </a:lnTo>
                <a:lnTo>
                  <a:pt x="242" y="147"/>
                </a:lnTo>
                <a:lnTo>
                  <a:pt x="238" y="154"/>
                </a:lnTo>
                <a:lnTo>
                  <a:pt x="240" y="145"/>
                </a:lnTo>
                <a:lnTo>
                  <a:pt x="240" y="146"/>
                </a:lnTo>
                <a:cubicBezTo>
                  <a:pt x="240" y="152"/>
                  <a:pt x="238" y="156"/>
                  <a:pt x="234" y="159"/>
                </a:cubicBezTo>
                <a:cubicBezTo>
                  <a:pt x="230" y="162"/>
                  <a:pt x="225" y="163"/>
                  <a:pt x="220" y="162"/>
                </a:cubicBezTo>
                <a:lnTo>
                  <a:pt x="207" y="158"/>
                </a:lnTo>
                <a:lnTo>
                  <a:pt x="214" y="158"/>
                </a:lnTo>
                <a:lnTo>
                  <a:pt x="191" y="161"/>
                </a:lnTo>
                <a:lnTo>
                  <a:pt x="196" y="159"/>
                </a:lnTo>
                <a:lnTo>
                  <a:pt x="177" y="170"/>
                </a:lnTo>
                <a:lnTo>
                  <a:pt x="182" y="166"/>
                </a:lnTo>
                <a:lnTo>
                  <a:pt x="169" y="184"/>
                </a:lnTo>
                <a:lnTo>
                  <a:pt x="172" y="179"/>
                </a:lnTo>
                <a:lnTo>
                  <a:pt x="166" y="202"/>
                </a:lnTo>
                <a:lnTo>
                  <a:pt x="166" y="196"/>
                </a:lnTo>
                <a:lnTo>
                  <a:pt x="168" y="218"/>
                </a:lnTo>
                <a:cubicBezTo>
                  <a:pt x="169" y="225"/>
                  <a:pt x="165" y="232"/>
                  <a:pt x="158" y="235"/>
                </a:cubicBezTo>
                <a:lnTo>
                  <a:pt x="133" y="244"/>
                </a:lnTo>
                <a:lnTo>
                  <a:pt x="120" y="248"/>
                </a:lnTo>
                <a:lnTo>
                  <a:pt x="115" y="250"/>
                </a:lnTo>
                <a:cubicBezTo>
                  <a:pt x="114" y="251"/>
                  <a:pt x="112" y="251"/>
                  <a:pt x="109" y="251"/>
                </a:cubicBezTo>
                <a:lnTo>
                  <a:pt x="108" y="251"/>
                </a:lnTo>
                <a:cubicBezTo>
                  <a:pt x="103" y="251"/>
                  <a:pt x="98" y="249"/>
                  <a:pt x="95" y="244"/>
                </a:cubicBezTo>
                <a:lnTo>
                  <a:pt x="87" y="231"/>
                </a:lnTo>
                <a:lnTo>
                  <a:pt x="90" y="235"/>
                </a:lnTo>
                <a:lnTo>
                  <a:pt x="79" y="226"/>
                </a:lnTo>
                <a:lnTo>
                  <a:pt x="84" y="228"/>
                </a:lnTo>
                <a:lnTo>
                  <a:pt x="66" y="221"/>
                </a:lnTo>
                <a:lnTo>
                  <a:pt x="72" y="222"/>
                </a:lnTo>
                <a:lnTo>
                  <a:pt x="53" y="223"/>
                </a:lnTo>
                <a:lnTo>
                  <a:pt x="59" y="222"/>
                </a:lnTo>
                <a:lnTo>
                  <a:pt x="42" y="230"/>
                </a:lnTo>
                <a:lnTo>
                  <a:pt x="48" y="226"/>
                </a:lnTo>
                <a:lnTo>
                  <a:pt x="35" y="241"/>
                </a:lnTo>
                <a:lnTo>
                  <a:pt x="38" y="235"/>
                </a:lnTo>
                <a:lnTo>
                  <a:pt x="32" y="254"/>
                </a:lnTo>
                <a:lnTo>
                  <a:pt x="32" y="249"/>
                </a:lnTo>
                <a:lnTo>
                  <a:pt x="33" y="268"/>
                </a:lnTo>
                <a:lnTo>
                  <a:pt x="32" y="261"/>
                </a:lnTo>
                <a:lnTo>
                  <a:pt x="41" y="279"/>
                </a:lnTo>
                <a:lnTo>
                  <a:pt x="37" y="274"/>
                </a:lnTo>
                <a:lnTo>
                  <a:pt x="52" y="287"/>
                </a:lnTo>
                <a:lnTo>
                  <a:pt x="47" y="284"/>
                </a:lnTo>
                <a:lnTo>
                  <a:pt x="65" y="290"/>
                </a:lnTo>
                <a:lnTo>
                  <a:pt x="58" y="290"/>
                </a:lnTo>
                <a:lnTo>
                  <a:pt x="76" y="288"/>
                </a:lnTo>
                <a:lnTo>
                  <a:pt x="70" y="289"/>
                </a:lnTo>
                <a:lnTo>
                  <a:pt x="86" y="281"/>
                </a:lnTo>
                <a:lnTo>
                  <a:pt x="82" y="285"/>
                </a:lnTo>
                <a:lnTo>
                  <a:pt x="95" y="271"/>
                </a:lnTo>
                <a:lnTo>
                  <a:pt x="92" y="275"/>
                </a:lnTo>
                <a:lnTo>
                  <a:pt x="99" y="259"/>
                </a:lnTo>
                <a:cubicBezTo>
                  <a:pt x="102" y="251"/>
                  <a:pt x="112" y="247"/>
                  <a:pt x="120" y="251"/>
                </a:cubicBezTo>
                <a:cubicBezTo>
                  <a:pt x="128" y="254"/>
                  <a:pt x="132" y="264"/>
                  <a:pt x="128" y="272"/>
                </a:cubicBezTo>
                <a:lnTo>
                  <a:pt x="121" y="288"/>
                </a:lnTo>
                <a:cubicBezTo>
                  <a:pt x="120" y="290"/>
                  <a:pt x="119" y="291"/>
                  <a:pt x="118" y="292"/>
                </a:cubicBezTo>
                <a:lnTo>
                  <a:pt x="105" y="306"/>
                </a:lnTo>
                <a:cubicBezTo>
                  <a:pt x="104" y="308"/>
                  <a:pt x="102" y="309"/>
                  <a:pt x="101" y="310"/>
                </a:cubicBezTo>
                <a:lnTo>
                  <a:pt x="85" y="318"/>
                </a:lnTo>
                <a:cubicBezTo>
                  <a:pt x="83" y="319"/>
                  <a:pt x="81" y="319"/>
                  <a:pt x="79" y="319"/>
                </a:cubicBezTo>
                <a:lnTo>
                  <a:pt x="61" y="321"/>
                </a:lnTo>
                <a:cubicBezTo>
                  <a:pt x="59" y="322"/>
                  <a:pt x="57" y="321"/>
                  <a:pt x="54" y="321"/>
                </a:cubicBezTo>
                <a:lnTo>
                  <a:pt x="36" y="315"/>
                </a:lnTo>
                <a:cubicBezTo>
                  <a:pt x="34" y="314"/>
                  <a:pt x="33" y="313"/>
                  <a:pt x="31" y="312"/>
                </a:cubicBezTo>
                <a:lnTo>
                  <a:pt x="16" y="299"/>
                </a:lnTo>
                <a:cubicBezTo>
                  <a:pt x="14" y="297"/>
                  <a:pt x="13" y="296"/>
                  <a:pt x="12" y="294"/>
                </a:cubicBezTo>
                <a:lnTo>
                  <a:pt x="3" y="276"/>
                </a:lnTo>
                <a:cubicBezTo>
                  <a:pt x="2" y="274"/>
                  <a:pt x="2" y="272"/>
                  <a:pt x="1" y="269"/>
                </a:cubicBezTo>
                <a:lnTo>
                  <a:pt x="0" y="250"/>
                </a:lnTo>
                <a:cubicBezTo>
                  <a:pt x="0" y="248"/>
                  <a:pt x="1" y="246"/>
                  <a:pt x="1" y="245"/>
                </a:cubicBezTo>
                <a:lnTo>
                  <a:pt x="7" y="226"/>
                </a:lnTo>
                <a:cubicBezTo>
                  <a:pt x="8" y="224"/>
                  <a:pt x="9" y="222"/>
                  <a:pt x="10" y="220"/>
                </a:cubicBezTo>
                <a:lnTo>
                  <a:pt x="23" y="205"/>
                </a:lnTo>
                <a:cubicBezTo>
                  <a:pt x="25" y="203"/>
                  <a:pt x="27" y="202"/>
                  <a:pt x="29" y="201"/>
                </a:cubicBezTo>
                <a:lnTo>
                  <a:pt x="46" y="193"/>
                </a:lnTo>
                <a:cubicBezTo>
                  <a:pt x="48" y="192"/>
                  <a:pt x="50" y="192"/>
                  <a:pt x="52" y="191"/>
                </a:cubicBezTo>
                <a:lnTo>
                  <a:pt x="71" y="190"/>
                </a:lnTo>
                <a:cubicBezTo>
                  <a:pt x="73" y="190"/>
                  <a:pt x="75" y="191"/>
                  <a:pt x="77" y="192"/>
                </a:cubicBezTo>
                <a:lnTo>
                  <a:pt x="95" y="199"/>
                </a:lnTo>
                <a:cubicBezTo>
                  <a:pt x="97" y="199"/>
                  <a:pt x="98" y="200"/>
                  <a:pt x="100" y="201"/>
                </a:cubicBezTo>
                <a:lnTo>
                  <a:pt x="111" y="210"/>
                </a:lnTo>
                <a:cubicBezTo>
                  <a:pt x="112" y="211"/>
                  <a:pt x="113" y="213"/>
                  <a:pt x="114" y="214"/>
                </a:cubicBezTo>
                <a:lnTo>
                  <a:pt x="122" y="227"/>
                </a:lnTo>
                <a:lnTo>
                  <a:pt x="108" y="219"/>
                </a:lnTo>
                <a:lnTo>
                  <a:pt x="109" y="219"/>
                </a:lnTo>
                <a:lnTo>
                  <a:pt x="104" y="221"/>
                </a:lnTo>
                <a:lnTo>
                  <a:pt x="109" y="219"/>
                </a:lnTo>
                <a:lnTo>
                  <a:pt x="122" y="213"/>
                </a:lnTo>
                <a:lnTo>
                  <a:pt x="147" y="204"/>
                </a:lnTo>
                <a:lnTo>
                  <a:pt x="137" y="221"/>
                </a:lnTo>
                <a:lnTo>
                  <a:pt x="135" y="199"/>
                </a:lnTo>
                <a:cubicBezTo>
                  <a:pt x="134" y="197"/>
                  <a:pt x="135" y="195"/>
                  <a:pt x="135" y="193"/>
                </a:cubicBezTo>
                <a:lnTo>
                  <a:pt x="141" y="170"/>
                </a:lnTo>
                <a:cubicBezTo>
                  <a:pt x="141" y="169"/>
                  <a:pt x="142" y="167"/>
                  <a:pt x="143" y="165"/>
                </a:cubicBezTo>
                <a:lnTo>
                  <a:pt x="156" y="147"/>
                </a:lnTo>
                <a:cubicBezTo>
                  <a:pt x="158" y="145"/>
                  <a:pt x="160" y="144"/>
                  <a:pt x="161" y="143"/>
                </a:cubicBezTo>
                <a:lnTo>
                  <a:pt x="180" y="132"/>
                </a:lnTo>
                <a:cubicBezTo>
                  <a:pt x="182" y="131"/>
                  <a:pt x="184" y="130"/>
                  <a:pt x="186" y="130"/>
                </a:cubicBezTo>
                <a:lnTo>
                  <a:pt x="209" y="127"/>
                </a:lnTo>
                <a:cubicBezTo>
                  <a:pt x="212" y="126"/>
                  <a:pt x="214" y="126"/>
                  <a:pt x="216" y="127"/>
                </a:cubicBezTo>
                <a:lnTo>
                  <a:pt x="229" y="131"/>
                </a:lnTo>
                <a:lnTo>
                  <a:pt x="208" y="146"/>
                </a:lnTo>
                <a:lnTo>
                  <a:pt x="208" y="145"/>
                </a:lnTo>
                <a:cubicBezTo>
                  <a:pt x="208" y="143"/>
                  <a:pt x="209" y="140"/>
                  <a:pt x="211" y="137"/>
                </a:cubicBezTo>
                <a:lnTo>
                  <a:pt x="213" y="134"/>
                </a:lnTo>
                <a:lnTo>
                  <a:pt x="220" y="119"/>
                </a:lnTo>
                <a:lnTo>
                  <a:pt x="234" y="90"/>
                </a:lnTo>
                <a:lnTo>
                  <a:pt x="236" y="107"/>
                </a:lnTo>
                <a:lnTo>
                  <a:pt x="217" y="84"/>
                </a:lnTo>
                <a:cubicBezTo>
                  <a:pt x="215" y="81"/>
                  <a:pt x="213" y="77"/>
                  <a:pt x="213" y="73"/>
                </a:cubicBezTo>
                <a:lnTo>
                  <a:pt x="214" y="43"/>
                </a:lnTo>
                <a:cubicBezTo>
                  <a:pt x="215" y="40"/>
                  <a:pt x="215" y="37"/>
                  <a:pt x="217" y="35"/>
                </a:cubicBezTo>
                <a:lnTo>
                  <a:pt x="226" y="21"/>
                </a:lnTo>
                <a:cubicBezTo>
                  <a:pt x="227" y="19"/>
                  <a:pt x="229" y="18"/>
                  <a:pt x="230" y="16"/>
                </a:cubicBezTo>
                <a:lnTo>
                  <a:pt x="244" y="6"/>
                </a:lnTo>
                <a:cubicBezTo>
                  <a:pt x="246" y="5"/>
                  <a:pt x="248" y="4"/>
                  <a:pt x="250" y="4"/>
                </a:cubicBezTo>
                <a:lnTo>
                  <a:pt x="265" y="1"/>
                </a:lnTo>
                <a:cubicBezTo>
                  <a:pt x="268" y="0"/>
                  <a:pt x="270" y="0"/>
                  <a:pt x="273" y="1"/>
                </a:cubicBezTo>
                <a:lnTo>
                  <a:pt x="290" y="6"/>
                </a:lnTo>
                <a:cubicBezTo>
                  <a:pt x="291" y="7"/>
                  <a:pt x="293" y="7"/>
                  <a:pt x="294" y="8"/>
                </a:cubicBezTo>
                <a:lnTo>
                  <a:pt x="308" y="17"/>
                </a:lnTo>
                <a:cubicBezTo>
                  <a:pt x="310" y="18"/>
                  <a:pt x="311" y="20"/>
                  <a:pt x="313" y="21"/>
                </a:cubicBezTo>
                <a:lnTo>
                  <a:pt x="322" y="34"/>
                </a:lnTo>
                <a:cubicBezTo>
                  <a:pt x="323" y="36"/>
                  <a:pt x="324" y="38"/>
                  <a:pt x="324" y="41"/>
                </a:cubicBezTo>
                <a:lnTo>
                  <a:pt x="327" y="57"/>
                </a:lnTo>
                <a:cubicBezTo>
                  <a:pt x="328" y="58"/>
                  <a:pt x="328" y="60"/>
                  <a:pt x="327" y="62"/>
                </a:cubicBezTo>
                <a:lnTo>
                  <a:pt x="324" y="79"/>
                </a:lnTo>
                <a:cubicBezTo>
                  <a:pt x="324" y="82"/>
                  <a:pt x="323" y="85"/>
                  <a:pt x="321" y="87"/>
                </a:cubicBezTo>
                <a:lnTo>
                  <a:pt x="305" y="106"/>
                </a:lnTo>
                <a:cubicBezTo>
                  <a:pt x="303" y="108"/>
                  <a:pt x="300" y="110"/>
                  <a:pt x="297" y="111"/>
                </a:cubicBezTo>
                <a:lnTo>
                  <a:pt x="274" y="118"/>
                </a:lnTo>
                <a:cubicBezTo>
                  <a:pt x="266" y="120"/>
                  <a:pt x="257" y="116"/>
                  <a:pt x="254" y="107"/>
                </a:cubicBezTo>
                <a:cubicBezTo>
                  <a:pt x="252" y="99"/>
                  <a:pt x="256" y="90"/>
                  <a:pt x="265" y="87"/>
                </a:cubicBezTo>
                <a:close/>
                <a:moveTo>
                  <a:pt x="176" y="227"/>
                </a:moveTo>
                <a:lnTo>
                  <a:pt x="192" y="240"/>
                </a:lnTo>
                <a:lnTo>
                  <a:pt x="187" y="237"/>
                </a:lnTo>
                <a:lnTo>
                  <a:pt x="208" y="244"/>
                </a:lnTo>
                <a:lnTo>
                  <a:pt x="200" y="244"/>
                </a:lnTo>
                <a:lnTo>
                  <a:pt x="222" y="241"/>
                </a:lnTo>
                <a:lnTo>
                  <a:pt x="217" y="242"/>
                </a:lnTo>
                <a:lnTo>
                  <a:pt x="236" y="232"/>
                </a:lnTo>
                <a:cubicBezTo>
                  <a:pt x="243" y="229"/>
                  <a:pt x="251" y="230"/>
                  <a:pt x="256" y="236"/>
                </a:cubicBezTo>
                <a:lnTo>
                  <a:pt x="276" y="259"/>
                </a:lnTo>
                <a:lnTo>
                  <a:pt x="286" y="269"/>
                </a:lnTo>
                <a:cubicBezTo>
                  <a:pt x="286" y="270"/>
                  <a:pt x="287" y="270"/>
                  <a:pt x="287" y="271"/>
                </a:cubicBezTo>
                <a:lnTo>
                  <a:pt x="290" y="275"/>
                </a:lnTo>
                <a:lnTo>
                  <a:pt x="289" y="273"/>
                </a:lnTo>
                <a:lnTo>
                  <a:pt x="290" y="274"/>
                </a:lnTo>
                <a:cubicBezTo>
                  <a:pt x="294" y="279"/>
                  <a:pt x="296" y="285"/>
                  <a:pt x="293" y="291"/>
                </a:cubicBezTo>
                <a:lnTo>
                  <a:pt x="287" y="306"/>
                </a:lnTo>
                <a:lnTo>
                  <a:pt x="288" y="303"/>
                </a:lnTo>
                <a:lnTo>
                  <a:pt x="285" y="319"/>
                </a:lnTo>
                <a:lnTo>
                  <a:pt x="285" y="315"/>
                </a:lnTo>
                <a:lnTo>
                  <a:pt x="288" y="343"/>
                </a:lnTo>
                <a:lnTo>
                  <a:pt x="287" y="337"/>
                </a:lnTo>
                <a:lnTo>
                  <a:pt x="300" y="361"/>
                </a:lnTo>
                <a:lnTo>
                  <a:pt x="295" y="356"/>
                </a:lnTo>
                <a:lnTo>
                  <a:pt x="316" y="372"/>
                </a:lnTo>
                <a:lnTo>
                  <a:pt x="311" y="369"/>
                </a:lnTo>
                <a:lnTo>
                  <a:pt x="337" y="376"/>
                </a:lnTo>
                <a:lnTo>
                  <a:pt x="330" y="376"/>
                </a:lnTo>
                <a:lnTo>
                  <a:pt x="358" y="372"/>
                </a:lnTo>
                <a:lnTo>
                  <a:pt x="353" y="374"/>
                </a:lnTo>
                <a:lnTo>
                  <a:pt x="376" y="361"/>
                </a:lnTo>
                <a:lnTo>
                  <a:pt x="371" y="365"/>
                </a:lnTo>
                <a:lnTo>
                  <a:pt x="387" y="344"/>
                </a:lnTo>
                <a:lnTo>
                  <a:pt x="384" y="349"/>
                </a:lnTo>
                <a:lnTo>
                  <a:pt x="391" y="323"/>
                </a:lnTo>
                <a:lnTo>
                  <a:pt x="391" y="330"/>
                </a:lnTo>
                <a:lnTo>
                  <a:pt x="387" y="302"/>
                </a:lnTo>
                <a:lnTo>
                  <a:pt x="389" y="307"/>
                </a:lnTo>
                <a:lnTo>
                  <a:pt x="376" y="284"/>
                </a:lnTo>
                <a:lnTo>
                  <a:pt x="379" y="289"/>
                </a:lnTo>
                <a:lnTo>
                  <a:pt x="358" y="272"/>
                </a:lnTo>
                <a:lnTo>
                  <a:pt x="364" y="275"/>
                </a:lnTo>
                <a:lnTo>
                  <a:pt x="337" y="268"/>
                </a:lnTo>
                <a:lnTo>
                  <a:pt x="343" y="268"/>
                </a:lnTo>
                <a:lnTo>
                  <a:pt x="319" y="271"/>
                </a:lnTo>
                <a:lnTo>
                  <a:pt x="324" y="270"/>
                </a:lnTo>
                <a:lnTo>
                  <a:pt x="302" y="280"/>
                </a:lnTo>
                <a:cubicBezTo>
                  <a:pt x="294" y="284"/>
                  <a:pt x="285" y="280"/>
                  <a:pt x="281" y="272"/>
                </a:cubicBezTo>
                <a:cubicBezTo>
                  <a:pt x="277" y="264"/>
                  <a:pt x="281" y="255"/>
                  <a:pt x="289" y="251"/>
                </a:cubicBezTo>
                <a:lnTo>
                  <a:pt x="311" y="241"/>
                </a:lnTo>
                <a:cubicBezTo>
                  <a:pt x="312" y="240"/>
                  <a:pt x="314" y="240"/>
                  <a:pt x="315" y="240"/>
                </a:cubicBezTo>
                <a:lnTo>
                  <a:pt x="339" y="237"/>
                </a:lnTo>
                <a:cubicBezTo>
                  <a:pt x="341" y="236"/>
                  <a:pt x="344" y="236"/>
                  <a:pt x="345" y="237"/>
                </a:cubicBezTo>
                <a:lnTo>
                  <a:pt x="372" y="244"/>
                </a:lnTo>
                <a:cubicBezTo>
                  <a:pt x="375" y="245"/>
                  <a:pt x="377" y="246"/>
                  <a:pt x="379" y="247"/>
                </a:cubicBezTo>
                <a:lnTo>
                  <a:pt x="400" y="264"/>
                </a:lnTo>
                <a:cubicBezTo>
                  <a:pt x="401" y="265"/>
                  <a:pt x="402" y="267"/>
                  <a:pt x="403" y="269"/>
                </a:cubicBezTo>
                <a:lnTo>
                  <a:pt x="416" y="292"/>
                </a:lnTo>
                <a:cubicBezTo>
                  <a:pt x="417" y="293"/>
                  <a:pt x="418" y="295"/>
                  <a:pt x="418" y="297"/>
                </a:cubicBezTo>
                <a:lnTo>
                  <a:pt x="422" y="325"/>
                </a:lnTo>
                <a:cubicBezTo>
                  <a:pt x="423" y="327"/>
                  <a:pt x="422" y="330"/>
                  <a:pt x="422" y="332"/>
                </a:cubicBezTo>
                <a:lnTo>
                  <a:pt x="415" y="358"/>
                </a:lnTo>
                <a:cubicBezTo>
                  <a:pt x="414" y="360"/>
                  <a:pt x="413" y="362"/>
                  <a:pt x="412" y="363"/>
                </a:cubicBezTo>
                <a:lnTo>
                  <a:pt x="396" y="384"/>
                </a:lnTo>
                <a:cubicBezTo>
                  <a:pt x="395" y="386"/>
                  <a:pt x="393" y="387"/>
                  <a:pt x="391" y="388"/>
                </a:cubicBezTo>
                <a:lnTo>
                  <a:pt x="368" y="401"/>
                </a:lnTo>
                <a:cubicBezTo>
                  <a:pt x="367" y="402"/>
                  <a:pt x="365" y="403"/>
                  <a:pt x="363" y="403"/>
                </a:cubicBezTo>
                <a:lnTo>
                  <a:pt x="335" y="407"/>
                </a:lnTo>
                <a:cubicBezTo>
                  <a:pt x="333" y="408"/>
                  <a:pt x="330" y="407"/>
                  <a:pt x="328" y="407"/>
                </a:cubicBezTo>
                <a:lnTo>
                  <a:pt x="302" y="400"/>
                </a:lnTo>
                <a:cubicBezTo>
                  <a:pt x="300" y="399"/>
                  <a:pt x="298" y="398"/>
                  <a:pt x="297" y="397"/>
                </a:cubicBezTo>
                <a:lnTo>
                  <a:pt x="276" y="381"/>
                </a:lnTo>
                <a:cubicBezTo>
                  <a:pt x="274" y="380"/>
                  <a:pt x="272" y="378"/>
                  <a:pt x="271" y="376"/>
                </a:cubicBezTo>
                <a:lnTo>
                  <a:pt x="258" y="352"/>
                </a:lnTo>
                <a:cubicBezTo>
                  <a:pt x="257" y="350"/>
                  <a:pt x="257" y="348"/>
                  <a:pt x="257" y="346"/>
                </a:cubicBezTo>
                <a:lnTo>
                  <a:pt x="254" y="318"/>
                </a:lnTo>
                <a:cubicBezTo>
                  <a:pt x="253" y="317"/>
                  <a:pt x="253" y="315"/>
                  <a:pt x="254" y="314"/>
                </a:cubicBezTo>
                <a:lnTo>
                  <a:pt x="257" y="298"/>
                </a:lnTo>
                <a:cubicBezTo>
                  <a:pt x="257" y="296"/>
                  <a:pt x="257" y="295"/>
                  <a:pt x="258" y="295"/>
                </a:cubicBezTo>
                <a:lnTo>
                  <a:pt x="264" y="280"/>
                </a:lnTo>
                <a:lnTo>
                  <a:pt x="267" y="297"/>
                </a:lnTo>
                <a:lnTo>
                  <a:pt x="266" y="296"/>
                </a:lnTo>
                <a:cubicBezTo>
                  <a:pt x="266" y="295"/>
                  <a:pt x="265" y="295"/>
                  <a:pt x="265" y="294"/>
                </a:cubicBezTo>
                <a:lnTo>
                  <a:pt x="262" y="290"/>
                </a:lnTo>
                <a:lnTo>
                  <a:pt x="263" y="292"/>
                </a:lnTo>
                <a:lnTo>
                  <a:pt x="251" y="280"/>
                </a:lnTo>
                <a:lnTo>
                  <a:pt x="231" y="257"/>
                </a:lnTo>
                <a:lnTo>
                  <a:pt x="251" y="261"/>
                </a:lnTo>
                <a:lnTo>
                  <a:pt x="232" y="271"/>
                </a:lnTo>
                <a:cubicBezTo>
                  <a:pt x="230" y="271"/>
                  <a:pt x="228" y="272"/>
                  <a:pt x="227" y="272"/>
                </a:cubicBezTo>
                <a:lnTo>
                  <a:pt x="205" y="275"/>
                </a:lnTo>
                <a:cubicBezTo>
                  <a:pt x="202" y="276"/>
                  <a:pt x="200" y="275"/>
                  <a:pt x="197" y="275"/>
                </a:cubicBezTo>
                <a:lnTo>
                  <a:pt x="176" y="268"/>
                </a:lnTo>
                <a:cubicBezTo>
                  <a:pt x="175" y="267"/>
                  <a:pt x="173" y="266"/>
                  <a:pt x="171" y="265"/>
                </a:cubicBezTo>
                <a:lnTo>
                  <a:pt x="155" y="252"/>
                </a:lnTo>
                <a:cubicBezTo>
                  <a:pt x="149" y="246"/>
                  <a:pt x="147" y="236"/>
                  <a:pt x="153" y="229"/>
                </a:cubicBezTo>
                <a:cubicBezTo>
                  <a:pt x="159" y="223"/>
                  <a:pt x="169" y="221"/>
                  <a:pt x="176" y="227"/>
                </a:cubicBezTo>
                <a:close/>
              </a:path>
            </a:pathLst>
          </a:custGeom>
          <a:solidFill>
            <a:srgbClr val="C40021"/>
          </a:solidFill>
          <a:ln w="0" cap="flat">
            <a:solidFill>
              <a:srgbClr val="C40021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70527" name="Picture 54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37" y="2406039"/>
            <a:ext cx="916326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528" name="Picture 54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037" y="2406039"/>
            <a:ext cx="916326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510" name="Rectangle 545"/>
          <p:cNvSpPr>
            <a:spLocks noChangeArrowheads="1"/>
          </p:cNvSpPr>
          <p:nvPr/>
        </p:nvSpPr>
        <p:spPr bwMode="auto">
          <a:xfrm>
            <a:off x="1458644" y="2216079"/>
            <a:ext cx="975718" cy="61430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12" name="Rectangle 547"/>
          <p:cNvSpPr>
            <a:spLocks noChangeArrowheads="1"/>
          </p:cNvSpPr>
          <p:nvPr/>
        </p:nvSpPr>
        <p:spPr bwMode="auto">
          <a:xfrm>
            <a:off x="1621265" y="2484167"/>
            <a:ext cx="235642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Multi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514" name="Rectangle 548"/>
          <p:cNvSpPr>
            <a:spLocks noChangeArrowheads="1"/>
          </p:cNvSpPr>
          <p:nvPr/>
        </p:nvSpPr>
        <p:spPr bwMode="auto">
          <a:xfrm>
            <a:off x="1878628" y="2484167"/>
            <a:ext cx="32553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-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516" name="Rectangle 549"/>
          <p:cNvSpPr>
            <a:spLocks noChangeArrowheads="1"/>
          </p:cNvSpPr>
          <p:nvPr/>
        </p:nvSpPr>
        <p:spPr bwMode="auto">
          <a:xfrm>
            <a:off x="1912566" y="2484167"/>
            <a:ext cx="322204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devices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518" name="Rectangle 550"/>
          <p:cNvSpPr>
            <a:spLocks noChangeArrowheads="1"/>
          </p:cNvSpPr>
          <p:nvPr/>
        </p:nvSpPr>
        <p:spPr bwMode="auto">
          <a:xfrm>
            <a:off x="1621265" y="2637359"/>
            <a:ext cx="594837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management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541" name="Picture 55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18" y="2406039"/>
            <a:ext cx="933296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542" name="Picture 55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18" y="2406039"/>
            <a:ext cx="933296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523" name="Rectangle 559"/>
          <p:cNvSpPr>
            <a:spLocks noChangeArrowheads="1"/>
          </p:cNvSpPr>
          <p:nvPr/>
        </p:nvSpPr>
        <p:spPr bwMode="auto">
          <a:xfrm>
            <a:off x="5611811" y="2216079"/>
            <a:ext cx="975718" cy="61430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144" name="Rectangle 561"/>
          <p:cNvSpPr>
            <a:spLocks noChangeArrowheads="1"/>
          </p:cNvSpPr>
          <p:nvPr/>
        </p:nvSpPr>
        <p:spPr bwMode="auto">
          <a:xfrm>
            <a:off x="5667583" y="2484167"/>
            <a:ext cx="868828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dirty="0" smtClean="0">
                <a:solidFill>
                  <a:srgbClr val="4D4F51"/>
                </a:solidFill>
                <a:latin typeface="+mn-lt"/>
              </a:rPr>
              <a:t>Customized content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146" name="Rectangle 563"/>
          <p:cNvSpPr>
            <a:spLocks noChangeArrowheads="1"/>
          </p:cNvSpPr>
          <p:nvPr/>
        </p:nvSpPr>
        <p:spPr bwMode="auto">
          <a:xfrm>
            <a:off x="5780088" y="2637359"/>
            <a:ext cx="577081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dirty="0" smtClean="0">
                <a:solidFill>
                  <a:srgbClr val="4D4F51"/>
                </a:solidFill>
                <a:latin typeface="+mn-lt"/>
              </a:rPr>
              <a:t>management</a:t>
            </a:r>
            <a:endParaRPr lang="en-US" altLang="fr-FR" sz="1462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550" name="Picture 566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83" y="2406039"/>
            <a:ext cx="875319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551" name="Picture 567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83" y="2406039"/>
            <a:ext cx="875319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147" name="Rectangle 568"/>
          <p:cNvSpPr>
            <a:spLocks noChangeArrowheads="1"/>
          </p:cNvSpPr>
          <p:nvPr/>
        </p:nvSpPr>
        <p:spPr bwMode="auto">
          <a:xfrm>
            <a:off x="6646921" y="2216079"/>
            <a:ext cx="975718" cy="61430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149" name="Rectangle 570"/>
          <p:cNvSpPr>
            <a:spLocks noChangeArrowheads="1"/>
          </p:cNvSpPr>
          <p:nvPr/>
        </p:nvSpPr>
        <p:spPr bwMode="auto">
          <a:xfrm>
            <a:off x="7010341" y="2484167"/>
            <a:ext cx="208638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Data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150" name="Rectangle 571"/>
          <p:cNvSpPr>
            <a:spLocks noChangeArrowheads="1"/>
          </p:cNvSpPr>
          <p:nvPr/>
        </p:nvSpPr>
        <p:spPr bwMode="auto">
          <a:xfrm>
            <a:off x="6867781" y="2628933"/>
            <a:ext cx="543418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visualization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558" name="Picture 57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332" y="2406039"/>
            <a:ext cx="1125611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559" name="Picture 575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332" y="2406039"/>
            <a:ext cx="1125611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151" name="Rectangle 576"/>
          <p:cNvSpPr>
            <a:spLocks noChangeArrowheads="1"/>
          </p:cNvSpPr>
          <p:nvPr/>
        </p:nvSpPr>
        <p:spPr bwMode="auto">
          <a:xfrm>
            <a:off x="2502239" y="2216079"/>
            <a:ext cx="975718" cy="61430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153" name="Rectangle 578"/>
          <p:cNvSpPr>
            <a:spLocks noChangeArrowheads="1"/>
          </p:cNvSpPr>
          <p:nvPr/>
        </p:nvSpPr>
        <p:spPr bwMode="auto">
          <a:xfrm>
            <a:off x="2567722" y="2574550"/>
            <a:ext cx="304571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Digital 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154" name="Rectangle 579"/>
          <p:cNvSpPr>
            <a:spLocks noChangeArrowheads="1"/>
          </p:cNvSpPr>
          <p:nvPr/>
        </p:nvSpPr>
        <p:spPr bwMode="auto">
          <a:xfrm>
            <a:off x="2886870" y="2574550"/>
            <a:ext cx="466474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Workplace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155" name="Rectangle 580"/>
          <p:cNvSpPr>
            <a:spLocks noChangeArrowheads="1"/>
          </p:cNvSpPr>
          <p:nvPr/>
        </p:nvSpPr>
        <p:spPr bwMode="auto">
          <a:xfrm>
            <a:off x="2629507" y="2637358"/>
            <a:ext cx="65" cy="22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578" name="Picture 59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06" y="2406039"/>
            <a:ext cx="617955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579" name="Picture 595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806" y="2406039"/>
            <a:ext cx="617955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167" name="Rectangle 596"/>
          <p:cNvSpPr>
            <a:spLocks noChangeArrowheads="1"/>
          </p:cNvSpPr>
          <p:nvPr/>
        </p:nvSpPr>
        <p:spPr bwMode="auto">
          <a:xfrm>
            <a:off x="3544420" y="2216079"/>
            <a:ext cx="975718" cy="61430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170" name="Rectangle 599"/>
          <p:cNvSpPr>
            <a:spLocks noChangeArrowheads="1"/>
          </p:cNvSpPr>
          <p:nvPr/>
        </p:nvSpPr>
        <p:spPr bwMode="auto">
          <a:xfrm>
            <a:off x="3849862" y="2637358"/>
            <a:ext cx="65" cy="22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171" name="Rectangle 600"/>
          <p:cNvSpPr>
            <a:spLocks noChangeArrowheads="1"/>
          </p:cNvSpPr>
          <p:nvPr/>
        </p:nvSpPr>
        <p:spPr bwMode="auto">
          <a:xfrm>
            <a:off x="3785521" y="2582209"/>
            <a:ext cx="472886" cy="12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Apps Store</a:t>
            </a:r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70597" name="Picture 613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592" y="2406039"/>
            <a:ext cx="1091673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598" name="Picture 614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592" y="2406039"/>
            <a:ext cx="1091673" cy="47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543" name="Rectangle 615"/>
          <p:cNvSpPr>
            <a:spLocks noChangeArrowheads="1"/>
          </p:cNvSpPr>
          <p:nvPr/>
        </p:nvSpPr>
        <p:spPr bwMode="auto">
          <a:xfrm>
            <a:off x="4569631" y="2216079"/>
            <a:ext cx="975718" cy="614302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45" name="Rectangle 617"/>
          <p:cNvSpPr>
            <a:spLocks noChangeArrowheads="1"/>
          </p:cNvSpPr>
          <p:nvPr/>
        </p:nvSpPr>
        <p:spPr bwMode="auto">
          <a:xfrm>
            <a:off x="4648820" y="2484166"/>
            <a:ext cx="65" cy="22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42927"/>
            <a:endParaRPr lang="en-US" altLang="fr-FR" sz="1462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0546" name="Rectangle 618"/>
          <p:cNvSpPr>
            <a:spLocks noChangeArrowheads="1"/>
          </p:cNvSpPr>
          <p:nvPr/>
        </p:nvSpPr>
        <p:spPr bwMode="auto">
          <a:xfrm>
            <a:off x="4775076" y="2493357"/>
            <a:ext cx="593111" cy="24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Application </a:t>
            </a:r>
          </a:p>
          <a:p>
            <a:pPr algn="ctr" defTabSz="742927"/>
            <a:r>
              <a:rPr lang="en-US" altLang="fr-FR" sz="812" b="1" smtClean="0">
                <a:solidFill>
                  <a:srgbClr val="4D4F51"/>
                </a:solidFill>
                <a:latin typeface="+mn-lt"/>
              </a:rPr>
              <a:t>services store</a:t>
            </a:r>
            <a:endParaRPr lang="en-US" altLang="fr-FR" sz="812" b="1">
              <a:solidFill>
                <a:srgbClr val="4D4F51"/>
              </a:solidFill>
              <a:latin typeface="+mn-lt"/>
            </a:endParaRPr>
          </a:p>
        </p:txBody>
      </p:sp>
      <p:sp>
        <p:nvSpPr>
          <p:cNvPr id="170547" name="Freeform 619"/>
          <p:cNvSpPr>
            <a:spLocks noEditPoints="1"/>
          </p:cNvSpPr>
          <p:nvPr/>
        </p:nvSpPr>
        <p:spPr bwMode="auto">
          <a:xfrm>
            <a:off x="4916082" y="2292676"/>
            <a:ext cx="74946" cy="64341"/>
          </a:xfrm>
          <a:custGeom>
            <a:avLst/>
            <a:gdLst>
              <a:gd name="T0" fmla="*/ 16 w 144"/>
              <a:gd name="T1" fmla="*/ 32 h 113"/>
              <a:gd name="T2" fmla="*/ 32 w 144"/>
              <a:gd name="T3" fmla="*/ 16 h 113"/>
              <a:gd name="T4" fmla="*/ 32 w 144"/>
              <a:gd name="T5" fmla="*/ 33 h 113"/>
              <a:gd name="T6" fmla="*/ 32 w 144"/>
              <a:gd name="T7" fmla="*/ 41 h 113"/>
              <a:gd name="T8" fmla="*/ 32 w 144"/>
              <a:gd name="T9" fmla="*/ 45 h 113"/>
              <a:gd name="T10" fmla="*/ 32 w 144"/>
              <a:gd name="T11" fmla="*/ 42 h 113"/>
              <a:gd name="T12" fmla="*/ 37 w 144"/>
              <a:gd name="T13" fmla="*/ 62 h 113"/>
              <a:gd name="T14" fmla="*/ 34 w 144"/>
              <a:gd name="T15" fmla="*/ 56 h 113"/>
              <a:gd name="T16" fmla="*/ 46 w 144"/>
              <a:gd name="T17" fmla="*/ 72 h 113"/>
              <a:gd name="T18" fmla="*/ 42 w 144"/>
              <a:gd name="T19" fmla="*/ 68 h 113"/>
              <a:gd name="T20" fmla="*/ 60 w 144"/>
              <a:gd name="T21" fmla="*/ 79 h 113"/>
              <a:gd name="T22" fmla="*/ 54 w 144"/>
              <a:gd name="T23" fmla="*/ 77 h 113"/>
              <a:gd name="T24" fmla="*/ 75 w 144"/>
              <a:gd name="T25" fmla="*/ 81 h 113"/>
              <a:gd name="T26" fmla="*/ 70 w 144"/>
              <a:gd name="T27" fmla="*/ 81 h 113"/>
              <a:gd name="T28" fmla="*/ 92 w 144"/>
              <a:gd name="T29" fmla="*/ 77 h 113"/>
              <a:gd name="T30" fmla="*/ 86 w 144"/>
              <a:gd name="T31" fmla="*/ 79 h 113"/>
              <a:gd name="T32" fmla="*/ 104 w 144"/>
              <a:gd name="T33" fmla="*/ 68 h 113"/>
              <a:gd name="T34" fmla="*/ 100 w 144"/>
              <a:gd name="T35" fmla="*/ 72 h 113"/>
              <a:gd name="T36" fmla="*/ 112 w 144"/>
              <a:gd name="T37" fmla="*/ 56 h 113"/>
              <a:gd name="T38" fmla="*/ 109 w 144"/>
              <a:gd name="T39" fmla="*/ 62 h 113"/>
              <a:gd name="T40" fmla="*/ 113 w 144"/>
              <a:gd name="T41" fmla="*/ 42 h 113"/>
              <a:gd name="T42" fmla="*/ 112 w 144"/>
              <a:gd name="T43" fmla="*/ 45 h 113"/>
              <a:gd name="T44" fmla="*/ 112 w 144"/>
              <a:gd name="T45" fmla="*/ 28 h 113"/>
              <a:gd name="T46" fmla="*/ 112 w 144"/>
              <a:gd name="T47" fmla="*/ 20 h 113"/>
              <a:gd name="T48" fmla="*/ 112 w 144"/>
              <a:gd name="T49" fmla="*/ 16 h 113"/>
              <a:gd name="T50" fmla="*/ 128 w 144"/>
              <a:gd name="T51" fmla="*/ 32 h 113"/>
              <a:gd name="T52" fmla="*/ 16 w 144"/>
              <a:gd name="T53" fmla="*/ 32 h 113"/>
              <a:gd name="T54" fmla="*/ 128 w 144"/>
              <a:gd name="T55" fmla="*/ 0 h 113"/>
              <a:gd name="T56" fmla="*/ 144 w 144"/>
              <a:gd name="T57" fmla="*/ 16 h 113"/>
              <a:gd name="T58" fmla="*/ 144 w 144"/>
              <a:gd name="T59" fmla="*/ 20 h 113"/>
              <a:gd name="T60" fmla="*/ 144 w 144"/>
              <a:gd name="T61" fmla="*/ 28 h 113"/>
              <a:gd name="T62" fmla="*/ 144 w 144"/>
              <a:gd name="T63" fmla="*/ 45 h 113"/>
              <a:gd name="T64" fmla="*/ 144 w 144"/>
              <a:gd name="T65" fmla="*/ 49 h 113"/>
              <a:gd name="T66" fmla="*/ 140 w 144"/>
              <a:gd name="T67" fmla="*/ 69 h 113"/>
              <a:gd name="T68" fmla="*/ 137 w 144"/>
              <a:gd name="T69" fmla="*/ 75 h 113"/>
              <a:gd name="T70" fmla="*/ 125 w 144"/>
              <a:gd name="T71" fmla="*/ 91 h 113"/>
              <a:gd name="T72" fmla="*/ 121 w 144"/>
              <a:gd name="T73" fmla="*/ 95 h 113"/>
              <a:gd name="T74" fmla="*/ 103 w 144"/>
              <a:gd name="T75" fmla="*/ 106 h 113"/>
              <a:gd name="T76" fmla="*/ 97 w 144"/>
              <a:gd name="T77" fmla="*/ 108 h 113"/>
              <a:gd name="T78" fmla="*/ 75 w 144"/>
              <a:gd name="T79" fmla="*/ 112 h 113"/>
              <a:gd name="T80" fmla="*/ 69 w 144"/>
              <a:gd name="T81" fmla="*/ 112 h 113"/>
              <a:gd name="T82" fmla="*/ 48 w 144"/>
              <a:gd name="T83" fmla="*/ 108 h 113"/>
              <a:gd name="T84" fmla="*/ 43 w 144"/>
              <a:gd name="T85" fmla="*/ 106 h 113"/>
              <a:gd name="T86" fmla="*/ 25 w 144"/>
              <a:gd name="T87" fmla="*/ 95 h 113"/>
              <a:gd name="T88" fmla="*/ 21 w 144"/>
              <a:gd name="T89" fmla="*/ 91 h 113"/>
              <a:gd name="T90" fmla="*/ 9 w 144"/>
              <a:gd name="T91" fmla="*/ 75 h 113"/>
              <a:gd name="T92" fmla="*/ 6 w 144"/>
              <a:gd name="T93" fmla="*/ 69 h 113"/>
              <a:gd name="T94" fmla="*/ 1 w 144"/>
              <a:gd name="T95" fmla="*/ 49 h 113"/>
              <a:gd name="T96" fmla="*/ 0 w 144"/>
              <a:gd name="T97" fmla="*/ 45 h 113"/>
              <a:gd name="T98" fmla="*/ 0 w 144"/>
              <a:gd name="T99" fmla="*/ 41 h 113"/>
              <a:gd name="T100" fmla="*/ 0 w 144"/>
              <a:gd name="T101" fmla="*/ 33 h 113"/>
              <a:gd name="T102" fmla="*/ 0 w 144"/>
              <a:gd name="T103" fmla="*/ 16 h 113"/>
              <a:gd name="T104" fmla="*/ 16 w 144"/>
              <a:gd name="T105" fmla="*/ 0 h 113"/>
              <a:gd name="T106" fmla="*/ 128 w 144"/>
              <a:gd name="T107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13">
                <a:moveTo>
                  <a:pt x="16" y="32"/>
                </a:moveTo>
                <a:lnTo>
                  <a:pt x="32" y="16"/>
                </a:lnTo>
                <a:lnTo>
                  <a:pt x="32" y="33"/>
                </a:lnTo>
                <a:lnTo>
                  <a:pt x="32" y="41"/>
                </a:lnTo>
                <a:lnTo>
                  <a:pt x="32" y="45"/>
                </a:lnTo>
                <a:lnTo>
                  <a:pt x="32" y="42"/>
                </a:lnTo>
                <a:lnTo>
                  <a:pt x="37" y="62"/>
                </a:lnTo>
                <a:lnTo>
                  <a:pt x="34" y="56"/>
                </a:lnTo>
                <a:lnTo>
                  <a:pt x="46" y="72"/>
                </a:lnTo>
                <a:lnTo>
                  <a:pt x="42" y="68"/>
                </a:lnTo>
                <a:lnTo>
                  <a:pt x="60" y="79"/>
                </a:lnTo>
                <a:lnTo>
                  <a:pt x="54" y="77"/>
                </a:lnTo>
                <a:lnTo>
                  <a:pt x="75" y="81"/>
                </a:lnTo>
                <a:lnTo>
                  <a:pt x="70" y="81"/>
                </a:lnTo>
                <a:lnTo>
                  <a:pt x="92" y="77"/>
                </a:lnTo>
                <a:lnTo>
                  <a:pt x="86" y="79"/>
                </a:lnTo>
                <a:lnTo>
                  <a:pt x="104" y="68"/>
                </a:lnTo>
                <a:lnTo>
                  <a:pt x="100" y="72"/>
                </a:lnTo>
                <a:lnTo>
                  <a:pt x="112" y="56"/>
                </a:lnTo>
                <a:lnTo>
                  <a:pt x="109" y="62"/>
                </a:lnTo>
                <a:lnTo>
                  <a:pt x="113" y="42"/>
                </a:lnTo>
                <a:lnTo>
                  <a:pt x="112" y="45"/>
                </a:lnTo>
                <a:lnTo>
                  <a:pt x="112" y="28"/>
                </a:lnTo>
                <a:lnTo>
                  <a:pt x="112" y="20"/>
                </a:lnTo>
                <a:lnTo>
                  <a:pt x="112" y="16"/>
                </a:lnTo>
                <a:lnTo>
                  <a:pt x="128" y="32"/>
                </a:lnTo>
                <a:lnTo>
                  <a:pt x="16" y="32"/>
                </a:lnTo>
                <a:close/>
                <a:moveTo>
                  <a:pt x="128" y="0"/>
                </a:moveTo>
                <a:cubicBezTo>
                  <a:pt x="137" y="0"/>
                  <a:pt x="144" y="8"/>
                  <a:pt x="144" y="16"/>
                </a:cubicBezTo>
                <a:lnTo>
                  <a:pt x="144" y="20"/>
                </a:lnTo>
                <a:lnTo>
                  <a:pt x="144" y="28"/>
                </a:lnTo>
                <a:lnTo>
                  <a:pt x="144" y="45"/>
                </a:lnTo>
                <a:cubicBezTo>
                  <a:pt x="144" y="47"/>
                  <a:pt x="144" y="48"/>
                  <a:pt x="144" y="49"/>
                </a:cubicBezTo>
                <a:lnTo>
                  <a:pt x="140" y="69"/>
                </a:lnTo>
                <a:cubicBezTo>
                  <a:pt x="140" y="71"/>
                  <a:pt x="139" y="73"/>
                  <a:pt x="137" y="75"/>
                </a:cubicBezTo>
                <a:lnTo>
                  <a:pt x="125" y="91"/>
                </a:lnTo>
                <a:cubicBezTo>
                  <a:pt x="124" y="93"/>
                  <a:pt x="123" y="94"/>
                  <a:pt x="121" y="95"/>
                </a:cubicBezTo>
                <a:lnTo>
                  <a:pt x="103" y="106"/>
                </a:lnTo>
                <a:cubicBezTo>
                  <a:pt x="101" y="107"/>
                  <a:pt x="99" y="108"/>
                  <a:pt x="97" y="108"/>
                </a:cubicBezTo>
                <a:lnTo>
                  <a:pt x="75" y="112"/>
                </a:lnTo>
                <a:cubicBezTo>
                  <a:pt x="73" y="113"/>
                  <a:pt x="71" y="113"/>
                  <a:pt x="69" y="112"/>
                </a:cubicBezTo>
                <a:lnTo>
                  <a:pt x="48" y="108"/>
                </a:lnTo>
                <a:cubicBezTo>
                  <a:pt x="47" y="108"/>
                  <a:pt x="45" y="107"/>
                  <a:pt x="43" y="106"/>
                </a:cubicBezTo>
                <a:lnTo>
                  <a:pt x="25" y="95"/>
                </a:lnTo>
                <a:cubicBezTo>
                  <a:pt x="23" y="94"/>
                  <a:pt x="22" y="93"/>
                  <a:pt x="21" y="91"/>
                </a:cubicBezTo>
                <a:lnTo>
                  <a:pt x="9" y="75"/>
                </a:lnTo>
                <a:cubicBezTo>
                  <a:pt x="7" y="73"/>
                  <a:pt x="6" y="71"/>
                  <a:pt x="6" y="69"/>
                </a:cubicBezTo>
                <a:lnTo>
                  <a:pt x="1" y="49"/>
                </a:lnTo>
                <a:cubicBezTo>
                  <a:pt x="1" y="48"/>
                  <a:pt x="0" y="47"/>
                  <a:pt x="0" y="45"/>
                </a:cubicBezTo>
                <a:lnTo>
                  <a:pt x="0" y="41"/>
                </a:lnTo>
                <a:lnTo>
                  <a:pt x="0" y="33"/>
                </a:lnTo>
                <a:lnTo>
                  <a:pt x="0" y="16"/>
                </a:lnTo>
                <a:cubicBezTo>
                  <a:pt x="0" y="8"/>
                  <a:pt x="8" y="0"/>
                  <a:pt x="16" y="0"/>
                </a:cubicBezTo>
                <a:lnTo>
                  <a:pt x="128" y="0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52" name="Freeform 620"/>
          <p:cNvSpPr>
            <a:spLocks noEditPoints="1"/>
          </p:cNvSpPr>
          <p:nvPr/>
        </p:nvSpPr>
        <p:spPr bwMode="auto">
          <a:xfrm>
            <a:off x="4991028" y="2292676"/>
            <a:ext cx="74946" cy="64341"/>
          </a:xfrm>
          <a:custGeom>
            <a:avLst/>
            <a:gdLst>
              <a:gd name="T0" fmla="*/ 16 w 144"/>
              <a:gd name="T1" fmla="*/ 32 h 113"/>
              <a:gd name="T2" fmla="*/ 32 w 144"/>
              <a:gd name="T3" fmla="*/ 16 h 113"/>
              <a:gd name="T4" fmla="*/ 32 w 144"/>
              <a:gd name="T5" fmla="*/ 33 h 113"/>
              <a:gd name="T6" fmla="*/ 32 w 144"/>
              <a:gd name="T7" fmla="*/ 41 h 113"/>
              <a:gd name="T8" fmla="*/ 32 w 144"/>
              <a:gd name="T9" fmla="*/ 45 h 113"/>
              <a:gd name="T10" fmla="*/ 32 w 144"/>
              <a:gd name="T11" fmla="*/ 42 h 113"/>
              <a:gd name="T12" fmla="*/ 37 w 144"/>
              <a:gd name="T13" fmla="*/ 62 h 113"/>
              <a:gd name="T14" fmla="*/ 34 w 144"/>
              <a:gd name="T15" fmla="*/ 56 h 113"/>
              <a:gd name="T16" fmla="*/ 46 w 144"/>
              <a:gd name="T17" fmla="*/ 72 h 113"/>
              <a:gd name="T18" fmla="*/ 42 w 144"/>
              <a:gd name="T19" fmla="*/ 68 h 113"/>
              <a:gd name="T20" fmla="*/ 60 w 144"/>
              <a:gd name="T21" fmla="*/ 79 h 113"/>
              <a:gd name="T22" fmla="*/ 54 w 144"/>
              <a:gd name="T23" fmla="*/ 77 h 113"/>
              <a:gd name="T24" fmla="*/ 75 w 144"/>
              <a:gd name="T25" fmla="*/ 81 h 113"/>
              <a:gd name="T26" fmla="*/ 70 w 144"/>
              <a:gd name="T27" fmla="*/ 81 h 113"/>
              <a:gd name="T28" fmla="*/ 92 w 144"/>
              <a:gd name="T29" fmla="*/ 77 h 113"/>
              <a:gd name="T30" fmla="*/ 86 w 144"/>
              <a:gd name="T31" fmla="*/ 79 h 113"/>
              <a:gd name="T32" fmla="*/ 104 w 144"/>
              <a:gd name="T33" fmla="*/ 68 h 113"/>
              <a:gd name="T34" fmla="*/ 100 w 144"/>
              <a:gd name="T35" fmla="*/ 72 h 113"/>
              <a:gd name="T36" fmla="*/ 112 w 144"/>
              <a:gd name="T37" fmla="*/ 56 h 113"/>
              <a:gd name="T38" fmla="*/ 109 w 144"/>
              <a:gd name="T39" fmla="*/ 62 h 113"/>
              <a:gd name="T40" fmla="*/ 113 w 144"/>
              <a:gd name="T41" fmla="*/ 42 h 113"/>
              <a:gd name="T42" fmla="*/ 112 w 144"/>
              <a:gd name="T43" fmla="*/ 45 h 113"/>
              <a:gd name="T44" fmla="*/ 112 w 144"/>
              <a:gd name="T45" fmla="*/ 28 h 113"/>
              <a:gd name="T46" fmla="*/ 112 w 144"/>
              <a:gd name="T47" fmla="*/ 20 h 113"/>
              <a:gd name="T48" fmla="*/ 112 w 144"/>
              <a:gd name="T49" fmla="*/ 16 h 113"/>
              <a:gd name="T50" fmla="*/ 128 w 144"/>
              <a:gd name="T51" fmla="*/ 32 h 113"/>
              <a:gd name="T52" fmla="*/ 16 w 144"/>
              <a:gd name="T53" fmla="*/ 32 h 113"/>
              <a:gd name="T54" fmla="*/ 128 w 144"/>
              <a:gd name="T55" fmla="*/ 0 h 113"/>
              <a:gd name="T56" fmla="*/ 144 w 144"/>
              <a:gd name="T57" fmla="*/ 16 h 113"/>
              <a:gd name="T58" fmla="*/ 144 w 144"/>
              <a:gd name="T59" fmla="*/ 20 h 113"/>
              <a:gd name="T60" fmla="*/ 144 w 144"/>
              <a:gd name="T61" fmla="*/ 28 h 113"/>
              <a:gd name="T62" fmla="*/ 144 w 144"/>
              <a:gd name="T63" fmla="*/ 45 h 113"/>
              <a:gd name="T64" fmla="*/ 144 w 144"/>
              <a:gd name="T65" fmla="*/ 49 h 113"/>
              <a:gd name="T66" fmla="*/ 140 w 144"/>
              <a:gd name="T67" fmla="*/ 69 h 113"/>
              <a:gd name="T68" fmla="*/ 137 w 144"/>
              <a:gd name="T69" fmla="*/ 75 h 113"/>
              <a:gd name="T70" fmla="*/ 125 w 144"/>
              <a:gd name="T71" fmla="*/ 91 h 113"/>
              <a:gd name="T72" fmla="*/ 121 w 144"/>
              <a:gd name="T73" fmla="*/ 95 h 113"/>
              <a:gd name="T74" fmla="*/ 103 w 144"/>
              <a:gd name="T75" fmla="*/ 106 h 113"/>
              <a:gd name="T76" fmla="*/ 97 w 144"/>
              <a:gd name="T77" fmla="*/ 108 h 113"/>
              <a:gd name="T78" fmla="*/ 75 w 144"/>
              <a:gd name="T79" fmla="*/ 112 h 113"/>
              <a:gd name="T80" fmla="*/ 69 w 144"/>
              <a:gd name="T81" fmla="*/ 112 h 113"/>
              <a:gd name="T82" fmla="*/ 48 w 144"/>
              <a:gd name="T83" fmla="*/ 108 h 113"/>
              <a:gd name="T84" fmla="*/ 43 w 144"/>
              <a:gd name="T85" fmla="*/ 106 h 113"/>
              <a:gd name="T86" fmla="*/ 25 w 144"/>
              <a:gd name="T87" fmla="*/ 95 h 113"/>
              <a:gd name="T88" fmla="*/ 21 w 144"/>
              <a:gd name="T89" fmla="*/ 91 h 113"/>
              <a:gd name="T90" fmla="*/ 9 w 144"/>
              <a:gd name="T91" fmla="*/ 75 h 113"/>
              <a:gd name="T92" fmla="*/ 6 w 144"/>
              <a:gd name="T93" fmla="*/ 69 h 113"/>
              <a:gd name="T94" fmla="*/ 1 w 144"/>
              <a:gd name="T95" fmla="*/ 49 h 113"/>
              <a:gd name="T96" fmla="*/ 0 w 144"/>
              <a:gd name="T97" fmla="*/ 45 h 113"/>
              <a:gd name="T98" fmla="*/ 0 w 144"/>
              <a:gd name="T99" fmla="*/ 41 h 113"/>
              <a:gd name="T100" fmla="*/ 0 w 144"/>
              <a:gd name="T101" fmla="*/ 33 h 113"/>
              <a:gd name="T102" fmla="*/ 0 w 144"/>
              <a:gd name="T103" fmla="*/ 16 h 113"/>
              <a:gd name="T104" fmla="*/ 16 w 144"/>
              <a:gd name="T105" fmla="*/ 0 h 113"/>
              <a:gd name="T106" fmla="*/ 128 w 144"/>
              <a:gd name="T107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13">
                <a:moveTo>
                  <a:pt x="16" y="32"/>
                </a:moveTo>
                <a:lnTo>
                  <a:pt x="32" y="16"/>
                </a:lnTo>
                <a:lnTo>
                  <a:pt x="32" y="33"/>
                </a:lnTo>
                <a:lnTo>
                  <a:pt x="32" y="41"/>
                </a:lnTo>
                <a:lnTo>
                  <a:pt x="32" y="45"/>
                </a:lnTo>
                <a:lnTo>
                  <a:pt x="32" y="42"/>
                </a:lnTo>
                <a:lnTo>
                  <a:pt x="37" y="62"/>
                </a:lnTo>
                <a:lnTo>
                  <a:pt x="34" y="56"/>
                </a:lnTo>
                <a:lnTo>
                  <a:pt x="46" y="72"/>
                </a:lnTo>
                <a:lnTo>
                  <a:pt x="42" y="68"/>
                </a:lnTo>
                <a:lnTo>
                  <a:pt x="60" y="79"/>
                </a:lnTo>
                <a:lnTo>
                  <a:pt x="54" y="77"/>
                </a:lnTo>
                <a:lnTo>
                  <a:pt x="75" y="81"/>
                </a:lnTo>
                <a:lnTo>
                  <a:pt x="70" y="81"/>
                </a:lnTo>
                <a:lnTo>
                  <a:pt x="92" y="77"/>
                </a:lnTo>
                <a:lnTo>
                  <a:pt x="86" y="79"/>
                </a:lnTo>
                <a:lnTo>
                  <a:pt x="104" y="68"/>
                </a:lnTo>
                <a:lnTo>
                  <a:pt x="100" y="72"/>
                </a:lnTo>
                <a:lnTo>
                  <a:pt x="112" y="56"/>
                </a:lnTo>
                <a:lnTo>
                  <a:pt x="109" y="62"/>
                </a:lnTo>
                <a:lnTo>
                  <a:pt x="113" y="42"/>
                </a:lnTo>
                <a:lnTo>
                  <a:pt x="112" y="45"/>
                </a:lnTo>
                <a:lnTo>
                  <a:pt x="112" y="28"/>
                </a:lnTo>
                <a:lnTo>
                  <a:pt x="112" y="20"/>
                </a:lnTo>
                <a:lnTo>
                  <a:pt x="112" y="16"/>
                </a:lnTo>
                <a:lnTo>
                  <a:pt x="128" y="32"/>
                </a:lnTo>
                <a:lnTo>
                  <a:pt x="16" y="32"/>
                </a:lnTo>
                <a:close/>
                <a:moveTo>
                  <a:pt x="128" y="0"/>
                </a:moveTo>
                <a:cubicBezTo>
                  <a:pt x="137" y="0"/>
                  <a:pt x="144" y="8"/>
                  <a:pt x="144" y="16"/>
                </a:cubicBezTo>
                <a:lnTo>
                  <a:pt x="144" y="20"/>
                </a:lnTo>
                <a:lnTo>
                  <a:pt x="144" y="28"/>
                </a:lnTo>
                <a:lnTo>
                  <a:pt x="144" y="45"/>
                </a:lnTo>
                <a:cubicBezTo>
                  <a:pt x="144" y="47"/>
                  <a:pt x="144" y="48"/>
                  <a:pt x="144" y="49"/>
                </a:cubicBezTo>
                <a:lnTo>
                  <a:pt x="140" y="69"/>
                </a:lnTo>
                <a:cubicBezTo>
                  <a:pt x="140" y="71"/>
                  <a:pt x="139" y="73"/>
                  <a:pt x="137" y="75"/>
                </a:cubicBezTo>
                <a:lnTo>
                  <a:pt x="125" y="91"/>
                </a:lnTo>
                <a:cubicBezTo>
                  <a:pt x="124" y="93"/>
                  <a:pt x="123" y="94"/>
                  <a:pt x="121" y="95"/>
                </a:cubicBezTo>
                <a:lnTo>
                  <a:pt x="103" y="106"/>
                </a:lnTo>
                <a:cubicBezTo>
                  <a:pt x="101" y="107"/>
                  <a:pt x="99" y="108"/>
                  <a:pt x="97" y="108"/>
                </a:cubicBezTo>
                <a:lnTo>
                  <a:pt x="75" y="112"/>
                </a:lnTo>
                <a:cubicBezTo>
                  <a:pt x="73" y="113"/>
                  <a:pt x="71" y="113"/>
                  <a:pt x="69" y="112"/>
                </a:cubicBezTo>
                <a:lnTo>
                  <a:pt x="48" y="108"/>
                </a:lnTo>
                <a:cubicBezTo>
                  <a:pt x="47" y="108"/>
                  <a:pt x="45" y="107"/>
                  <a:pt x="43" y="106"/>
                </a:cubicBezTo>
                <a:lnTo>
                  <a:pt x="25" y="95"/>
                </a:lnTo>
                <a:cubicBezTo>
                  <a:pt x="23" y="94"/>
                  <a:pt x="22" y="93"/>
                  <a:pt x="21" y="91"/>
                </a:cubicBezTo>
                <a:lnTo>
                  <a:pt x="9" y="75"/>
                </a:lnTo>
                <a:cubicBezTo>
                  <a:pt x="7" y="73"/>
                  <a:pt x="6" y="71"/>
                  <a:pt x="6" y="69"/>
                </a:cubicBezTo>
                <a:lnTo>
                  <a:pt x="1" y="49"/>
                </a:lnTo>
                <a:cubicBezTo>
                  <a:pt x="1" y="48"/>
                  <a:pt x="0" y="47"/>
                  <a:pt x="0" y="45"/>
                </a:cubicBezTo>
                <a:lnTo>
                  <a:pt x="0" y="41"/>
                </a:lnTo>
                <a:lnTo>
                  <a:pt x="0" y="33"/>
                </a:lnTo>
                <a:lnTo>
                  <a:pt x="0" y="16"/>
                </a:lnTo>
                <a:cubicBezTo>
                  <a:pt x="0" y="8"/>
                  <a:pt x="8" y="0"/>
                  <a:pt x="16" y="0"/>
                </a:cubicBezTo>
                <a:lnTo>
                  <a:pt x="128" y="0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53" name="Freeform 621"/>
          <p:cNvSpPr>
            <a:spLocks noEditPoints="1"/>
          </p:cNvSpPr>
          <p:nvPr/>
        </p:nvSpPr>
        <p:spPr bwMode="auto">
          <a:xfrm>
            <a:off x="5057490" y="2292676"/>
            <a:ext cx="74946" cy="64341"/>
          </a:xfrm>
          <a:custGeom>
            <a:avLst/>
            <a:gdLst>
              <a:gd name="T0" fmla="*/ 16 w 144"/>
              <a:gd name="T1" fmla="*/ 32 h 113"/>
              <a:gd name="T2" fmla="*/ 32 w 144"/>
              <a:gd name="T3" fmla="*/ 16 h 113"/>
              <a:gd name="T4" fmla="*/ 32 w 144"/>
              <a:gd name="T5" fmla="*/ 33 h 113"/>
              <a:gd name="T6" fmla="*/ 32 w 144"/>
              <a:gd name="T7" fmla="*/ 41 h 113"/>
              <a:gd name="T8" fmla="*/ 32 w 144"/>
              <a:gd name="T9" fmla="*/ 45 h 113"/>
              <a:gd name="T10" fmla="*/ 32 w 144"/>
              <a:gd name="T11" fmla="*/ 42 h 113"/>
              <a:gd name="T12" fmla="*/ 37 w 144"/>
              <a:gd name="T13" fmla="*/ 62 h 113"/>
              <a:gd name="T14" fmla="*/ 34 w 144"/>
              <a:gd name="T15" fmla="*/ 56 h 113"/>
              <a:gd name="T16" fmla="*/ 46 w 144"/>
              <a:gd name="T17" fmla="*/ 72 h 113"/>
              <a:gd name="T18" fmla="*/ 42 w 144"/>
              <a:gd name="T19" fmla="*/ 68 h 113"/>
              <a:gd name="T20" fmla="*/ 60 w 144"/>
              <a:gd name="T21" fmla="*/ 79 h 113"/>
              <a:gd name="T22" fmla="*/ 54 w 144"/>
              <a:gd name="T23" fmla="*/ 77 h 113"/>
              <a:gd name="T24" fmla="*/ 75 w 144"/>
              <a:gd name="T25" fmla="*/ 81 h 113"/>
              <a:gd name="T26" fmla="*/ 70 w 144"/>
              <a:gd name="T27" fmla="*/ 81 h 113"/>
              <a:gd name="T28" fmla="*/ 92 w 144"/>
              <a:gd name="T29" fmla="*/ 77 h 113"/>
              <a:gd name="T30" fmla="*/ 86 w 144"/>
              <a:gd name="T31" fmla="*/ 79 h 113"/>
              <a:gd name="T32" fmla="*/ 104 w 144"/>
              <a:gd name="T33" fmla="*/ 68 h 113"/>
              <a:gd name="T34" fmla="*/ 100 w 144"/>
              <a:gd name="T35" fmla="*/ 72 h 113"/>
              <a:gd name="T36" fmla="*/ 112 w 144"/>
              <a:gd name="T37" fmla="*/ 56 h 113"/>
              <a:gd name="T38" fmla="*/ 109 w 144"/>
              <a:gd name="T39" fmla="*/ 62 h 113"/>
              <a:gd name="T40" fmla="*/ 113 w 144"/>
              <a:gd name="T41" fmla="*/ 42 h 113"/>
              <a:gd name="T42" fmla="*/ 112 w 144"/>
              <a:gd name="T43" fmla="*/ 45 h 113"/>
              <a:gd name="T44" fmla="*/ 112 w 144"/>
              <a:gd name="T45" fmla="*/ 28 h 113"/>
              <a:gd name="T46" fmla="*/ 112 w 144"/>
              <a:gd name="T47" fmla="*/ 20 h 113"/>
              <a:gd name="T48" fmla="*/ 112 w 144"/>
              <a:gd name="T49" fmla="*/ 16 h 113"/>
              <a:gd name="T50" fmla="*/ 128 w 144"/>
              <a:gd name="T51" fmla="*/ 32 h 113"/>
              <a:gd name="T52" fmla="*/ 16 w 144"/>
              <a:gd name="T53" fmla="*/ 32 h 113"/>
              <a:gd name="T54" fmla="*/ 128 w 144"/>
              <a:gd name="T55" fmla="*/ 0 h 113"/>
              <a:gd name="T56" fmla="*/ 144 w 144"/>
              <a:gd name="T57" fmla="*/ 16 h 113"/>
              <a:gd name="T58" fmla="*/ 144 w 144"/>
              <a:gd name="T59" fmla="*/ 20 h 113"/>
              <a:gd name="T60" fmla="*/ 144 w 144"/>
              <a:gd name="T61" fmla="*/ 28 h 113"/>
              <a:gd name="T62" fmla="*/ 144 w 144"/>
              <a:gd name="T63" fmla="*/ 45 h 113"/>
              <a:gd name="T64" fmla="*/ 144 w 144"/>
              <a:gd name="T65" fmla="*/ 49 h 113"/>
              <a:gd name="T66" fmla="*/ 140 w 144"/>
              <a:gd name="T67" fmla="*/ 69 h 113"/>
              <a:gd name="T68" fmla="*/ 137 w 144"/>
              <a:gd name="T69" fmla="*/ 75 h 113"/>
              <a:gd name="T70" fmla="*/ 125 w 144"/>
              <a:gd name="T71" fmla="*/ 91 h 113"/>
              <a:gd name="T72" fmla="*/ 121 w 144"/>
              <a:gd name="T73" fmla="*/ 95 h 113"/>
              <a:gd name="T74" fmla="*/ 103 w 144"/>
              <a:gd name="T75" fmla="*/ 106 h 113"/>
              <a:gd name="T76" fmla="*/ 97 w 144"/>
              <a:gd name="T77" fmla="*/ 108 h 113"/>
              <a:gd name="T78" fmla="*/ 75 w 144"/>
              <a:gd name="T79" fmla="*/ 112 h 113"/>
              <a:gd name="T80" fmla="*/ 69 w 144"/>
              <a:gd name="T81" fmla="*/ 112 h 113"/>
              <a:gd name="T82" fmla="*/ 48 w 144"/>
              <a:gd name="T83" fmla="*/ 108 h 113"/>
              <a:gd name="T84" fmla="*/ 43 w 144"/>
              <a:gd name="T85" fmla="*/ 106 h 113"/>
              <a:gd name="T86" fmla="*/ 25 w 144"/>
              <a:gd name="T87" fmla="*/ 95 h 113"/>
              <a:gd name="T88" fmla="*/ 21 w 144"/>
              <a:gd name="T89" fmla="*/ 91 h 113"/>
              <a:gd name="T90" fmla="*/ 9 w 144"/>
              <a:gd name="T91" fmla="*/ 75 h 113"/>
              <a:gd name="T92" fmla="*/ 6 w 144"/>
              <a:gd name="T93" fmla="*/ 69 h 113"/>
              <a:gd name="T94" fmla="*/ 1 w 144"/>
              <a:gd name="T95" fmla="*/ 49 h 113"/>
              <a:gd name="T96" fmla="*/ 0 w 144"/>
              <a:gd name="T97" fmla="*/ 45 h 113"/>
              <a:gd name="T98" fmla="*/ 0 w 144"/>
              <a:gd name="T99" fmla="*/ 41 h 113"/>
              <a:gd name="T100" fmla="*/ 0 w 144"/>
              <a:gd name="T101" fmla="*/ 33 h 113"/>
              <a:gd name="T102" fmla="*/ 0 w 144"/>
              <a:gd name="T103" fmla="*/ 16 h 113"/>
              <a:gd name="T104" fmla="*/ 16 w 144"/>
              <a:gd name="T105" fmla="*/ 0 h 113"/>
              <a:gd name="T106" fmla="*/ 128 w 144"/>
              <a:gd name="T107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13">
                <a:moveTo>
                  <a:pt x="16" y="32"/>
                </a:moveTo>
                <a:lnTo>
                  <a:pt x="32" y="16"/>
                </a:lnTo>
                <a:lnTo>
                  <a:pt x="32" y="33"/>
                </a:lnTo>
                <a:lnTo>
                  <a:pt x="32" y="41"/>
                </a:lnTo>
                <a:lnTo>
                  <a:pt x="32" y="45"/>
                </a:lnTo>
                <a:lnTo>
                  <a:pt x="32" y="42"/>
                </a:lnTo>
                <a:lnTo>
                  <a:pt x="37" y="62"/>
                </a:lnTo>
                <a:lnTo>
                  <a:pt x="34" y="56"/>
                </a:lnTo>
                <a:lnTo>
                  <a:pt x="46" y="72"/>
                </a:lnTo>
                <a:lnTo>
                  <a:pt x="42" y="68"/>
                </a:lnTo>
                <a:lnTo>
                  <a:pt x="60" y="79"/>
                </a:lnTo>
                <a:lnTo>
                  <a:pt x="54" y="77"/>
                </a:lnTo>
                <a:lnTo>
                  <a:pt x="75" y="81"/>
                </a:lnTo>
                <a:lnTo>
                  <a:pt x="70" y="81"/>
                </a:lnTo>
                <a:lnTo>
                  <a:pt x="92" y="77"/>
                </a:lnTo>
                <a:lnTo>
                  <a:pt x="86" y="79"/>
                </a:lnTo>
                <a:lnTo>
                  <a:pt x="104" y="68"/>
                </a:lnTo>
                <a:lnTo>
                  <a:pt x="100" y="72"/>
                </a:lnTo>
                <a:lnTo>
                  <a:pt x="112" y="56"/>
                </a:lnTo>
                <a:lnTo>
                  <a:pt x="109" y="62"/>
                </a:lnTo>
                <a:lnTo>
                  <a:pt x="113" y="42"/>
                </a:lnTo>
                <a:lnTo>
                  <a:pt x="112" y="45"/>
                </a:lnTo>
                <a:lnTo>
                  <a:pt x="112" y="28"/>
                </a:lnTo>
                <a:lnTo>
                  <a:pt x="112" y="20"/>
                </a:lnTo>
                <a:lnTo>
                  <a:pt x="112" y="16"/>
                </a:lnTo>
                <a:lnTo>
                  <a:pt x="128" y="32"/>
                </a:lnTo>
                <a:lnTo>
                  <a:pt x="16" y="32"/>
                </a:lnTo>
                <a:close/>
                <a:moveTo>
                  <a:pt x="128" y="0"/>
                </a:moveTo>
                <a:cubicBezTo>
                  <a:pt x="137" y="0"/>
                  <a:pt x="144" y="8"/>
                  <a:pt x="144" y="16"/>
                </a:cubicBezTo>
                <a:lnTo>
                  <a:pt x="144" y="20"/>
                </a:lnTo>
                <a:lnTo>
                  <a:pt x="144" y="28"/>
                </a:lnTo>
                <a:lnTo>
                  <a:pt x="144" y="45"/>
                </a:lnTo>
                <a:cubicBezTo>
                  <a:pt x="144" y="47"/>
                  <a:pt x="144" y="48"/>
                  <a:pt x="144" y="49"/>
                </a:cubicBezTo>
                <a:lnTo>
                  <a:pt x="140" y="69"/>
                </a:lnTo>
                <a:cubicBezTo>
                  <a:pt x="140" y="71"/>
                  <a:pt x="139" y="73"/>
                  <a:pt x="137" y="75"/>
                </a:cubicBezTo>
                <a:lnTo>
                  <a:pt x="125" y="91"/>
                </a:lnTo>
                <a:cubicBezTo>
                  <a:pt x="124" y="93"/>
                  <a:pt x="123" y="94"/>
                  <a:pt x="121" y="95"/>
                </a:cubicBezTo>
                <a:lnTo>
                  <a:pt x="103" y="106"/>
                </a:lnTo>
                <a:cubicBezTo>
                  <a:pt x="101" y="107"/>
                  <a:pt x="99" y="108"/>
                  <a:pt x="97" y="108"/>
                </a:cubicBezTo>
                <a:lnTo>
                  <a:pt x="75" y="112"/>
                </a:lnTo>
                <a:cubicBezTo>
                  <a:pt x="73" y="113"/>
                  <a:pt x="71" y="113"/>
                  <a:pt x="69" y="112"/>
                </a:cubicBezTo>
                <a:lnTo>
                  <a:pt x="48" y="108"/>
                </a:lnTo>
                <a:cubicBezTo>
                  <a:pt x="47" y="108"/>
                  <a:pt x="45" y="107"/>
                  <a:pt x="43" y="106"/>
                </a:cubicBezTo>
                <a:lnTo>
                  <a:pt x="25" y="95"/>
                </a:lnTo>
                <a:cubicBezTo>
                  <a:pt x="23" y="94"/>
                  <a:pt x="22" y="93"/>
                  <a:pt x="21" y="91"/>
                </a:cubicBezTo>
                <a:lnTo>
                  <a:pt x="9" y="75"/>
                </a:lnTo>
                <a:cubicBezTo>
                  <a:pt x="7" y="73"/>
                  <a:pt x="6" y="71"/>
                  <a:pt x="6" y="69"/>
                </a:cubicBezTo>
                <a:lnTo>
                  <a:pt x="1" y="49"/>
                </a:lnTo>
                <a:cubicBezTo>
                  <a:pt x="1" y="48"/>
                  <a:pt x="0" y="47"/>
                  <a:pt x="0" y="45"/>
                </a:cubicBezTo>
                <a:lnTo>
                  <a:pt x="0" y="41"/>
                </a:lnTo>
                <a:lnTo>
                  <a:pt x="0" y="33"/>
                </a:lnTo>
                <a:lnTo>
                  <a:pt x="0" y="16"/>
                </a:lnTo>
                <a:cubicBezTo>
                  <a:pt x="0" y="8"/>
                  <a:pt x="8" y="0"/>
                  <a:pt x="16" y="0"/>
                </a:cubicBezTo>
                <a:lnTo>
                  <a:pt x="128" y="0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54" name="Freeform 622"/>
          <p:cNvSpPr>
            <a:spLocks noEditPoints="1"/>
          </p:cNvSpPr>
          <p:nvPr/>
        </p:nvSpPr>
        <p:spPr bwMode="auto">
          <a:xfrm>
            <a:off x="5123952" y="2292676"/>
            <a:ext cx="74946" cy="64341"/>
          </a:xfrm>
          <a:custGeom>
            <a:avLst/>
            <a:gdLst>
              <a:gd name="T0" fmla="*/ 16 w 144"/>
              <a:gd name="T1" fmla="*/ 32 h 113"/>
              <a:gd name="T2" fmla="*/ 32 w 144"/>
              <a:gd name="T3" fmla="*/ 16 h 113"/>
              <a:gd name="T4" fmla="*/ 32 w 144"/>
              <a:gd name="T5" fmla="*/ 33 h 113"/>
              <a:gd name="T6" fmla="*/ 32 w 144"/>
              <a:gd name="T7" fmla="*/ 41 h 113"/>
              <a:gd name="T8" fmla="*/ 32 w 144"/>
              <a:gd name="T9" fmla="*/ 45 h 113"/>
              <a:gd name="T10" fmla="*/ 32 w 144"/>
              <a:gd name="T11" fmla="*/ 42 h 113"/>
              <a:gd name="T12" fmla="*/ 37 w 144"/>
              <a:gd name="T13" fmla="*/ 62 h 113"/>
              <a:gd name="T14" fmla="*/ 34 w 144"/>
              <a:gd name="T15" fmla="*/ 56 h 113"/>
              <a:gd name="T16" fmla="*/ 46 w 144"/>
              <a:gd name="T17" fmla="*/ 72 h 113"/>
              <a:gd name="T18" fmla="*/ 42 w 144"/>
              <a:gd name="T19" fmla="*/ 68 h 113"/>
              <a:gd name="T20" fmla="*/ 60 w 144"/>
              <a:gd name="T21" fmla="*/ 79 h 113"/>
              <a:gd name="T22" fmla="*/ 54 w 144"/>
              <a:gd name="T23" fmla="*/ 77 h 113"/>
              <a:gd name="T24" fmla="*/ 75 w 144"/>
              <a:gd name="T25" fmla="*/ 81 h 113"/>
              <a:gd name="T26" fmla="*/ 70 w 144"/>
              <a:gd name="T27" fmla="*/ 81 h 113"/>
              <a:gd name="T28" fmla="*/ 92 w 144"/>
              <a:gd name="T29" fmla="*/ 77 h 113"/>
              <a:gd name="T30" fmla="*/ 86 w 144"/>
              <a:gd name="T31" fmla="*/ 79 h 113"/>
              <a:gd name="T32" fmla="*/ 104 w 144"/>
              <a:gd name="T33" fmla="*/ 68 h 113"/>
              <a:gd name="T34" fmla="*/ 100 w 144"/>
              <a:gd name="T35" fmla="*/ 72 h 113"/>
              <a:gd name="T36" fmla="*/ 112 w 144"/>
              <a:gd name="T37" fmla="*/ 56 h 113"/>
              <a:gd name="T38" fmla="*/ 109 w 144"/>
              <a:gd name="T39" fmla="*/ 62 h 113"/>
              <a:gd name="T40" fmla="*/ 113 w 144"/>
              <a:gd name="T41" fmla="*/ 42 h 113"/>
              <a:gd name="T42" fmla="*/ 112 w 144"/>
              <a:gd name="T43" fmla="*/ 45 h 113"/>
              <a:gd name="T44" fmla="*/ 112 w 144"/>
              <a:gd name="T45" fmla="*/ 28 h 113"/>
              <a:gd name="T46" fmla="*/ 112 w 144"/>
              <a:gd name="T47" fmla="*/ 20 h 113"/>
              <a:gd name="T48" fmla="*/ 112 w 144"/>
              <a:gd name="T49" fmla="*/ 16 h 113"/>
              <a:gd name="T50" fmla="*/ 128 w 144"/>
              <a:gd name="T51" fmla="*/ 32 h 113"/>
              <a:gd name="T52" fmla="*/ 16 w 144"/>
              <a:gd name="T53" fmla="*/ 32 h 113"/>
              <a:gd name="T54" fmla="*/ 128 w 144"/>
              <a:gd name="T55" fmla="*/ 0 h 113"/>
              <a:gd name="T56" fmla="*/ 144 w 144"/>
              <a:gd name="T57" fmla="*/ 16 h 113"/>
              <a:gd name="T58" fmla="*/ 144 w 144"/>
              <a:gd name="T59" fmla="*/ 20 h 113"/>
              <a:gd name="T60" fmla="*/ 144 w 144"/>
              <a:gd name="T61" fmla="*/ 28 h 113"/>
              <a:gd name="T62" fmla="*/ 144 w 144"/>
              <a:gd name="T63" fmla="*/ 45 h 113"/>
              <a:gd name="T64" fmla="*/ 144 w 144"/>
              <a:gd name="T65" fmla="*/ 49 h 113"/>
              <a:gd name="T66" fmla="*/ 140 w 144"/>
              <a:gd name="T67" fmla="*/ 69 h 113"/>
              <a:gd name="T68" fmla="*/ 137 w 144"/>
              <a:gd name="T69" fmla="*/ 75 h 113"/>
              <a:gd name="T70" fmla="*/ 125 w 144"/>
              <a:gd name="T71" fmla="*/ 91 h 113"/>
              <a:gd name="T72" fmla="*/ 121 w 144"/>
              <a:gd name="T73" fmla="*/ 95 h 113"/>
              <a:gd name="T74" fmla="*/ 103 w 144"/>
              <a:gd name="T75" fmla="*/ 106 h 113"/>
              <a:gd name="T76" fmla="*/ 97 w 144"/>
              <a:gd name="T77" fmla="*/ 108 h 113"/>
              <a:gd name="T78" fmla="*/ 75 w 144"/>
              <a:gd name="T79" fmla="*/ 112 h 113"/>
              <a:gd name="T80" fmla="*/ 69 w 144"/>
              <a:gd name="T81" fmla="*/ 112 h 113"/>
              <a:gd name="T82" fmla="*/ 48 w 144"/>
              <a:gd name="T83" fmla="*/ 108 h 113"/>
              <a:gd name="T84" fmla="*/ 43 w 144"/>
              <a:gd name="T85" fmla="*/ 106 h 113"/>
              <a:gd name="T86" fmla="*/ 25 w 144"/>
              <a:gd name="T87" fmla="*/ 95 h 113"/>
              <a:gd name="T88" fmla="*/ 21 w 144"/>
              <a:gd name="T89" fmla="*/ 91 h 113"/>
              <a:gd name="T90" fmla="*/ 9 w 144"/>
              <a:gd name="T91" fmla="*/ 75 h 113"/>
              <a:gd name="T92" fmla="*/ 6 w 144"/>
              <a:gd name="T93" fmla="*/ 69 h 113"/>
              <a:gd name="T94" fmla="*/ 1 w 144"/>
              <a:gd name="T95" fmla="*/ 49 h 113"/>
              <a:gd name="T96" fmla="*/ 0 w 144"/>
              <a:gd name="T97" fmla="*/ 45 h 113"/>
              <a:gd name="T98" fmla="*/ 0 w 144"/>
              <a:gd name="T99" fmla="*/ 41 h 113"/>
              <a:gd name="T100" fmla="*/ 0 w 144"/>
              <a:gd name="T101" fmla="*/ 33 h 113"/>
              <a:gd name="T102" fmla="*/ 0 w 144"/>
              <a:gd name="T103" fmla="*/ 16 h 113"/>
              <a:gd name="T104" fmla="*/ 16 w 144"/>
              <a:gd name="T105" fmla="*/ 0 h 113"/>
              <a:gd name="T106" fmla="*/ 128 w 144"/>
              <a:gd name="T107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13">
                <a:moveTo>
                  <a:pt x="16" y="32"/>
                </a:moveTo>
                <a:lnTo>
                  <a:pt x="32" y="16"/>
                </a:lnTo>
                <a:lnTo>
                  <a:pt x="32" y="33"/>
                </a:lnTo>
                <a:lnTo>
                  <a:pt x="32" y="41"/>
                </a:lnTo>
                <a:lnTo>
                  <a:pt x="32" y="45"/>
                </a:lnTo>
                <a:lnTo>
                  <a:pt x="32" y="42"/>
                </a:lnTo>
                <a:lnTo>
                  <a:pt x="37" y="62"/>
                </a:lnTo>
                <a:lnTo>
                  <a:pt x="34" y="56"/>
                </a:lnTo>
                <a:lnTo>
                  <a:pt x="46" y="72"/>
                </a:lnTo>
                <a:lnTo>
                  <a:pt x="42" y="68"/>
                </a:lnTo>
                <a:lnTo>
                  <a:pt x="60" y="79"/>
                </a:lnTo>
                <a:lnTo>
                  <a:pt x="54" y="77"/>
                </a:lnTo>
                <a:lnTo>
                  <a:pt x="75" y="81"/>
                </a:lnTo>
                <a:lnTo>
                  <a:pt x="70" y="81"/>
                </a:lnTo>
                <a:lnTo>
                  <a:pt x="92" y="77"/>
                </a:lnTo>
                <a:lnTo>
                  <a:pt x="86" y="79"/>
                </a:lnTo>
                <a:lnTo>
                  <a:pt x="104" y="68"/>
                </a:lnTo>
                <a:lnTo>
                  <a:pt x="100" y="72"/>
                </a:lnTo>
                <a:lnTo>
                  <a:pt x="112" y="56"/>
                </a:lnTo>
                <a:lnTo>
                  <a:pt x="109" y="62"/>
                </a:lnTo>
                <a:lnTo>
                  <a:pt x="113" y="42"/>
                </a:lnTo>
                <a:lnTo>
                  <a:pt x="112" y="45"/>
                </a:lnTo>
                <a:lnTo>
                  <a:pt x="112" y="28"/>
                </a:lnTo>
                <a:lnTo>
                  <a:pt x="112" y="20"/>
                </a:lnTo>
                <a:lnTo>
                  <a:pt x="112" y="16"/>
                </a:lnTo>
                <a:lnTo>
                  <a:pt x="128" y="32"/>
                </a:lnTo>
                <a:lnTo>
                  <a:pt x="16" y="32"/>
                </a:lnTo>
                <a:close/>
                <a:moveTo>
                  <a:pt x="128" y="0"/>
                </a:moveTo>
                <a:cubicBezTo>
                  <a:pt x="137" y="0"/>
                  <a:pt x="144" y="8"/>
                  <a:pt x="144" y="16"/>
                </a:cubicBezTo>
                <a:lnTo>
                  <a:pt x="144" y="20"/>
                </a:lnTo>
                <a:lnTo>
                  <a:pt x="144" y="28"/>
                </a:lnTo>
                <a:lnTo>
                  <a:pt x="144" y="45"/>
                </a:lnTo>
                <a:cubicBezTo>
                  <a:pt x="144" y="47"/>
                  <a:pt x="144" y="48"/>
                  <a:pt x="144" y="49"/>
                </a:cubicBezTo>
                <a:lnTo>
                  <a:pt x="140" y="69"/>
                </a:lnTo>
                <a:cubicBezTo>
                  <a:pt x="140" y="71"/>
                  <a:pt x="139" y="73"/>
                  <a:pt x="137" y="75"/>
                </a:cubicBezTo>
                <a:lnTo>
                  <a:pt x="125" y="91"/>
                </a:lnTo>
                <a:cubicBezTo>
                  <a:pt x="124" y="93"/>
                  <a:pt x="123" y="94"/>
                  <a:pt x="121" y="95"/>
                </a:cubicBezTo>
                <a:lnTo>
                  <a:pt x="103" y="106"/>
                </a:lnTo>
                <a:cubicBezTo>
                  <a:pt x="101" y="107"/>
                  <a:pt x="99" y="108"/>
                  <a:pt x="97" y="108"/>
                </a:cubicBezTo>
                <a:lnTo>
                  <a:pt x="75" y="112"/>
                </a:lnTo>
                <a:cubicBezTo>
                  <a:pt x="73" y="113"/>
                  <a:pt x="71" y="113"/>
                  <a:pt x="69" y="112"/>
                </a:cubicBezTo>
                <a:lnTo>
                  <a:pt x="48" y="108"/>
                </a:lnTo>
                <a:cubicBezTo>
                  <a:pt x="47" y="108"/>
                  <a:pt x="45" y="107"/>
                  <a:pt x="43" y="106"/>
                </a:cubicBezTo>
                <a:lnTo>
                  <a:pt x="25" y="95"/>
                </a:lnTo>
                <a:cubicBezTo>
                  <a:pt x="23" y="94"/>
                  <a:pt x="22" y="93"/>
                  <a:pt x="21" y="91"/>
                </a:cubicBezTo>
                <a:lnTo>
                  <a:pt x="9" y="75"/>
                </a:lnTo>
                <a:cubicBezTo>
                  <a:pt x="7" y="73"/>
                  <a:pt x="6" y="71"/>
                  <a:pt x="6" y="69"/>
                </a:cubicBezTo>
                <a:lnTo>
                  <a:pt x="1" y="49"/>
                </a:lnTo>
                <a:cubicBezTo>
                  <a:pt x="1" y="48"/>
                  <a:pt x="0" y="47"/>
                  <a:pt x="0" y="45"/>
                </a:cubicBezTo>
                <a:lnTo>
                  <a:pt x="0" y="41"/>
                </a:lnTo>
                <a:lnTo>
                  <a:pt x="0" y="33"/>
                </a:lnTo>
                <a:lnTo>
                  <a:pt x="0" y="16"/>
                </a:lnTo>
                <a:cubicBezTo>
                  <a:pt x="0" y="8"/>
                  <a:pt x="8" y="0"/>
                  <a:pt x="16" y="0"/>
                </a:cubicBezTo>
                <a:lnTo>
                  <a:pt x="128" y="0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55" name="Freeform 623"/>
          <p:cNvSpPr>
            <a:spLocks/>
          </p:cNvSpPr>
          <p:nvPr/>
        </p:nvSpPr>
        <p:spPr bwMode="auto">
          <a:xfrm>
            <a:off x="5140921" y="2338634"/>
            <a:ext cx="33938" cy="144001"/>
          </a:xfrm>
          <a:custGeom>
            <a:avLst/>
            <a:gdLst>
              <a:gd name="T0" fmla="*/ 16 w 64"/>
              <a:gd name="T1" fmla="*/ 224 h 256"/>
              <a:gd name="T2" fmla="*/ 48 w 64"/>
              <a:gd name="T3" fmla="*/ 224 h 256"/>
              <a:gd name="T4" fmla="*/ 32 w 64"/>
              <a:gd name="T5" fmla="*/ 240 h 256"/>
              <a:gd name="T6" fmla="*/ 32 w 64"/>
              <a:gd name="T7" fmla="*/ 16 h 256"/>
              <a:gd name="T8" fmla="*/ 48 w 64"/>
              <a:gd name="T9" fmla="*/ 0 h 256"/>
              <a:gd name="T10" fmla="*/ 64 w 64"/>
              <a:gd name="T11" fmla="*/ 16 h 256"/>
              <a:gd name="T12" fmla="*/ 64 w 64"/>
              <a:gd name="T13" fmla="*/ 240 h 256"/>
              <a:gd name="T14" fmla="*/ 48 w 64"/>
              <a:gd name="T15" fmla="*/ 256 h 256"/>
              <a:gd name="T16" fmla="*/ 16 w 64"/>
              <a:gd name="T17" fmla="*/ 256 h 256"/>
              <a:gd name="T18" fmla="*/ 0 w 64"/>
              <a:gd name="T19" fmla="*/ 240 h 256"/>
              <a:gd name="T20" fmla="*/ 16 w 64"/>
              <a:gd name="T21" fmla="*/ 224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4" h="256">
                <a:moveTo>
                  <a:pt x="16" y="224"/>
                </a:moveTo>
                <a:lnTo>
                  <a:pt x="48" y="224"/>
                </a:lnTo>
                <a:lnTo>
                  <a:pt x="32" y="240"/>
                </a:lnTo>
                <a:lnTo>
                  <a:pt x="32" y="16"/>
                </a:lnTo>
                <a:cubicBezTo>
                  <a:pt x="32" y="8"/>
                  <a:pt x="40" y="0"/>
                  <a:pt x="48" y="0"/>
                </a:cubicBezTo>
                <a:cubicBezTo>
                  <a:pt x="57" y="0"/>
                  <a:pt x="64" y="8"/>
                  <a:pt x="64" y="16"/>
                </a:cubicBezTo>
                <a:lnTo>
                  <a:pt x="64" y="240"/>
                </a:lnTo>
                <a:cubicBezTo>
                  <a:pt x="64" y="249"/>
                  <a:pt x="57" y="256"/>
                  <a:pt x="48" y="256"/>
                </a:cubicBezTo>
                <a:lnTo>
                  <a:pt x="16" y="256"/>
                </a:lnTo>
                <a:cubicBezTo>
                  <a:pt x="8" y="256"/>
                  <a:pt x="0" y="249"/>
                  <a:pt x="0" y="240"/>
                </a:cubicBezTo>
                <a:cubicBezTo>
                  <a:pt x="0" y="232"/>
                  <a:pt x="8" y="224"/>
                  <a:pt x="16" y="224"/>
                </a:cubicBez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60" name="Freeform 624"/>
          <p:cNvSpPr>
            <a:spLocks/>
          </p:cNvSpPr>
          <p:nvPr/>
        </p:nvSpPr>
        <p:spPr bwMode="auto">
          <a:xfrm>
            <a:off x="4933051" y="2338634"/>
            <a:ext cx="216355" cy="144001"/>
          </a:xfrm>
          <a:custGeom>
            <a:avLst/>
            <a:gdLst>
              <a:gd name="T0" fmla="*/ 32 w 416"/>
              <a:gd name="T1" fmla="*/ 16 h 256"/>
              <a:gd name="T2" fmla="*/ 32 w 416"/>
              <a:gd name="T3" fmla="*/ 240 h 256"/>
              <a:gd name="T4" fmla="*/ 16 w 416"/>
              <a:gd name="T5" fmla="*/ 224 h 256"/>
              <a:gd name="T6" fmla="*/ 400 w 416"/>
              <a:gd name="T7" fmla="*/ 224 h 256"/>
              <a:gd name="T8" fmla="*/ 416 w 416"/>
              <a:gd name="T9" fmla="*/ 240 h 256"/>
              <a:gd name="T10" fmla="*/ 400 w 416"/>
              <a:gd name="T11" fmla="*/ 256 h 256"/>
              <a:gd name="T12" fmla="*/ 16 w 416"/>
              <a:gd name="T13" fmla="*/ 256 h 256"/>
              <a:gd name="T14" fmla="*/ 0 w 416"/>
              <a:gd name="T15" fmla="*/ 240 h 256"/>
              <a:gd name="T16" fmla="*/ 0 w 416"/>
              <a:gd name="T17" fmla="*/ 16 h 256"/>
              <a:gd name="T18" fmla="*/ 16 w 416"/>
              <a:gd name="T19" fmla="*/ 0 h 256"/>
              <a:gd name="T20" fmla="*/ 32 w 416"/>
              <a:gd name="T21" fmla="*/ 1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6" h="256">
                <a:moveTo>
                  <a:pt x="32" y="16"/>
                </a:moveTo>
                <a:lnTo>
                  <a:pt x="32" y="240"/>
                </a:lnTo>
                <a:lnTo>
                  <a:pt x="16" y="224"/>
                </a:lnTo>
                <a:lnTo>
                  <a:pt x="400" y="224"/>
                </a:lnTo>
                <a:cubicBezTo>
                  <a:pt x="409" y="224"/>
                  <a:pt x="416" y="232"/>
                  <a:pt x="416" y="240"/>
                </a:cubicBezTo>
                <a:cubicBezTo>
                  <a:pt x="416" y="249"/>
                  <a:pt x="409" y="256"/>
                  <a:pt x="400" y="256"/>
                </a:cubicBezTo>
                <a:lnTo>
                  <a:pt x="16" y="256"/>
                </a:lnTo>
                <a:cubicBezTo>
                  <a:pt x="8" y="256"/>
                  <a:pt x="0" y="249"/>
                  <a:pt x="0" y="240"/>
                </a:cubicBezTo>
                <a:lnTo>
                  <a:pt x="0" y="16"/>
                </a:lnTo>
                <a:cubicBezTo>
                  <a:pt x="0" y="8"/>
                  <a:pt x="8" y="0"/>
                  <a:pt x="16" y="0"/>
                </a:cubicBezTo>
                <a:cubicBezTo>
                  <a:pt x="25" y="0"/>
                  <a:pt x="32" y="8"/>
                  <a:pt x="32" y="16"/>
                </a:cubicBez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61" name="Freeform 625"/>
          <p:cNvSpPr>
            <a:spLocks/>
          </p:cNvSpPr>
          <p:nvPr/>
        </p:nvSpPr>
        <p:spPr bwMode="auto">
          <a:xfrm>
            <a:off x="4914668" y="2248251"/>
            <a:ext cx="287059" cy="55149"/>
          </a:xfrm>
          <a:custGeom>
            <a:avLst/>
            <a:gdLst>
              <a:gd name="T0" fmla="*/ 9 w 549"/>
              <a:gd name="T1" fmla="*/ 68 h 99"/>
              <a:gd name="T2" fmla="*/ 92 w 549"/>
              <a:gd name="T3" fmla="*/ 4 h 99"/>
              <a:gd name="T4" fmla="*/ 101 w 549"/>
              <a:gd name="T5" fmla="*/ 0 h 99"/>
              <a:gd name="T6" fmla="*/ 445 w 549"/>
              <a:gd name="T7" fmla="*/ 0 h 99"/>
              <a:gd name="T8" fmla="*/ 455 w 549"/>
              <a:gd name="T9" fmla="*/ 4 h 99"/>
              <a:gd name="T10" fmla="*/ 540 w 549"/>
              <a:gd name="T11" fmla="*/ 66 h 99"/>
              <a:gd name="T12" fmla="*/ 543 w 549"/>
              <a:gd name="T13" fmla="*/ 88 h 99"/>
              <a:gd name="T14" fmla="*/ 521 w 549"/>
              <a:gd name="T15" fmla="*/ 91 h 99"/>
              <a:gd name="T16" fmla="*/ 436 w 549"/>
              <a:gd name="T17" fmla="*/ 29 h 99"/>
              <a:gd name="T18" fmla="*/ 445 w 549"/>
              <a:gd name="T19" fmla="*/ 32 h 99"/>
              <a:gd name="T20" fmla="*/ 101 w 549"/>
              <a:gd name="T21" fmla="*/ 32 h 99"/>
              <a:gd name="T22" fmla="*/ 111 w 549"/>
              <a:gd name="T23" fmla="*/ 29 h 99"/>
              <a:gd name="T24" fmla="*/ 28 w 549"/>
              <a:gd name="T25" fmla="*/ 93 h 99"/>
              <a:gd name="T26" fmla="*/ 6 w 549"/>
              <a:gd name="T27" fmla="*/ 90 h 99"/>
              <a:gd name="T28" fmla="*/ 9 w 549"/>
              <a:gd name="T29" fmla="*/ 68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9" h="99">
                <a:moveTo>
                  <a:pt x="9" y="68"/>
                </a:moveTo>
                <a:lnTo>
                  <a:pt x="92" y="4"/>
                </a:lnTo>
                <a:cubicBezTo>
                  <a:pt x="94" y="2"/>
                  <a:pt x="98" y="0"/>
                  <a:pt x="101" y="0"/>
                </a:cubicBezTo>
                <a:lnTo>
                  <a:pt x="445" y="0"/>
                </a:lnTo>
                <a:cubicBezTo>
                  <a:pt x="449" y="0"/>
                  <a:pt x="452" y="2"/>
                  <a:pt x="455" y="4"/>
                </a:cubicBezTo>
                <a:lnTo>
                  <a:pt x="540" y="66"/>
                </a:lnTo>
                <a:cubicBezTo>
                  <a:pt x="547" y="71"/>
                  <a:pt x="549" y="81"/>
                  <a:pt x="543" y="88"/>
                </a:cubicBezTo>
                <a:cubicBezTo>
                  <a:pt x="538" y="95"/>
                  <a:pt x="528" y="97"/>
                  <a:pt x="521" y="91"/>
                </a:cubicBezTo>
                <a:lnTo>
                  <a:pt x="436" y="29"/>
                </a:lnTo>
                <a:lnTo>
                  <a:pt x="445" y="32"/>
                </a:lnTo>
                <a:lnTo>
                  <a:pt x="101" y="32"/>
                </a:lnTo>
                <a:lnTo>
                  <a:pt x="111" y="29"/>
                </a:lnTo>
                <a:lnTo>
                  <a:pt x="28" y="93"/>
                </a:lnTo>
                <a:cubicBezTo>
                  <a:pt x="21" y="99"/>
                  <a:pt x="11" y="97"/>
                  <a:pt x="6" y="90"/>
                </a:cubicBezTo>
                <a:cubicBezTo>
                  <a:pt x="0" y="83"/>
                  <a:pt x="2" y="73"/>
                  <a:pt x="9" y="68"/>
                </a:cubicBez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62" name="Freeform 626"/>
          <p:cNvSpPr>
            <a:spLocks noEditPoints="1"/>
          </p:cNvSpPr>
          <p:nvPr/>
        </p:nvSpPr>
        <p:spPr bwMode="auto">
          <a:xfrm>
            <a:off x="5017896" y="2367740"/>
            <a:ext cx="90501" cy="88852"/>
          </a:xfrm>
          <a:custGeom>
            <a:avLst/>
            <a:gdLst>
              <a:gd name="T0" fmla="*/ 97 w 173"/>
              <a:gd name="T1" fmla="*/ 54 h 157"/>
              <a:gd name="T2" fmla="*/ 109 w 173"/>
              <a:gd name="T3" fmla="*/ 89 h 157"/>
              <a:gd name="T4" fmla="*/ 116 w 173"/>
              <a:gd name="T5" fmla="*/ 29 h 157"/>
              <a:gd name="T6" fmla="*/ 116 w 173"/>
              <a:gd name="T7" fmla="*/ 29 h 157"/>
              <a:gd name="T8" fmla="*/ 110 w 173"/>
              <a:gd name="T9" fmla="*/ 15 h 157"/>
              <a:gd name="T10" fmla="*/ 108 w 173"/>
              <a:gd name="T11" fmla="*/ 14 h 157"/>
              <a:gd name="T12" fmla="*/ 101 w 173"/>
              <a:gd name="T13" fmla="*/ 28 h 157"/>
              <a:gd name="T14" fmla="*/ 108 w 173"/>
              <a:gd name="T15" fmla="*/ 41 h 157"/>
              <a:gd name="T16" fmla="*/ 99 w 173"/>
              <a:gd name="T17" fmla="*/ 60 h 157"/>
              <a:gd name="T18" fmla="*/ 88 w 173"/>
              <a:gd name="T19" fmla="*/ 62 h 157"/>
              <a:gd name="T20" fmla="*/ 69 w 173"/>
              <a:gd name="T21" fmla="*/ 79 h 157"/>
              <a:gd name="T22" fmla="*/ 65 w 173"/>
              <a:gd name="T23" fmla="*/ 91 h 157"/>
              <a:gd name="T24" fmla="*/ 50 w 173"/>
              <a:gd name="T25" fmla="*/ 96 h 157"/>
              <a:gd name="T26" fmla="*/ 31 w 173"/>
              <a:gd name="T27" fmla="*/ 87 h 157"/>
              <a:gd name="T28" fmla="*/ 27 w 173"/>
              <a:gd name="T29" fmla="*/ 86 h 157"/>
              <a:gd name="T30" fmla="*/ 16 w 173"/>
              <a:gd name="T31" fmla="*/ 104 h 157"/>
              <a:gd name="T32" fmla="*/ 20 w 173"/>
              <a:gd name="T33" fmla="*/ 106 h 157"/>
              <a:gd name="T34" fmla="*/ 40 w 173"/>
              <a:gd name="T35" fmla="*/ 100 h 157"/>
              <a:gd name="T36" fmla="*/ 49 w 173"/>
              <a:gd name="T37" fmla="*/ 93 h 157"/>
              <a:gd name="T38" fmla="*/ 49 w 173"/>
              <a:gd name="T39" fmla="*/ 113 h 157"/>
              <a:gd name="T40" fmla="*/ 17 w 173"/>
              <a:gd name="T41" fmla="*/ 121 h 157"/>
              <a:gd name="T42" fmla="*/ 1 w 173"/>
              <a:gd name="T43" fmla="*/ 101 h 157"/>
              <a:gd name="T44" fmla="*/ 18 w 173"/>
              <a:gd name="T45" fmla="*/ 73 h 157"/>
              <a:gd name="T46" fmla="*/ 43 w 173"/>
              <a:gd name="T47" fmla="*/ 76 h 157"/>
              <a:gd name="T48" fmla="*/ 43 w 173"/>
              <a:gd name="T49" fmla="*/ 81 h 157"/>
              <a:gd name="T50" fmla="*/ 60 w 173"/>
              <a:gd name="T51" fmla="*/ 76 h 157"/>
              <a:gd name="T52" fmla="*/ 54 w 173"/>
              <a:gd name="T53" fmla="*/ 72 h 157"/>
              <a:gd name="T54" fmla="*/ 83 w 173"/>
              <a:gd name="T55" fmla="*/ 47 h 157"/>
              <a:gd name="T56" fmla="*/ 84 w 173"/>
              <a:gd name="T57" fmla="*/ 53 h 157"/>
              <a:gd name="T58" fmla="*/ 93 w 173"/>
              <a:gd name="T59" fmla="*/ 34 h 157"/>
              <a:gd name="T60" fmla="*/ 85 w 173"/>
              <a:gd name="T61" fmla="*/ 28 h 157"/>
              <a:gd name="T62" fmla="*/ 97 w 173"/>
              <a:gd name="T63" fmla="*/ 3 h 157"/>
              <a:gd name="T64" fmla="*/ 121 w 173"/>
              <a:gd name="T65" fmla="*/ 3 h 157"/>
              <a:gd name="T66" fmla="*/ 132 w 173"/>
              <a:gd name="T67" fmla="*/ 29 h 157"/>
              <a:gd name="T68" fmla="*/ 121 w 173"/>
              <a:gd name="T69" fmla="*/ 44 h 157"/>
              <a:gd name="T70" fmla="*/ 107 w 173"/>
              <a:gd name="T71" fmla="*/ 32 h 157"/>
              <a:gd name="T72" fmla="*/ 80 w 173"/>
              <a:gd name="T73" fmla="*/ 91 h 157"/>
              <a:gd name="T74" fmla="*/ 116 w 173"/>
              <a:gd name="T75" fmla="*/ 101 h 157"/>
              <a:gd name="T76" fmla="*/ 117 w 173"/>
              <a:gd name="T77" fmla="*/ 122 h 157"/>
              <a:gd name="T78" fmla="*/ 119 w 173"/>
              <a:gd name="T79" fmla="*/ 132 h 157"/>
              <a:gd name="T80" fmla="*/ 153 w 173"/>
              <a:gd name="T81" fmla="*/ 134 h 157"/>
              <a:gd name="T82" fmla="*/ 157 w 173"/>
              <a:gd name="T83" fmla="*/ 127 h 157"/>
              <a:gd name="T84" fmla="*/ 135 w 173"/>
              <a:gd name="T85" fmla="*/ 104 h 157"/>
              <a:gd name="T86" fmla="*/ 112 w 173"/>
              <a:gd name="T87" fmla="*/ 102 h 157"/>
              <a:gd name="T88" fmla="*/ 142 w 173"/>
              <a:gd name="T89" fmla="*/ 89 h 157"/>
              <a:gd name="T90" fmla="*/ 172 w 173"/>
              <a:gd name="T91" fmla="*/ 122 h 157"/>
              <a:gd name="T92" fmla="*/ 158 w 173"/>
              <a:gd name="T93" fmla="*/ 149 h 157"/>
              <a:gd name="T94" fmla="*/ 112 w 173"/>
              <a:gd name="T95" fmla="*/ 147 h 157"/>
              <a:gd name="T96" fmla="*/ 102 w 173"/>
              <a:gd name="T97" fmla="*/ 119 h 157"/>
              <a:gd name="T98" fmla="*/ 105 w 173"/>
              <a:gd name="T99" fmla="*/ 112 h 157"/>
              <a:gd name="T100" fmla="*/ 85 w 173"/>
              <a:gd name="T101" fmla="*/ 106 h 157"/>
              <a:gd name="T102" fmla="*/ 60 w 173"/>
              <a:gd name="T103" fmla="*/ 88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3" h="157">
                <a:moveTo>
                  <a:pt x="99" y="84"/>
                </a:moveTo>
                <a:lnTo>
                  <a:pt x="92" y="64"/>
                </a:lnTo>
                <a:cubicBezTo>
                  <a:pt x="90" y="60"/>
                  <a:pt x="93" y="55"/>
                  <a:pt x="97" y="54"/>
                </a:cubicBezTo>
                <a:cubicBezTo>
                  <a:pt x="101" y="52"/>
                  <a:pt x="106" y="55"/>
                  <a:pt x="107" y="59"/>
                </a:cubicBezTo>
                <a:lnTo>
                  <a:pt x="114" y="79"/>
                </a:lnTo>
                <a:cubicBezTo>
                  <a:pt x="115" y="83"/>
                  <a:pt x="113" y="88"/>
                  <a:pt x="109" y="89"/>
                </a:cubicBezTo>
                <a:cubicBezTo>
                  <a:pt x="105" y="90"/>
                  <a:pt x="100" y="88"/>
                  <a:pt x="99" y="84"/>
                </a:cubicBezTo>
                <a:close/>
                <a:moveTo>
                  <a:pt x="107" y="32"/>
                </a:moveTo>
                <a:lnTo>
                  <a:pt x="116" y="29"/>
                </a:lnTo>
                <a:lnTo>
                  <a:pt x="112" y="31"/>
                </a:lnTo>
                <a:lnTo>
                  <a:pt x="118" y="24"/>
                </a:lnTo>
                <a:lnTo>
                  <a:pt x="116" y="29"/>
                </a:lnTo>
                <a:lnTo>
                  <a:pt x="116" y="17"/>
                </a:lnTo>
                <a:lnTo>
                  <a:pt x="119" y="23"/>
                </a:lnTo>
                <a:lnTo>
                  <a:pt x="110" y="15"/>
                </a:lnTo>
                <a:lnTo>
                  <a:pt x="115" y="17"/>
                </a:lnTo>
                <a:lnTo>
                  <a:pt x="102" y="16"/>
                </a:lnTo>
                <a:lnTo>
                  <a:pt x="108" y="14"/>
                </a:lnTo>
                <a:lnTo>
                  <a:pt x="99" y="23"/>
                </a:lnTo>
                <a:lnTo>
                  <a:pt x="101" y="17"/>
                </a:lnTo>
                <a:lnTo>
                  <a:pt x="101" y="28"/>
                </a:lnTo>
                <a:lnTo>
                  <a:pt x="100" y="24"/>
                </a:lnTo>
                <a:lnTo>
                  <a:pt x="107" y="33"/>
                </a:lnTo>
                <a:cubicBezTo>
                  <a:pt x="109" y="35"/>
                  <a:pt x="109" y="38"/>
                  <a:pt x="108" y="41"/>
                </a:cubicBezTo>
                <a:lnTo>
                  <a:pt x="103" y="52"/>
                </a:lnTo>
                <a:lnTo>
                  <a:pt x="100" y="58"/>
                </a:lnTo>
                <a:lnTo>
                  <a:pt x="99" y="60"/>
                </a:lnTo>
                <a:cubicBezTo>
                  <a:pt x="97" y="64"/>
                  <a:pt x="93" y="65"/>
                  <a:pt x="89" y="64"/>
                </a:cubicBezTo>
                <a:lnTo>
                  <a:pt x="83" y="62"/>
                </a:lnTo>
                <a:lnTo>
                  <a:pt x="88" y="62"/>
                </a:lnTo>
                <a:lnTo>
                  <a:pt x="72" y="67"/>
                </a:lnTo>
                <a:lnTo>
                  <a:pt x="77" y="63"/>
                </a:lnTo>
                <a:lnTo>
                  <a:pt x="69" y="79"/>
                </a:lnTo>
                <a:lnTo>
                  <a:pt x="69" y="74"/>
                </a:lnTo>
                <a:lnTo>
                  <a:pt x="70" y="82"/>
                </a:lnTo>
                <a:cubicBezTo>
                  <a:pt x="71" y="86"/>
                  <a:pt x="69" y="90"/>
                  <a:pt x="65" y="91"/>
                </a:cubicBezTo>
                <a:lnTo>
                  <a:pt x="55" y="94"/>
                </a:lnTo>
                <a:lnTo>
                  <a:pt x="49" y="96"/>
                </a:lnTo>
                <a:lnTo>
                  <a:pt x="50" y="96"/>
                </a:lnTo>
                <a:lnTo>
                  <a:pt x="48" y="97"/>
                </a:lnTo>
                <a:cubicBezTo>
                  <a:pt x="45" y="98"/>
                  <a:pt x="41" y="97"/>
                  <a:pt x="38" y="95"/>
                </a:cubicBezTo>
                <a:lnTo>
                  <a:pt x="31" y="87"/>
                </a:lnTo>
                <a:lnTo>
                  <a:pt x="36" y="89"/>
                </a:lnTo>
                <a:lnTo>
                  <a:pt x="21" y="87"/>
                </a:lnTo>
                <a:lnTo>
                  <a:pt x="27" y="86"/>
                </a:lnTo>
                <a:lnTo>
                  <a:pt x="15" y="94"/>
                </a:lnTo>
                <a:lnTo>
                  <a:pt x="18" y="89"/>
                </a:lnTo>
                <a:lnTo>
                  <a:pt x="16" y="104"/>
                </a:lnTo>
                <a:lnTo>
                  <a:pt x="14" y="97"/>
                </a:lnTo>
                <a:lnTo>
                  <a:pt x="24" y="108"/>
                </a:lnTo>
                <a:lnTo>
                  <a:pt x="20" y="106"/>
                </a:lnTo>
                <a:lnTo>
                  <a:pt x="34" y="108"/>
                </a:lnTo>
                <a:lnTo>
                  <a:pt x="28" y="109"/>
                </a:lnTo>
                <a:lnTo>
                  <a:pt x="40" y="100"/>
                </a:lnTo>
                <a:lnTo>
                  <a:pt x="37" y="104"/>
                </a:lnTo>
                <a:lnTo>
                  <a:pt x="39" y="98"/>
                </a:lnTo>
                <a:cubicBezTo>
                  <a:pt x="40" y="94"/>
                  <a:pt x="45" y="91"/>
                  <a:pt x="49" y="93"/>
                </a:cubicBezTo>
                <a:cubicBezTo>
                  <a:pt x="53" y="94"/>
                  <a:pt x="55" y="99"/>
                  <a:pt x="54" y="103"/>
                </a:cubicBezTo>
                <a:lnTo>
                  <a:pt x="52" y="109"/>
                </a:lnTo>
                <a:cubicBezTo>
                  <a:pt x="52" y="111"/>
                  <a:pt x="51" y="112"/>
                  <a:pt x="49" y="113"/>
                </a:cubicBezTo>
                <a:lnTo>
                  <a:pt x="37" y="122"/>
                </a:lnTo>
                <a:cubicBezTo>
                  <a:pt x="36" y="123"/>
                  <a:pt x="33" y="124"/>
                  <a:pt x="31" y="123"/>
                </a:cubicBezTo>
                <a:lnTo>
                  <a:pt x="17" y="121"/>
                </a:lnTo>
                <a:cubicBezTo>
                  <a:pt x="15" y="121"/>
                  <a:pt x="14" y="120"/>
                  <a:pt x="13" y="119"/>
                </a:cubicBezTo>
                <a:lnTo>
                  <a:pt x="3" y="108"/>
                </a:lnTo>
                <a:cubicBezTo>
                  <a:pt x="1" y="106"/>
                  <a:pt x="0" y="104"/>
                  <a:pt x="1" y="101"/>
                </a:cubicBezTo>
                <a:lnTo>
                  <a:pt x="3" y="86"/>
                </a:lnTo>
                <a:cubicBezTo>
                  <a:pt x="3" y="84"/>
                  <a:pt x="4" y="82"/>
                  <a:pt x="6" y="81"/>
                </a:cubicBezTo>
                <a:lnTo>
                  <a:pt x="18" y="73"/>
                </a:lnTo>
                <a:cubicBezTo>
                  <a:pt x="20" y="72"/>
                  <a:pt x="22" y="71"/>
                  <a:pt x="24" y="72"/>
                </a:cubicBezTo>
                <a:lnTo>
                  <a:pt x="39" y="74"/>
                </a:lnTo>
                <a:cubicBezTo>
                  <a:pt x="40" y="74"/>
                  <a:pt x="42" y="75"/>
                  <a:pt x="43" y="76"/>
                </a:cubicBezTo>
                <a:lnTo>
                  <a:pt x="50" y="84"/>
                </a:lnTo>
                <a:lnTo>
                  <a:pt x="41" y="82"/>
                </a:lnTo>
                <a:lnTo>
                  <a:pt x="43" y="81"/>
                </a:lnTo>
                <a:cubicBezTo>
                  <a:pt x="43" y="81"/>
                  <a:pt x="44" y="81"/>
                  <a:pt x="44" y="81"/>
                </a:cubicBezTo>
                <a:lnTo>
                  <a:pt x="50" y="79"/>
                </a:lnTo>
                <a:lnTo>
                  <a:pt x="60" y="76"/>
                </a:lnTo>
                <a:lnTo>
                  <a:pt x="55" y="84"/>
                </a:lnTo>
                <a:lnTo>
                  <a:pt x="54" y="76"/>
                </a:lnTo>
                <a:cubicBezTo>
                  <a:pt x="53" y="75"/>
                  <a:pt x="54" y="73"/>
                  <a:pt x="54" y="72"/>
                </a:cubicBezTo>
                <a:lnTo>
                  <a:pt x="62" y="56"/>
                </a:lnTo>
                <a:cubicBezTo>
                  <a:pt x="63" y="54"/>
                  <a:pt x="65" y="52"/>
                  <a:pt x="67" y="52"/>
                </a:cubicBezTo>
                <a:lnTo>
                  <a:pt x="83" y="47"/>
                </a:lnTo>
                <a:cubicBezTo>
                  <a:pt x="85" y="46"/>
                  <a:pt x="86" y="46"/>
                  <a:pt x="88" y="47"/>
                </a:cubicBezTo>
                <a:lnTo>
                  <a:pt x="94" y="49"/>
                </a:lnTo>
                <a:lnTo>
                  <a:pt x="84" y="53"/>
                </a:lnTo>
                <a:lnTo>
                  <a:pt x="85" y="51"/>
                </a:lnTo>
                <a:lnTo>
                  <a:pt x="88" y="45"/>
                </a:lnTo>
                <a:lnTo>
                  <a:pt x="93" y="34"/>
                </a:lnTo>
                <a:lnTo>
                  <a:pt x="94" y="42"/>
                </a:lnTo>
                <a:lnTo>
                  <a:pt x="87" y="33"/>
                </a:lnTo>
                <a:cubicBezTo>
                  <a:pt x="86" y="32"/>
                  <a:pt x="85" y="30"/>
                  <a:pt x="85" y="28"/>
                </a:cubicBezTo>
                <a:lnTo>
                  <a:pt x="85" y="17"/>
                </a:lnTo>
                <a:cubicBezTo>
                  <a:pt x="85" y="15"/>
                  <a:pt x="86" y="13"/>
                  <a:pt x="88" y="12"/>
                </a:cubicBezTo>
                <a:lnTo>
                  <a:pt x="97" y="3"/>
                </a:lnTo>
                <a:cubicBezTo>
                  <a:pt x="98" y="1"/>
                  <a:pt x="101" y="0"/>
                  <a:pt x="103" y="0"/>
                </a:cubicBezTo>
                <a:lnTo>
                  <a:pt x="116" y="1"/>
                </a:lnTo>
                <a:cubicBezTo>
                  <a:pt x="118" y="2"/>
                  <a:pt x="119" y="2"/>
                  <a:pt x="121" y="3"/>
                </a:cubicBezTo>
                <a:lnTo>
                  <a:pt x="130" y="11"/>
                </a:lnTo>
                <a:cubicBezTo>
                  <a:pt x="131" y="13"/>
                  <a:pt x="132" y="15"/>
                  <a:pt x="132" y="17"/>
                </a:cubicBezTo>
                <a:lnTo>
                  <a:pt x="132" y="29"/>
                </a:lnTo>
                <a:cubicBezTo>
                  <a:pt x="132" y="31"/>
                  <a:pt x="132" y="33"/>
                  <a:pt x="131" y="35"/>
                </a:cubicBezTo>
                <a:lnTo>
                  <a:pt x="125" y="42"/>
                </a:lnTo>
                <a:cubicBezTo>
                  <a:pt x="124" y="43"/>
                  <a:pt x="122" y="44"/>
                  <a:pt x="121" y="44"/>
                </a:cubicBezTo>
                <a:lnTo>
                  <a:pt x="112" y="47"/>
                </a:lnTo>
                <a:cubicBezTo>
                  <a:pt x="108" y="48"/>
                  <a:pt x="103" y="46"/>
                  <a:pt x="102" y="42"/>
                </a:cubicBezTo>
                <a:cubicBezTo>
                  <a:pt x="100" y="38"/>
                  <a:pt x="103" y="33"/>
                  <a:pt x="107" y="32"/>
                </a:cubicBezTo>
                <a:close/>
                <a:moveTo>
                  <a:pt x="71" y="84"/>
                </a:moveTo>
                <a:lnTo>
                  <a:pt x="86" y="91"/>
                </a:lnTo>
                <a:lnTo>
                  <a:pt x="80" y="91"/>
                </a:lnTo>
                <a:lnTo>
                  <a:pt x="96" y="86"/>
                </a:lnTo>
                <a:cubicBezTo>
                  <a:pt x="99" y="85"/>
                  <a:pt x="102" y="86"/>
                  <a:pt x="104" y="88"/>
                </a:cubicBezTo>
                <a:lnTo>
                  <a:pt x="116" y="101"/>
                </a:lnTo>
                <a:lnTo>
                  <a:pt x="118" y="103"/>
                </a:lnTo>
                <a:cubicBezTo>
                  <a:pt x="120" y="105"/>
                  <a:pt x="121" y="108"/>
                  <a:pt x="120" y="110"/>
                </a:cubicBezTo>
                <a:lnTo>
                  <a:pt x="117" y="122"/>
                </a:lnTo>
                <a:lnTo>
                  <a:pt x="117" y="118"/>
                </a:lnTo>
                <a:lnTo>
                  <a:pt x="123" y="137"/>
                </a:lnTo>
                <a:lnTo>
                  <a:pt x="119" y="132"/>
                </a:lnTo>
                <a:lnTo>
                  <a:pt x="138" y="141"/>
                </a:lnTo>
                <a:lnTo>
                  <a:pt x="132" y="141"/>
                </a:lnTo>
                <a:lnTo>
                  <a:pt x="153" y="134"/>
                </a:lnTo>
                <a:lnTo>
                  <a:pt x="148" y="138"/>
                </a:lnTo>
                <a:lnTo>
                  <a:pt x="157" y="121"/>
                </a:lnTo>
                <a:lnTo>
                  <a:pt x="157" y="127"/>
                </a:lnTo>
                <a:lnTo>
                  <a:pt x="150" y="107"/>
                </a:lnTo>
                <a:lnTo>
                  <a:pt x="154" y="112"/>
                </a:lnTo>
                <a:lnTo>
                  <a:pt x="135" y="104"/>
                </a:lnTo>
                <a:lnTo>
                  <a:pt x="140" y="104"/>
                </a:lnTo>
                <a:lnTo>
                  <a:pt x="121" y="108"/>
                </a:lnTo>
                <a:cubicBezTo>
                  <a:pt x="117" y="109"/>
                  <a:pt x="113" y="106"/>
                  <a:pt x="112" y="102"/>
                </a:cubicBezTo>
                <a:cubicBezTo>
                  <a:pt x="111" y="98"/>
                  <a:pt x="113" y="94"/>
                  <a:pt x="118" y="93"/>
                </a:cubicBezTo>
                <a:lnTo>
                  <a:pt x="137" y="89"/>
                </a:lnTo>
                <a:cubicBezTo>
                  <a:pt x="138" y="88"/>
                  <a:pt x="140" y="88"/>
                  <a:pt x="142" y="89"/>
                </a:cubicBezTo>
                <a:lnTo>
                  <a:pt x="161" y="97"/>
                </a:lnTo>
                <a:cubicBezTo>
                  <a:pt x="163" y="98"/>
                  <a:pt x="164" y="100"/>
                  <a:pt x="165" y="102"/>
                </a:cubicBezTo>
                <a:lnTo>
                  <a:pt x="172" y="122"/>
                </a:lnTo>
                <a:cubicBezTo>
                  <a:pt x="173" y="124"/>
                  <a:pt x="173" y="126"/>
                  <a:pt x="172" y="128"/>
                </a:cubicBezTo>
                <a:lnTo>
                  <a:pt x="163" y="145"/>
                </a:lnTo>
                <a:cubicBezTo>
                  <a:pt x="162" y="147"/>
                  <a:pt x="160" y="148"/>
                  <a:pt x="158" y="149"/>
                </a:cubicBezTo>
                <a:lnTo>
                  <a:pt x="137" y="156"/>
                </a:lnTo>
                <a:cubicBezTo>
                  <a:pt x="135" y="157"/>
                  <a:pt x="133" y="157"/>
                  <a:pt x="131" y="156"/>
                </a:cubicBezTo>
                <a:lnTo>
                  <a:pt x="112" y="147"/>
                </a:lnTo>
                <a:cubicBezTo>
                  <a:pt x="110" y="146"/>
                  <a:pt x="108" y="144"/>
                  <a:pt x="108" y="142"/>
                </a:cubicBezTo>
                <a:lnTo>
                  <a:pt x="102" y="123"/>
                </a:lnTo>
                <a:cubicBezTo>
                  <a:pt x="101" y="121"/>
                  <a:pt x="101" y="120"/>
                  <a:pt x="102" y="119"/>
                </a:cubicBezTo>
                <a:lnTo>
                  <a:pt x="105" y="107"/>
                </a:lnTo>
                <a:lnTo>
                  <a:pt x="107" y="114"/>
                </a:lnTo>
                <a:lnTo>
                  <a:pt x="105" y="112"/>
                </a:lnTo>
                <a:lnTo>
                  <a:pt x="93" y="99"/>
                </a:lnTo>
                <a:lnTo>
                  <a:pt x="101" y="101"/>
                </a:lnTo>
                <a:lnTo>
                  <a:pt x="85" y="106"/>
                </a:lnTo>
                <a:cubicBezTo>
                  <a:pt x="83" y="107"/>
                  <a:pt x="81" y="107"/>
                  <a:pt x="79" y="106"/>
                </a:cubicBezTo>
                <a:lnTo>
                  <a:pt x="64" y="99"/>
                </a:lnTo>
                <a:cubicBezTo>
                  <a:pt x="60" y="97"/>
                  <a:pt x="58" y="92"/>
                  <a:pt x="60" y="88"/>
                </a:cubicBezTo>
                <a:cubicBezTo>
                  <a:pt x="62" y="84"/>
                  <a:pt x="67" y="82"/>
                  <a:pt x="71" y="84"/>
                </a:cubicBez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63" name="Freeform 627"/>
          <p:cNvSpPr>
            <a:spLocks noEditPoints="1"/>
          </p:cNvSpPr>
          <p:nvPr/>
        </p:nvSpPr>
        <p:spPr bwMode="auto">
          <a:xfrm>
            <a:off x="6009169" y="2248251"/>
            <a:ext cx="149893" cy="219065"/>
          </a:xfrm>
          <a:custGeom>
            <a:avLst/>
            <a:gdLst>
              <a:gd name="T0" fmla="*/ 142 w 288"/>
              <a:gd name="T1" fmla="*/ 336 h 387"/>
              <a:gd name="T2" fmla="*/ 140 w 288"/>
              <a:gd name="T3" fmla="*/ 326 h 387"/>
              <a:gd name="T4" fmla="*/ 129 w 288"/>
              <a:gd name="T5" fmla="*/ 325 h 387"/>
              <a:gd name="T6" fmla="*/ 69 w 288"/>
              <a:gd name="T7" fmla="*/ 326 h 387"/>
              <a:gd name="T8" fmla="*/ 44 w 288"/>
              <a:gd name="T9" fmla="*/ 321 h 387"/>
              <a:gd name="T10" fmla="*/ 29 w 288"/>
              <a:gd name="T11" fmla="*/ 218 h 387"/>
              <a:gd name="T12" fmla="*/ 29 w 288"/>
              <a:gd name="T13" fmla="*/ 72 h 387"/>
              <a:gd name="T14" fmla="*/ 35 w 288"/>
              <a:gd name="T15" fmla="*/ 45 h 387"/>
              <a:gd name="T16" fmla="*/ 115 w 288"/>
              <a:gd name="T17" fmla="*/ 29 h 387"/>
              <a:gd name="T18" fmla="*/ 221 w 288"/>
              <a:gd name="T19" fmla="*/ 29 h 387"/>
              <a:gd name="T20" fmla="*/ 248 w 288"/>
              <a:gd name="T21" fmla="*/ 36 h 387"/>
              <a:gd name="T22" fmla="*/ 260 w 288"/>
              <a:gd name="T23" fmla="*/ 112 h 387"/>
              <a:gd name="T24" fmla="*/ 260 w 288"/>
              <a:gd name="T25" fmla="*/ 282 h 387"/>
              <a:gd name="T26" fmla="*/ 260 w 288"/>
              <a:gd name="T27" fmla="*/ 353 h 387"/>
              <a:gd name="T28" fmla="*/ 246 w 288"/>
              <a:gd name="T29" fmla="*/ 379 h 387"/>
              <a:gd name="T30" fmla="*/ 235 w 288"/>
              <a:gd name="T31" fmla="*/ 350 h 387"/>
              <a:gd name="T32" fmla="*/ 228 w 288"/>
              <a:gd name="T33" fmla="*/ 353 h 387"/>
              <a:gd name="T34" fmla="*/ 228 w 288"/>
              <a:gd name="T35" fmla="*/ 282 h 387"/>
              <a:gd name="T36" fmla="*/ 228 w 288"/>
              <a:gd name="T37" fmla="*/ 112 h 387"/>
              <a:gd name="T38" fmla="*/ 233 w 288"/>
              <a:gd name="T39" fmla="*/ 65 h 387"/>
              <a:gd name="T40" fmla="*/ 221 w 288"/>
              <a:gd name="T41" fmla="*/ 61 h 387"/>
              <a:gd name="T42" fmla="*/ 115 w 288"/>
              <a:gd name="T43" fmla="*/ 61 h 387"/>
              <a:gd name="T44" fmla="*/ 64 w 288"/>
              <a:gd name="T45" fmla="*/ 56 h 387"/>
              <a:gd name="T46" fmla="*/ 61 w 288"/>
              <a:gd name="T47" fmla="*/ 72 h 387"/>
              <a:gd name="T48" fmla="*/ 61 w 288"/>
              <a:gd name="T49" fmla="*/ 218 h 387"/>
              <a:gd name="T50" fmla="*/ 55 w 288"/>
              <a:gd name="T51" fmla="*/ 292 h 387"/>
              <a:gd name="T52" fmla="*/ 69 w 288"/>
              <a:gd name="T53" fmla="*/ 294 h 387"/>
              <a:gd name="T54" fmla="*/ 144 w 288"/>
              <a:gd name="T55" fmla="*/ 296 h 387"/>
              <a:gd name="T56" fmla="*/ 171 w 288"/>
              <a:gd name="T57" fmla="*/ 337 h 387"/>
              <a:gd name="T58" fmla="*/ 131 w 288"/>
              <a:gd name="T59" fmla="*/ 365 h 387"/>
              <a:gd name="T60" fmla="*/ 113 w 288"/>
              <a:gd name="T61" fmla="*/ 316 h 387"/>
              <a:gd name="T62" fmla="*/ 131 w 288"/>
              <a:gd name="T63" fmla="*/ 384 h 387"/>
              <a:gd name="T64" fmla="*/ 62 w 288"/>
              <a:gd name="T65" fmla="*/ 384 h 387"/>
              <a:gd name="T66" fmla="*/ 33 w 288"/>
              <a:gd name="T67" fmla="*/ 378 h 387"/>
              <a:gd name="T68" fmla="*/ 4 w 288"/>
              <a:gd name="T69" fmla="*/ 344 h 387"/>
              <a:gd name="T70" fmla="*/ 0 w 288"/>
              <a:gd name="T71" fmla="*/ 238 h 387"/>
              <a:gd name="T72" fmla="*/ 0 w 288"/>
              <a:gd name="T73" fmla="*/ 74 h 387"/>
              <a:gd name="T74" fmla="*/ 1 w 288"/>
              <a:gd name="T75" fmla="*/ 58 h 387"/>
              <a:gd name="T76" fmla="*/ 20 w 288"/>
              <a:gd name="T77" fmla="*/ 17 h 387"/>
              <a:gd name="T78" fmla="*/ 59 w 288"/>
              <a:gd name="T79" fmla="*/ 0 h 387"/>
              <a:gd name="T80" fmla="*/ 209 w 288"/>
              <a:gd name="T81" fmla="*/ 0 h 387"/>
              <a:gd name="T82" fmla="*/ 233 w 288"/>
              <a:gd name="T83" fmla="*/ 1 h 387"/>
              <a:gd name="T84" fmla="*/ 272 w 288"/>
              <a:gd name="T85" fmla="*/ 20 h 387"/>
              <a:gd name="T86" fmla="*/ 288 w 288"/>
              <a:gd name="T87" fmla="*/ 60 h 387"/>
              <a:gd name="T88" fmla="*/ 288 w 288"/>
              <a:gd name="T89" fmla="*/ 237 h 387"/>
              <a:gd name="T90" fmla="*/ 288 w 288"/>
              <a:gd name="T91" fmla="*/ 361 h 387"/>
              <a:gd name="T92" fmla="*/ 256 w 288"/>
              <a:gd name="T93" fmla="*/ 366 h 387"/>
              <a:gd name="T94" fmla="*/ 256 w 288"/>
              <a:gd name="T95" fmla="*/ 328 h 387"/>
              <a:gd name="T96" fmla="*/ 256 w 288"/>
              <a:gd name="T97" fmla="*/ 161 h 387"/>
              <a:gd name="T98" fmla="*/ 254 w 288"/>
              <a:gd name="T99" fmla="*/ 46 h 387"/>
              <a:gd name="T100" fmla="*/ 237 w 288"/>
              <a:gd name="T101" fmla="*/ 32 h 387"/>
              <a:gd name="T102" fmla="*/ 227 w 288"/>
              <a:gd name="T103" fmla="*/ 32 h 387"/>
              <a:gd name="T104" fmla="*/ 158 w 288"/>
              <a:gd name="T105" fmla="*/ 32 h 387"/>
              <a:gd name="T106" fmla="*/ 45 w 288"/>
              <a:gd name="T107" fmla="*/ 35 h 387"/>
              <a:gd name="T108" fmla="*/ 32 w 288"/>
              <a:gd name="T109" fmla="*/ 53 h 387"/>
              <a:gd name="T110" fmla="*/ 32 w 288"/>
              <a:gd name="T111" fmla="*/ 61 h 387"/>
              <a:gd name="T112" fmla="*/ 32 w 288"/>
              <a:gd name="T113" fmla="*/ 125 h 387"/>
              <a:gd name="T114" fmla="*/ 32 w 288"/>
              <a:gd name="T115" fmla="*/ 325 h 387"/>
              <a:gd name="T116" fmla="*/ 42 w 288"/>
              <a:gd name="T117" fmla="*/ 346 h 387"/>
              <a:gd name="T118" fmla="*/ 62 w 288"/>
              <a:gd name="T119" fmla="*/ 353 h 387"/>
              <a:gd name="T120" fmla="*/ 80 w 288"/>
              <a:gd name="T121" fmla="*/ 352 h 387"/>
              <a:gd name="T122" fmla="*/ 230 w 288"/>
              <a:gd name="T123" fmla="*/ 352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8" h="387">
                <a:moveTo>
                  <a:pt x="134" y="326"/>
                </a:moveTo>
                <a:lnTo>
                  <a:pt x="139" y="340"/>
                </a:lnTo>
                <a:lnTo>
                  <a:pt x="129" y="331"/>
                </a:lnTo>
                <a:lnTo>
                  <a:pt x="142" y="336"/>
                </a:lnTo>
                <a:lnTo>
                  <a:pt x="131" y="335"/>
                </a:lnTo>
                <a:lnTo>
                  <a:pt x="145" y="330"/>
                </a:lnTo>
                <a:lnTo>
                  <a:pt x="135" y="340"/>
                </a:lnTo>
                <a:lnTo>
                  <a:pt x="140" y="326"/>
                </a:lnTo>
                <a:lnTo>
                  <a:pt x="140" y="337"/>
                </a:lnTo>
                <a:lnTo>
                  <a:pt x="135" y="323"/>
                </a:lnTo>
                <a:lnTo>
                  <a:pt x="143" y="332"/>
                </a:lnTo>
                <a:lnTo>
                  <a:pt x="129" y="325"/>
                </a:lnTo>
                <a:lnTo>
                  <a:pt x="136" y="326"/>
                </a:lnTo>
                <a:lnTo>
                  <a:pt x="111" y="326"/>
                </a:lnTo>
                <a:lnTo>
                  <a:pt x="91" y="326"/>
                </a:lnTo>
                <a:lnTo>
                  <a:pt x="69" y="326"/>
                </a:lnTo>
                <a:lnTo>
                  <a:pt x="60" y="326"/>
                </a:lnTo>
                <a:lnTo>
                  <a:pt x="59" y="326"/>
                </a:lnTo>
                <a:cubicBezTo>
                  <a:pt x="57" y="326"/>
                  <a:pt x="55" y="326"/>
                  <a:pt x="54" y="325"/>
                </a:cubicBezTo>
                <a:lnTo>
                  <a:pt x="44" y="321"/>
                </a:lnTo>
                <a:cubicBezTo>
                  <a:pt x="39" y="320"/>
                  <a:pt x="36" y="316"/>
                  <a:pt x="35" y="312"/>
                </a:cubicBezTo>
                <a:lnTo>
                  <a:pt x="31" y="302"/>
                </a:lnTo>
                <a:cubicBezTo>
                  <a:pt x="30" y="301"/>
                  <a:pt x="29" y="299"/>
                  <a:pt x="29" y="296"/>
                </a:cubicBezTo>
                <a:lnTo>
                  <a:pt x="29" y="218"/>
                </a:lnTo>
                <a:lnTo>
                  <a:pt x="29" y="160"/>
                </a:lnTo>
                <a:lnTo>
                  <a:pt x="29" y="118"/>
                </a:lnTo>
                <a:lnTo>
                  <a:pt x="29" y="90"/>
                </a:lnTo>
                <a:lnTo>
                  <a:pt x="29" y="72"/>
                </a:lnTo>
                <a:lnTo>
                  <a:pt x="29" y="64"/>
                </a:lnTo>
                <a:lnTo>
                  <a:pt x="29" y="60"/>
                </a:lnTo>
                <a:cubicBezTo>
                  <a:pt x="29" y="58"/>
                  <a:pt x="30" y="56"/>
                  <a:pt x="31" y="55"/>
                </a:cubicBezTo>
                <a:lnTo>
                  <a:pt x="35" y="45"/>
                </a:lnTo>
                <a:cubicBezTo>
                  <a:pt x="36" y="41"/>
                  <a:pt x="39" y="38"/>
                  <a:pt x="42" y="36"/>
                </a:cubicBezTo>
                <a:lnTo>
                  <a:pt x="52" y="31"/>
                </a:lnTo>
                <a:cubicBezTo>
                  <a:pt x="55" y="30"/>
                  <a:pt x="57" y="29"/>
                  <a:pt x="59" y="29"/>
                </a:cubicBezTo>
                <a:lnTo>
                  <a:pt x="115" y="29"/>
                </a:lnTo>
                <a:lnTo>
                  <a:pt x="158" y="29"/>
                </a:lnTo>
                <a:lnTo>
                  <a:pt x="188" y="29"/>
                </a:lnTo>
                <a:lnTo>
                  <a:pt x="209" y="29"/>
                </a:lnTo>
                <a:lnTo>
                  <a:pt x="221" y="29"/>
                </a:lnTo>
                <a:lnTo>
                  <a:pt x="227" y="29"/>
                </a:lnTo>
                <a:lnTo>
                  <a:pt x="230" y="29"/>
                </a:lnTo>
                <a:cubicBezTo>
                  <a:pt x="233" y="29"/>
                  <a:pt x="235" y="30"/>
                  <a:pt x="238" y="31"/>
                </a:cubicBezTo>
                <a:lnTo>
                  <a:pt x="248" y="36"/>
                </a:lnTo>
                <a:cubicBezTo>
                  <a:pt x="251" y="38"/>
                  <a:pt x="254" y="41"/>
                  <a:pt x="255" y="45"/>
                </a:cubicBezTo>
                <a:lnTo>
                  <a:pt x="259" y="55"/>
                </a:lnTo>
                <a:cubicBezTo>
                  <a:pt x="260" y="56"/>
                  <a:pt x="260" y="58"/>
                  <a:pt x="260" y="60"/>
                </a:cubicBezTo>
                <a:lnTo>
                  <a:pt x="260" y="112"/>
                </a:lnTo>
                <a:lnTo>
                  <a:pt x="260" y="157"/>
                </a:lnTo>
                <a:lnTo>
                  <a:pt x="260" y="196"/>
                </a:lnTo>
                <a:lnTo>
                  <a:pt x="260" y="230"/>
                </a:lnTo>
                <a:lnTo>
                  <a:pt x="260" y="282"/>
                </a:lnTo>
                <a:lnTo>
                  <a:pt x="260" y="317"/>
                </a:lnTo>
                <a:lnTo>
                  <a:pt x="260" y="338"/>
                </a:lnTo>
                <a:lnTo>
                  <a:pt x="260" y="349"/>
                </a:lnTo>
                <a:lnTo>
                  <a:pt x="260" y="353"/>
                </a:lnTo>
                <a:lnTo>
                  <a:pt x="260" y="354"/>
                </a:lnTo>
                <a:cubicBezTo>
                  <a:pt x="260" y="357"/>
                  <a:pt x="260" y="359"/>
                  <a:pt x="259" y="360"/>
                </a:cubicBezTo>
                <a:lnTo>
                  <a:pt x="255" y="370"/>
                </a:lnTo>
                <a:cubicBezTo>
                  <a:pt x="254" y="374"/>
                  <a:pt x="250" y="378"/>
                  <a:pt x="246" y="379"/>
                </a:cubicBezTo>
                <a:lnTo>
                  <a:pt x="236" y="383"/>
                </a:lnTo>
                <a:cubicBezTo>
                  <a:pt x="228" y="387"/>
                  <a:pt x="219" y="383"/>
                  <a:pt x="216" y="374"/>
                </a:cubicBezTo>
                <a:cubicBezTo>
                  <a:pt x="212" y="366"/>
                  <a:pt x="216" y="357"/>
                  <a:pt x="225" y="354"/>
                </a:cubicBezTo>
                <a:lnTo>
                  <a:pt x="235" y="350"/>
                </a:lnTo>
                <a:lnTo>
                  <a:pt x="226" y="359"/>
                </a:lnTo>
                <a:lnTo>
                  <a:pt x="230" y="349"/>
                </a:lnTo>
                <a:lnTo>
                  <a:pt x="228" y="354"/>
                </a:lnTo>
                <a:lnTo>
                  <a:pt x="228" y="353"/>
                </a:lnTo>
                <a:lnTo>
                  <a:pt x="228" y="349"/>
                </a:lnTo>
                <a:lnTo>
                  <a:pt x="228" y="338"/>
                </a:lnTo>
                <a:lnTo>
                  <a:pt x="228" y="317"/>
                </a:lnTo>
                <a:lnTo>
                  <a:pt x="228" y="282"/>
                </a:lnTo>
                <a:lnTo>
                  <a:pt x="228" y="230"/>
                </a:lnTo>
                <a:lnTo>
                  <a:pt x="228" y="196"/>
                </a:lnTo>
                <a:lnTo>
                  <a:pt x="228" y="157"/>
                </a:lnTo>
                <a:lnTo>
                  <a:pt x="228" y="112"/>
                </a:lnTo>
                <a:lnTo>
                  <a:pt x="228" y="60"/>
                </a:lnTo>
                <a:lnTo>
                  <a:pt x="230" y="66"/>
                </a:lnTo>
                <a:lnTo>
                  <a:pt x="226" y="56"/>
                </a:lnTo>
                <a:lnTo>
                  <a:pt x="233" y="65"/>
                </a:lnTo>
                <a:lnTo>
                  <a:pt x="223" y="60"/>
                </a:lnTo>
                <a:lnTo>
                  <a:pt x="230" y="61"/>
                </a:lnTo>
                <a:lnTo>
                  <a:pt x="227" y="61"/>
                </a:lnTo>
                <a:lnTo>
                  <a:pt x="221" y="61"/>
                </a:lnTo>
                <a:lnTo>
                  <a:pt x="209" y="61"/>
                </a:lnTo>
                <a:lnTo>
                  <a:pt x="188" y="61"/>
                </a:lnTo>
                <a:lnTo>
                  <a:pt x="158" y="61"/>
                </a:lnTo>
                <a:lnTo>
                  <a:pt x="115" y="61"/>
                </a:lnTo>
                <a:lnTo>
                  <a:pt x="59" y="61"/>
                </a:lnTo>
                <a:lnTo>
                  <a:pt x="67" y="60"/>
                </a:lnTo>
                <a:lnTo>
                  <a:pt x="57" y="65"/>
                </a:lnTo>
                <a:lnTo>
                  <a:pt x="64" y="56"/>
                </a:lnTo>
                <a:lnTo>
                  <a:pt x="60" y="66"/>
                </a:lnTo>
                <a:lnTo>
                  <a:pt x="61" y="60"/>
                </a:lnTo>
                <a:lnTo>
                  <a:pt x="61" y="64"/>
                </a:lnTo>
                <a:lnTo>
                  <a:pt x="61" y="72"/>
                </a:lnTo>
                <a:lnTo>
                  <a:pt x="61" y="90"/>
                </a:lnTo>
                <a:lnTo>
                  <a:pt x="61" y="118"/>
                </a:lnTo>
                <a:lnTo>
                  <a:pt x="61" y="160"/>
                </a:lnTo>
                <a:lnTo>
                  <a:pt x="61" y="218"/>
                </a:lnTo>
                <a:lnTo>
                  <a:pt x="61" y="296"/>
                </a:lnTo>
                <a:lnTo>
                  <a:pt x="60" y="291"/>
                </a:lnTo>
                <a:lnTo>
                  <a:pt x="64" y="301"/>
                </a:lnTo>
                <a:lnTo>
                  <a:pt x="55" y="292"/>
                </a:lnTo>
                <a:lnTo>
                  <a:pt x="65" y="296"/>
                </a:lnTo>
                <a:lnTo>
                  <a:pt x="59" y="294"/>
                </a:lnTo>
                <a:lnTo>
                  <a:pt x="60" y="294"/>
                </a:lnTo>
                <a:lnTo>
                  <a:pt x="69" y="294"/>
                </a:lnTo>
                <a:lnTo>
                  <a:pt x="91" y="294"/>
                </a:lnTo>
                <a:lnTo>
                  <a:pt x="111" y="294"/>
                </a:lnTo>
                <a:lnTo>
                  <a:pt x="136" y="294"/>
                </a:lnTo>
                <a:cubicBezTo>
                  <a:pt x="139" y="294"/>
                  <a:pt x="141" y="295"/>
                  <a:pt x="144" y="296"/>
                </a:cubicBezTo>
                <a:lnTo>
                  <a:pt x="158" y="303"/>
                </a:lnTo>
                <a:cubicBezTo>
                  <a:pt x="161" y="305"/>
                  <a:pt x="164" y="308"/>
                  <a:pt x="166" y="312"/>
                </a:cubicBezTo>
                <a:lnTo>
                  <a:pt x="171" y="326"/>
                </a:lnTo>
                <a:cubicBezTo>
                  <a:pt x="172" y="330"/>
                  <a:pt x="172" y="333"/>
                  <a:pt x="171" y="337"/>
                </a:cubicBezTo>
                <a:lnTo>
                  <a:pt x="166" y="351"/>
                </a:lnTo>
                <a:cubicBezTo>
                  <a:pt x="164" y="355"/>
                  <a:pt x="160" y="359"/>
                  <a:pt x="156" y="361"/>
                </a:cubicBezTo>
                <a:lnTo>
                  <a:pt x="142" y="366"/>
                </a:lnTo>
                <a:cubicBezTo>
                  <a:pt x="138" y="367"/>
                  <a:pt x="134" y="367"/>
                  <a:pt x="131" y="365"/>
                </a:cubicBezTo>
                <a:lnTo>
                  <a:pt x="118" y="360"/>
                </a:lnTo>
                <a:cubicBezTo>
                  <a:pt x="113" y="359"/>
                  <a:pt x="110" y="355"/>
                  <a:pt x="108" y="351"/>
                </a:cubicBezTo>
                <a:lnTo>
                  <a:pt x="103" y="337"/>
                </a:lnTo>
                <a:cubicBezTo>
                  <a:pt x="100" y="329"/>
                  <a:pt x="105" y="319"/>
                  <a:pt x="113" y="316"/>
                </a:cubicBezTo>
                <a:cubicBezTo>
                  <a:pt x="121" y="313"/>
                  <a:pt x="131" y="318"/>
                  <a:pt x="134" y="326"/>
                </a:cubicBezTo>
                <a:close/>
                <a:moveTo>
                  <a:pt x="230" y="384"/>
                </a:moveTo>
                <a:lnTo>
                  <a:pt x="174" y="384"/>
                </a:lnTo>
                <a:lnTo>
                  <a:pt x="131" y="384"/>
                </a:lnTo>
                <a:lnTo>
                  <a:pt x="101" y="384"/>
                </a:lnTo>
                <a:lnTo>
                  <a:pt x="80" y="384"/>
                </a:lnTo>
                <a:lnTo>
                  <a:pt x="68" y="384"/>
                </a:lnTo>
                <a:lnTo>
                  <a:pt x="62" y="384"/>
                </a:lnTo>
                <a:lnTo>
                  <a:pt x="59" y="384"/>
                </a:lnTo>
                <a:cubicBezTo>
                  <a:pt x="59" y="384"/>
                  <a:pt x="58" y="384"/>
                  <a:pt x="57" y="384"/>
                </a:cubicBezTo>
                <a:lnTo>
                  <a:pt x="40" y="381"/>
                </a:lnTo>
                <a:cubicBezTo>
                  <a:pt x="37" y="381"/>
                  <a:pt x="35" y="380"/>
                  <a:pt x="33" y="378"/>
                </a:cubicBezTo>
                <a:lnTo>
                  <a:pt x="20" y="368"/>
                </a:lnTo>
                <a:cubicBezTo>
                  <a:pt x="18" y="367"/>
                  <a:pt x="17" y="366"/>
                  <a:pt x="16" y="365"/>
                </a:cubicBezTo>
                <a:lnTo>
                  <a:pt x="6" y="351"/>
                </a:lnTo>
                <a:cubicBezTo>
                  <a:pt x="5" y="349"/>
                  <a:pt x="4" y="347"/>
                  <a:pt x="4" y="344"/>
                </a:cubicBezTo>
                <a:lnTo>
                  <a:pt x="1" y="328"/>
                </a:lnTo>
                <a:cubicBezTo>
                  <a:pt x="1" y="327"/>
                  <a:pt x="0" y="326"/>
                  <a:pt x="0" y="325"/>
                </a:cubicBezTo>
                <a:lnTo>
                  <a:pt x="0" y="278"/>
                </a:lnTo>
                <a:lnTo>
                  <a:pt x="0" y="238"/>
                </a:lnTo>
                <a:lnTo>
                  <a:pt x="0" y="172"/>
                </a:lnTo>
                <a:lnTo>
                  <a:pt x="0" y="125"/>
                </a:lnTo>
                <a:lnTo>
                  <a:pt x="0" y="93"/>
                </a:lnTo>
                <a:lnTo>
                  <a:pt x="0" y="74"/>
                </a:lnTo>
                <a:lnTo>
                  <a:pt x="0" y="64"/>
                </a:lnTo>
                <a:lnTo>
                  <a:pt x="0" y="61"/>
                </a:lnTo>
                <a:lnTo>
                  <a:pt x="0" y="60"/>
                </a:lnTo>
                <a:cubicBezTo>
                  <a:pt x="0" y="60"/>
                  <a:pt x="1" y="59"/>
                  <a:pt x="1" y="58"/>
                </a:cubicBezTo>
                <a:lnTo>
                  <a:pt x="4" y="41"/>
                </a:lnTo>
                <a:cubicBezTo>
                  <a:pt x="4" y="38"/>
                  <a:pt x="5" y="36"/>
                  <a:pt x="6" y="34"/>
                </a:cubicBezTo>
                <a:lnTo>
                  <a:pt x="16" y="20"/>
                </a:lnTo>
                <a:cubicBezTo>
                  <a:pt x="17" y="19"/>
                  <a:pt x="18" y="18"/>
                  <a:pt x="20" y="17"/>
                </a:cubicBezTo>
                <a:lnTo>
                  <a:pt x="33" y="7"/>
                </a:lnTo>
                <a:cubicBezTo>
                  <a:pt x="35" y="5"/>
                  <a:pt x="37" y="4"/>
                  <a:pt x="40" y="4"/>
                </a:cubicBezTo>
                <a:lnTo>
                  <a:pt x="57" y="1"/>
                </a:lnTo>
                <a:cubicBezTo>
                  <a:pt x="58" y="1"/>
                  <a:pt x="59" y="0"/>
                  <a:pt x="59" y="0"/>
                </a:cubicBezTo>
                <a:lnTo>
                  <a:pt x="115" y="0"/>
                </a:lnTo>
                <a:lnTo>
                  <a:pt x="158" y="0"/>
                </a:lnTo>
                <a:lnTo>
                  <a:pt x="188" y="0"/>
                </a:lnTo>
                <a:lnTo>
                  <a:pt x="209" y="0"/>
                </a:lnTo>
                <a:lnTo>
                  <a:pt x="221" y="0"/>
                </a:lnTo>
                <a:lnTo>
                  <a:pt x="227" y="0"/>
                </a:lnTo>
                <a:lnTo>
                  <a:pt x="230" y="0"/>
                </a:lnTo>
                <a:cubicBezTo>
                  <a:pt x="231" y="0"/>
                  <a:pt x="232" y="1"/>
                  <a:pt x="233" y="1"/>
                </a:cubicBezTo>
                <a:lnTo>
                  <a:pt x="249" y="4"/>
                </a:lnTo>
                <a:cubicBezTo>
                  <a:pt x="252" y="4"/>
                  <a:pt x="254" y="5"/>
                  <a:pt x="256" y="7"/>
                </a:cubicBezTo>
                <a:lnTo>
                  <a:pt x="269" y="17"/>
                </a:lnTo>
                <a:cubicBezTo>
                  <a:pt x="270" y="18"/>
                  <a:pt x="272" y="19"/>
                  <a:pt x="272" y="20"/>
                </a:cubicBezTo>
                <a:lnTo>
                  <a:pt x="282" y="34"/>
                </a:lnTo>
                <a:cubicBezTo>
                  <a:pt x="284" y="36"/>
                  <a:pt x="285" y="38"/>
                  <a:pt x="285" y="41"/>
                </a:cubicBezTo>
                <a:lnTo>
                  <a:pt x="288" y="58"/>
                </a:lnTo>
                <a:cubicBezTo>
                  <a:pt x="288" y="59"/>
                  <a:pt x="288" y="60"/>
                  <a:pt x="288" y="60"/>
                </a:cubicBezTo>
                <a:lnTo>
                  <a:pt x="288" y="114"/>
                </a:lnTo>
                <a:lnTo>
                  <a:pt x="288" y="161"/>
                </a:lnTo>
                <a:lnTo>
                  <a:pt x="288" y="202"/>
                </a:lnTo>
                <a:lnTo>
                  <a:pt x="288" y="237"/>
                </a:lnTo>
                <a:lnTo>
                  <a:pt x="288" y="291"/>
                </a:lnTo>
                <a:lnTo>
                  <a:pt x="288" y="328"/>
                </a:lnTo>
                <a:lnTo>
                  <a:pt x="288" y="350"/>
                </a:lnTo>
                <a:lnTo>
                  <a:pt x="288" y="361"/>
                </a:lnTo>
                <a:lnTo>
                  <a:pt x="288" y="365"/>
                </a:lnTo>
                <a:lnTo>
                  <a:pt x="288" y="366"/>
                </a:lnTo>
                <a:cubicBezTo>
                  <a:pt x="288" y="375"/>
                  <a:pt x="281" y="382"/>
                  <a:pt x="272" y="382"/>
                </a:cubicBezTo>
                <a:cubicBezTo>
                  <a:pt x="264" y="382"/>
                  <a:pt x="256" y="375"/>
                  <a:pt x="256" y="366"/>
                </a:cubicBezTo>
                <a:lnTo>
                  <a:pt x="256" y="365"/>
                </a:lnTo>
                <a:lnTo>
                  <a:pt x="256" y="361"/>
                </a:lnTo>
                <a:lnTo>
                  <a:pt x="256" y="350"/>
                </a:lnTo>
                <a:lnTo>
                  <a:pt x="256" y="328"/>
                </a:lnTo>
                <a:lnTo>
                  <a:pt x="256" y="291"/>
                </a:lnTo>
                <a:lnTo>
                  <a:pt x="256" y="237"/>
                </a:lnTo>
                <a:lnTo>
                  <a:pt x="256" y="202"/>
                </a:lnTo>
                <a:lnTo>
                  <a:pt x="256" y="161"/>
                </a:lnTo>
                <a:lnTo>
                  <a:pt x="256" y="114"/>
                </a:lnTo>
                <a:lnTo>
                  <a:pt x="256" y="60"/>
                </a:lnTo>
                <a:lnTo>
                  <a:pt x="257" y="63"/>
                </a:lnTo>
                <a:lnTo>
                  <a:pt x="254" y="46"/>
                </a:lnTo>
                <a:lnTo>
                  <a:pt x="256" y="53"/>
                </a:lnTo>
                <a:lnTo>
                  <a:pt x="246" y="39"/>
                </a:lnTo>
                <a:lnTo>
                  <a:pt x="250" y="42"/>
                </a:lnTo>
                <a:lnTo>
                  <a:pt x="237" y="32"/>
                </a:lnTo>
                <a:lnTo>
                  <a:pt x="244" y="35"/>
                </a:lnTo>
                <a:lnTo>
                  <a:pt x="228" y="32"/>
                </a:lnTo>
                <a:lnTo>
                  <a:pt x="230" y="32"/>
                </a:lnTo>
                <a:lnTo>
                  <a:pt x="227" y="32"/>
                </a:lnTo>
                <a:lnTo>
                  <a:pt x="221" y="32"/>
                </a:lnTo>
                <a:lnTo>
                  <a:pt x="209" y="32"/>
                </a:lnTo>
                <a:lnTo>
                  <a:pt x="188" y="32"/>
                </a:lnTo>
                <a:lnTo>
                  <a:pt x="158" y="32"/>
                </a:lnTo>
                <a:lnTo>
                  <a:pt x="115" y="32"/>
                </a:lnTo>
                <a:lnTo>
                  <a:pt x="59" y="32"/>
                </a:lnTo>
                <a:lnTo>
                  <a:pt x="62" y="32"/>
                </a:lnTo>
                <a:lnTo>
                  <a:pt x="45" y="35"/>
                </a:lnTo>
                <a:lnTo>
                  <a:pt x="52" y="32"/>
                </a:lnTo>
                <a:lnTo>
                  <a:pt x="39" y="42"/>
                </a:lnTo>
                <a:lnTo>
                  <a:pt x="42" y="39"/>
                </a:lnTo>
                <a:lnTo>
                  <a:pt x="32" y="53"/>
                </a:lnTo>
                <a:lnTo>
                  <a:pt x="35" y="46"/>
                </a:lnTo>
                <a:lnTo>
                  <a:pt x="32" y="63"/>
                </a:lnTo>
                <a:lnTo>
                  <a:pt x="32" y="60"/>
                </a:lnTo>
                <a:lnTo>
                  <a:pt x="32" y="61"/>
                </a:lnTo>
                <a:lnTo>
                  <a:pt x="32" y="64"/>
                </a:lnTo>
                <a:lnTo>
                  <a:pt x="32" y="74"/>
                </a:lnTo>
                <a:lnTo>
                  <a:pt x="32" y="93"/>
                </a:lnTo>
                <a:lnTo>
                  <a:pt x="32" y="125"/>
                </a:lnTo>
                <a:lnTo>
                  <a:pt x="32" y="172"/>
                </a:lnTo>
                <a:lnTo>
                  <a:pt x="32" y="238"/>
                </a:lnTo>
                <a:lnTo>
                  <a:pt x="32" y="278"/>
                </a:lnTo>
                <a:lnTo>
                  <a:pt x="32" y="325"/>
                </a:lnTo>
                <a:lnTo>
                  <a:pt x="32" y="323"/>
                </a:lnTo>
                <a:lnTo>
                  <a:pt x="35" y="339"/>
                </a:lnTo>
                <a:lnTo>
                  <a:pt x="32" y="332"/>
                </a:lnTo>
                <a:lnTo>
                  <a:pt x="42" y="346"/>
                </a:lnTo>
                <a:lnTo>
                  <a:pt x="39" y="343"/>
                </a:lnTo>
                <a:lnTo>
                  <a:pt x="52" y="353"/>
                </a:lnTo>
                <a:lnTo>
                  <a:pt x="45" y="350"/>
                </a:lnTo>
                <a:lnTo>
                  <a:pt x="62" y="353"/>
                </a:lnTo>
                <a:lnTo>
                  <a:pt x="59" y="352"/>
                </a:lnTo>
                <a:lnTo>
                  <a:pt x="62" y="352"/>
                </a:lnTo>
                <a:lnTo>
                  <a:pt x="68" y="352"/>
                </a:lnTo>
                <a:lnTo>
                  <a:pt x="80" y="352"/>
                </a:lnTo>
                <a:lnTo>
                  <a:pt x="101" y="352"/>
                </a:lnTo>
                <a:lnTo>
                  <a:pt x="131" y="352"/>
                </a:lnTo>
                <a:lnTo>
                  <a:pt x="174" y="352"/>
                </a:lnTo>
                <a:lnTo>
                  <a:pt x="230" y="352"/>
                </a:lnTo>
                <a:cubicBezTo>
                  <a:pt x="239" y="352"/>
                  <a:pt x="246" y="360"/>
                  <a:pt x="246" y="368"/>
                </a:cubicBezTo>
                <a:cubicBezTo>
                  <a:pt x="246" y="377"/>
                  <a:pt x="239" y="384"/>
                  <a:pt x="230" y="384"/>
                </a:cubicBez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64" name="Freeform 628"/>
          <p:cNvSpPr>
            <a:spLocks/>
          </p:cNvSpPr>
          <p:nvPr/>
        </p:nvSpPr>
        <p:spPr bwMode="auto">
          <a:xfrm>
            <a:off x="6050178" y="2338634"/>
            <a:ext cx="117369" cy="144001"/>
          </a:xfrm>
          <a:custGeom>
            <a:avLst/>
            <a:gdLst>
              <a:gd name="T0" fmla="*/ 57 w 224"/>
              <a:gd name="T1" fmla="*/ 125 h 256"/>
              <a:gd name="T2" fmla="*/ 57 w 224"/>
              <a:gd name="T3" fmla="*/ 15 h 256"/>
              <a:gd name="T4" fmla="*/ 63 w 224"/>
              <a:gd name="T5" fmla="*/ 6 h 256"/>
              <a:gd name="T6" fmla="*/ 75 w 224"/>
              <a:gd name="T7" fmla="*/ 0 h 256"/>
              <a:gd name="T8" fmla="*/ 86 w 224"/>
              <a:gd name="T9" fmla="*/ 6 h 256"/>
              <a:gd name="T10" fmla="*/ 92 w 224"/>
              <a:gd name="T11" fmla="*/ 15 h 256"/>
              <a:gd name="T12" fmla="*/ 92 w 224"/>
              <a:gd name="T13" fmla="*/ 74 h 256"/>
              <a:gd name="T14" fmla="*/ 92 w 224"/>
              <a:gd name="T15" fmla="*/ 96 h 256"/>
              <a:gd name="T16" fmla="*/ 97 w 224"/>
              <a:gd name="T17" fmla="*/ 119 h 256"/>
              <a:gd name="T18" fmla="*/ 105 w 224"/>
              <a:gd name="T19" fmla="*/ 108 h 256"/>
              <a:gd name="T20" fmla="*/ 105 w 224"/>
              <a:gd name="T21" fmla="*/ 66 h 256"/>
              <a:gd name="T22" fmla="*/ 122 w 224"/>
              <a:gd name="T23" fmla="*/ 59 h 256"/>
              <a:gd name="T24" fmla="*/ 122 w 224"/>
              <a:gd name="T25" fmla="*/ 59 h 256"/>
              <a:gd name="T26" fmla="*/ 139 w 224"/>
              <a:gd name="T27" fmla="*/ 66 h 256"/>
              <a:gd name="T28" fmla="*/ 139 w 224"/>
              <a:gd name="T29" fmla="*/ 83 h 256"/>
              <a:gd name="T30" fmla="*/ 139 w 224"/>
              <a:gd name="T31" fmla="*/ 99 h 256"/>
              <a:gd name="T32" fmla="*/ 145 w 224"/>
              <a:gd name="T33" fmla="*/ 123 h 256"/>
              <a:gd name="T34" fmla="*/ 152 w 224"/>
              <a:gd name="T35" fmla="*/ 112 h 256"/>
              <a:gd name="T36" fmla="*/ 152 w 224"/>
              <a:gd name="T37" fmla="*/ 77 h 256"/>
              <a:gd name="T38" fmla="*/ 166 w 224"/>
              <a:gd name="T39" fmla="*/ 72 h 256"/>
              <a:gd name="T40" fmla="*/ 166 w 224"/>
              <a:gd name="T41" fmla="*/ 72 h 256"/>
              <a:gd name="T42" fmla="*/ 181 w 224"/>
              <a:gd name="T43" fmla="*/ 77 h 256"/>
              <a:gd name="T44" fmla="*/ 181 w 224"/>
              <a:gd name="T45" fmla="*/ 77 h 256"/>
              <a:gd name="T46" fmla="*/ 181 w 224"/>
              <a:gd name="T47" fmla="*/ 97 h 256"/>
              <a:gd name="T48" fmla="*/ 181 w 224"/>
              <a:gd name="T49" fmla="*/ 114 h 256"/>
              <a:gd name="T50" fmla="*/ 188 w 224"/>
              <a:gd name="T51" fmla="*/ 134 h 256"/>
              <a:gd name="T52" fmla="*/ 194 w 224"/>
              <a:gd name="T53" fmla="*/ 112 h 256"/>
              <a:gd name="T54" fmla="*/ 194 w 224"/>
              <a:gd name="T55" fmla="*/ 97 h 256"/>
              <a:gd name="T56" fmla="*/ 223 w 224"/>
              <a:gd name="T57" fmla="*/ 154 h 256"/>
              <a:gd name="T58" fmla="*/ 223 w 224"/>
              <a:gd name="T59" fmla="*/ 161 h 256"/>
              <a:gd name="T60" fmla="*/ 223 w 224"/>
              <a:gd name="T61" fmla="*/ 161 h 256"/>
              <a:gd name="T62" fmla="*/ 223 w 224"/>
              <a:gd name="T63" fmla="*/ 161 h 256"/>
              <a:gd name="T64" fmla="*/ 223 w 224"/>
              <a:gd name="T65" fmla="*/ 161 h 256"/>
              <a:gd name="T66" fmla="*/ 223 w 224"/>
              <a:gd name="T67" fmla="*/ 161 h 256"/>
              <a:gd name="T68" fmla="*/ 223 w 224"/>
              <a:gd name="T69" fmla="*/ 163 h 256"/>
              <a:gd name="T70" fmla="*/ 223 w 224"/>
              <a:gd name="T71" fmla="*/ 163 h 256"/>
              <a:gd name="T72" fmla="*/ 223 w 224"/>
              <a:gd name="T73" fmla="*/ 163 h 256"/>
              <a:gd name="T74" fmla="*/ 223 w 224"/>
              <a:gd name="T75" fmla="*/ 163 h 256"/>
              <a:gd name="T76" fmla="*/ 223 w 224"/>
              <a:gd name="T77" fmla="*/ 163 h 256"/>
              <a:gd name="T78" fmla="*/ 223 w 224"/>
              <a:gd name="T79" fmla="*/ 165 h 256"/>
              <a:gd name="T80" fmla="*/ 223 w 224"/>
              <a:gd name="T81" fmla="*/ 165 h 256"/>
              <a:gd name="T82" fmla="*/ 223 w 224"/>
              <a:gd name="T83" fmla="*/ 174 h 256"/>
              <a:gd name="T84" fmla="*/ 223 w 224"/>
              <a:gd name="T85" fmla="*/ 178 h 256"/>
              <a:gd name="T86" fmla="*/ 80 w 224"/>
              <a:gd name="T87" fmla="*/ 256 h 256"/>
              <a:gd name="T88" fmla="*/ 46 w 224"/>
              <a:gd name="T89" fmla="*/ 192 h 256"/>
              <a:gd name="T90" fmla="*/ 4 w 224"/>
              <a:gd name="T91" fmla="*/ 138 h 256"/>
              <a:gd name="T92" fmla="*/ 0 w 224"/>
              <a:gd name="T93" fmla="*/ 127 h 256"/>
              <a:gd name="T94" fmla="*/ 4 w 224"/>
              <a:gd name="T95" fmla="*/ 117 h 256"/>
              <a:gd name="T96" fmla="*/ 4 w 224"/>
              <a:gd name="T97" fmla="*/ 117 h 256"/>
              <a:gd name="T98" fmla="*/ 27 w 224"/>
              <a:gd name="T99" fmla="*/ 117 h 256"/>
              <a:gd name="T100" fmla="*/ 44 w 224"/>
              <a:gd name="T101" fmla="*/ 13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4" h="256">
                <a:moveTo>
                  <a:pt x="57" y="145"/>
                </a:moveTo>
                <a:cubicBezTo>
                  <a:pt x="57" y="125"/>
                  <a:pt x="57" y="125"/>
                  <a:pt x="57" y="12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7" y="119"/>
                  <a:pt x="57" y="119"/>
                  <a:pt x="57" y="119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7" y="11"/>
                  <a:pt x="59" y="8"/>
                  <a:pt x="63" y="6"/>
                </a:cubicBezTo>
                <a:cubicBezTo>
                  <a:pt x="65" y="2"/>
                  <a:pt x="71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8" y="0"/>
                  <a:pt x="82" y="2"/>
                  <a:pt x="86" y="6"/>
                </a:cubicBezTo>
                <a:cubicBezTo>
                  <a:pt x="90" y="8"/>
                  <a:pt x="92" y="11"/>
                  <a:pt x="92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2" y="15"/>
                  <a:pt x="92" y="15"/>
                </a:cubicBezTo>
                <a:cubicBezTo>
                  <a:pt x="92" y="74"/>
                  <a:pt x="92" y="74"/>
                  <a:pt x="92" y="74"/>
                </a:cubicBezTo>
                <a:cubicBezTo>
                  <a:pt x="92" y="74"/>
                  <a:pt x="92" y="74"/>
                  <a:pt x="92" y="74"/>
                </a:cubicBezTo>
                <a:cubicBezTo>
                  <a:pt x="92" y="74"/>
                  <a:pt x="92" y="74"/>
                  <a:pt x="92" y="74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107"/>
                  <a:pt x="92" y="107"/>
                  <a:pt x="92" y="107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16"/>
                  <a:pt x="93" y="119"/>
                  <a:pt x="97" y="119"/>
                </a:cubicBezTo>
                <a:cubicBezTo>
                  <a:pt x="97" y="119"/>
                  <a:pt x="97" y="119"/>
                  <a:pt x="97" y="119"/>
                </a:cubicBezTo>
                <a:cubicBezTo>
                  <a:pt x="101" y="119"/>
                  <a:pt x="105" y="116"/>
                  <a:pt x="105" y="112"/>
                </a:cubicBezTo>
                <a:cubicBezTo>
                  <a:pt x="105" y="108"/>
                  <a:pt x="105" y="108"/>
                  <a:pt x="105" y="108"/>
                </a:cubicBezTo>
                <a:cubicBezTo>
                  <a:pt x="105" y="96"/>
                  <a:pt x="105" y="96"/>
                  <a:pt x="105" y="96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64"/>
                  <a:pt x="107" y="63"/>
                  <a:pt x="109" y="63"/>
                </a:cubicBezTo>
                <a:cubicBezTo>
                  <a:pt x="112" y="61"/>
                  <a:pt x="116" y="59"/>
                  <a:pt x="122" y="59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28" y="59"/>
                  <a:pt x="131" y="61"/>
                  <a:pt x="135" y="63"/>
                </a:cubicBezTo>
                <a:cubicBezTo>
                  <a:pt x="137" y="63"/>
                  <a:pt x="139" y="64"/>
                  <a:pt x="139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39" y="83"/>
                  <a:pt x="139" y="83"/>
                  <a:pt x="139" y="83"/>
                </a:cubicBezTo>
                <a:cubicBezTo>
                  <a:pt x="139" y="83"/>
                  <a:pt x="139" y="83"/>
                  <a:pt x="139" y="83"/>
                </a:cubicBezTo>
                <a:cubicBezTo>
                  <a:pt x="139" y="99"/>
                  <a:pt x="139" y="99"/>
                  <a:pt x="139" y="99"/>
                </a:cubicBezTo>
                <a:cubicBezTo>
                  <a:pt x="139" y="99"/>
                  <a:pt x="139" y="99"/>
                  <a:pt x="139" y="99"/>
                </a:cubicBezTo>
                <a:cubicBezTo>
                  <a:pt x="139" y="110"/>
                  <a:pt x="139" y="110"/>
                  <a:pt x="139" y="110"/>
                </a:cubicBezTo>
                <a:cubicBezTo>
                  <a:pt x="139" y="116"/>
                  <a:pt x="139" y="116"/>
                  <a:pt x="139" y="116"/>
                </a:cubicBezTo>
                <a:cubicBezTo>
                  <a:pt x="139" y="119"/>
                  <a:pt x="141" y="123"/>
                  <a:pt x="145" y="123"/>
                </a:cubicBezTo>
                <a:cubicBezTo>
                  <a:pt x="145" y="123"/>
                  <a:pt x="145" y="123"/>
                  <a:pt x="145" y="123"/>
                </a:cubicBezTo>
                <a:cubicBezTo>
                  <a:pt x="149" y="123"/>
                  <a:pt x="152" y="119"/>
                  <a:pt x="152" y="116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52" y="99"/>
                  <a:pt x="152" y="99"/>
                  <a:pt x="152" y="99"/>
                </a:cubicBezTo>
                <a:cubicBezTo>
                  <a:pt x="152" y="77"/>
                  <a:pt x="152" y="77"/>
                  <a:pt x="152" y="77"/>
                </a:cubicBezTo>
                <a:cubicBezTo>
                  <a:pt x="152" y="77"/>
                  <a:pt x="152" y="77"/>
                  <a:pt x="152" y="77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52" y="75"/>
                  <a:pt x="154" y="74"/>
                  <a:pt x="156" y="74"/>
                </a:cubicBezTo>
                <a:cubicBezTo>
                  <a:pt x="158" y="72"/>
                  <a:pt x="162" y="72"/>
                  <a:pt x="166" y="72"/>
                </a:cubicBezTo>
                <a:cubicBezTo>
                  <a:pt x="166" y="72"/>
                  <a:pt x="166" y="72"/>
                  <a:pt x="166" y="72"/>
                </a:cubicBezTo>
                <a:cubicBezTo>
                  <a:pt x="166" y="72"/>
                  <a:pt x="166" y="72"/>
                  <a:pt x="166" y="72"/>
                </a:cubicBezTo>
                <a:cubicBezTo>
                  <a:pt x="166" y="72"/>
                  <a:pt x="166" y="72"/>
                  <a:pt x="166" y="72"/>
                </a:cubicBezTo>
                <a:cubicBezTo>
                  <a:pt x="166" y="72"/>
                  <a:pt x="166" y="72"/>
                  <a:pt x="166" y="72"/>
                </a:cubicBezTo>
                <a:cubicBezTo>
                  <a:pt x="171" y="72"/>
                  <a:pt x="175" y="72"/>
                  <a:pt x="177" y="74"/>
                </a:cubicBezTo>
                <a:cubicBezTo>
                  <a:pt x="179" y="74"/>
                  <a:pt x="181" y="75"/>
                  <a:pt x="181" y="77"/>
                </a:cubicBezTo>
                <a:cubicBezTo>
                  <a:pt x="181" y="77"/>
                  <a:pt x="181" y="77"/>
                  <a:pt x="181" y="77"/>
                </a:cubicBezTo>
                <a:cubicBezTo>
                  <a:pt x="181" y="77"/>
                  <a:pt x="181" y="77"/>
                  <a:pt x="181" y="77"/>
                </a:cubicBezTo>
                <a:cubicBezTo>
                  <a:pt x="181" y="77"/>
                  <a:pt x="181" y="77"/>
                  <a:pt x="181" y="77"/>
                </a:cubicBezTo>
                <a:cubicBezTo>
                  <a:pt x="181" y="97"/>
                  <a:pt x="181" y="97"/>
                  <a:pt x="181" y="97"/>
                </a:cubicBezTo>
                <a:cubicBezTo>
                  <a:pt x="181" y="97"/>
                  <a:pt x="181" y="97"/>
                  <a:pt x="181" y="97"/>
                </a:cubicBezTo>
                <a:cubicBezTo>
                  <a:pt x="181" y="97"/>
                  <a:pt x="181" y="97"/>
                  <a:pt x="181" y="97"/>
                </a:cubicBezTo>
                <a:cubicBezTo>
                  <a:pt x="181" y="110"/>
                  <a:pt x="181" y="110"/>
                  <a:pt x="181" y="110"/>
                </a:cubicBezTo>
                <a:cubicBezTo>
                  <a:pt x="181" y="112"/>
                  <a:pt x="181" y="112"/>
                  <a:pt x="181" y="112"/>
                </a:cubicBezTo>
                <a:cubicBezTo>
                  <a:pt x="181" y="114"/>
                  <a:pt x="181" y="114"/>
                  <a:pt x="181" y="114"/>
                </a:cubicBezTo>
                <a:cubicBezTo>
                  <a:pt x="181" y="127"/>
                  <a:pt x="181" y="127"/>
                  <a:pt x="181" y="127"/>
                </a:cubicBezTo>
                <a:cubicBezTo>
                  <a:pt x="181" y="130"/>
                  <a:pt x="185" y="134"/>
                  <a:pt x="188" y="134"/>
                </a:cubicBezTo>
                <a:cubicBezTo>
                  <a:pt x="188" y="134"/>
                  <a:pt x="188" y="134"/>
                  <a:pt x="188" y="134"/>
                </a:cubicBezTo>
                <a:cubicBezTo>
                  <a:pt x="192" y="134"/>
                  <a:pt x="194" y="130"/>
                  <a:pt x="194" y="127"/>
                </a:cubicBezTo>
                <a:cubicBezTo>
                  <a:pt x="194" y="116"/>
                  <a:pt x="194" y="116"/>
                  <a:pt x="194" y="116"/>
                </a:cubicBezTo>
                <a:cubicBezTo>
                  <a:pt x="194" y="112"/>
                  <a:pt x="194" y="112"/>
                  <a:pt x="194" y="112"/>
                </a:cubicBezTo>
                <a:cubicBezTo>
                  <a:pt x="194" y="97"/>
                  <a:pt x="194" y="97"/>
                  <a:pt x="194" y="97"/>
                </a:cubicBezTo>
                <a:cubicBezTo>
                  <a:pt x="194" y="97"/>
                  <a:pt x="194" y="97"/>
                  <a:pt x="194" y="97"/>
                </a:cubicBezTo>
                <a:cubicBezTo>
                  <a:pt x="194" y="97"/>
                  <a:pt x="194" y="97"/>
                  <a:pt x="194" y="97"/>
                </a:cubicBezTo>
                <a:cubicBezTo>
                  <a:pt x="194" y="97"/>
                  <a:pt x="196" y="96"/>
                  <a:pt x="198" y="96"/>
                </a:cubicBezTo>
                <a:cubicBezTo>
                  <a:pt x="224" y="90"/>
                  <a:pt x="223" y="121"/>
                  <a:pt x="223" y="130"/>
                </a:cubicBezTo>
                <a:cubicBezTo>
                  <a:pt x="223" y="154"/>
                  <a:pt x="223" y="154"/>
                  <a:pt x="223" y="154"/>
                </a:cubicBezTo>
                <a:cubicBezTo>
                  <a:pt x="223" y="154"/>
                  <a:pt x="223" y="154"/>
                  <a:pt x="223" y="154"/>
                </a:cubicBezTo>
                <a:cubicBezTo>
                  <a:pt x="223" y="156"/>
                  <a:pt x="223" y="158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1"/>
                  <a:pt x="223" y="161"/>
                  <a:pt x="223" y="161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223" y="165"/>
                  <a:pt x="223" y="165"/>
                  <a:pt x="223" y="165"/>
                </a:cubicBezTo>
                <a:cubicBezTo>
                  <a:pt x="223" y="165"/>
                  <a:pt x="223" y="165"/>
                  <a:pt x="223" y="165"/>
                </a:cubicBezTo>
                <a:cubicBezTo>
                  <a:pt x="223" y="165"/>
                  <a:pt x="223" y="165"/>
                  <a:pt x="223" y="165"/>
                </a:cubicBezTo>
                <a:cubicBezTo>
                  <a:pt x="223" y="165"/>
                  <a:pt x="223" y="165"/>
                  <a:pt x="223" y="165"/>
                </a:cubicBezTo>
                <a:cubicBezTo>
                  <a:pt x="223" y="165"/>
                  <a:pt x="223" y="165"/>
                  <a:pt x="223" y="165"/>
                </a:cubicBezTo>
                <a:cubicBezTo>
                  <a:pt x="223" y="165"/>
                  <a:pt x="223" y="165"/>
                  <a:pt x="223" y="165"/>
                </a:cubicBezTo>
                <a:cubicBezTo>
                  <a:pt x="223" y="165"/>
                  <a:pt x="223" y="165"/>
                  <a:pt x="223" y="165"/>
                </a:cubicBezTo>
                <a:cubicBezTo>
                  <a:pt x="223" y="165"/>
                  <a:pt x="223" y="165"/>
                  <a:pt x="223" y="165"/>
                </a:cubicBezTo>
                <a:cubicBezTo>
                  <a:pt x="223" y="169"/>
                  <a:pt x="223" y="172"/>
                  <a:pt x="223" y="174"/>
                </a:cubicBezTo>
                <a:cubicBezTo>
                  <a:pt x="223" y="174"/>
                  <a:pt x="223" y="174"/>
                  <a:pt x="223" y="174"/>
                </a:cubicBezTo>
                <a:cubicBezTo>
                  <a:pt x="223" y="176"/>
                  <a:pt x="223" y="178"/>
                  <a:pt x="223" y="178"/>
                </a:cubicBezTo>
                <a:cubicBezTo>
                  <a:pt x="223" y="178"/>
                  <a:pt x="223" y="178"/>
                  <a:pt x="223" y="178"/>
                </a:cubicBezTo>
                <a:cubicBezTo>
                  <a:pt x="223" y="178"/>
                  <a:pt x="223" y="178"/>
                  <a:pt x="223" y="178"/>
                </a:cubicBezTo>
                <a:cubicBezTo>
                  <a:pt x="219" y="205"/>
                  <a:pt x="205" y="231"/>
                  <a:pt x="194" y="256"/>
                </a:cubicBezTo>
                <a:cubicBezTo>
                  <a:pt x="80" y="256"/>
                  <a:pt x="80" y="256"/>
                  <a:pt x="80" y="256"/>
                </a:cubicBezTo>
                <a:cubicBezTo>
                  <a:pt x="76" y="244"/>
                  <a:pt x="67" y="231"/>
                  <a:pt x="59" y="218"/>
                </a:cubicBezTo>
                <a:cubicBezTo>
                  <a:pt x="57" y="214"/>
                  <a:pt x="56" y="211"/>
                  <a:pt x="54" y="205"/>
                </a:cubicBezTo>
                <a:cubicBezTo>
                  <a:pt x="50" y="202"/>
                  <a:pt x="48" y="198"/>
                  <a:pt x="46" y="192"/>
                </a:cubicBezTo>
                <a:cubicBezTo>
                  <a:pt x="40" y="181"/>
                  <a:pt x="35" y="171"/>
                  <a:pt x="25" y="160"/>
                </a:cubicBezTo>
                <a:cubicBezTo>
                  <a:pt x="25" y="160"/>
                  <a:pt x="25" y="160"/>
                  <a:pt x="25" y="160"/>
                </a:cubicBezTo>
                <a:cubicBezTo>
                  <a:pt x="4" y="138"/>
                  <a:pt x="4" y="138"/>
                  <a:pt x="4" y="138"/>
                </a:cubicBezTo>
                <a:cubicBezTo>
                  <a:pt x="4" y="138"/>
                  <a:pt x="4" y="138"/>
                  <a:pt x="4" y="138"/>
                </a:cubicBezTo>
                <a:cubicBezTo>
                  <a:pt x="4" y="138"/>
                  <a:pt x="4" y="138"/>
                  <a:pt x="4" y="138"/>
                </a:cubicBezTo>
                <a:cubicBezTo>
                  <a:pt x="0" y="134"/>
                  <a:pt x="0" y="130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3"/>
                  <a:pt x="0" y="119"/>
                  <a:pt x="4" y="117"/>
                </a:cubicBezTo>
                <a:cubicBezTo>
                  <a:pt x="4" y="117"/>
                  <a:pt x="4" y="117"/>
                  <a:pt x="4" y="117"/>
                </a:cubicBezTo>
                <a:cubicBezTo>
                  <a:pt x="4" y="117"/>
                  <a:pt x="4" y="117"/>
                  <a:pt x="4" y="117"/>
                </a:cubicBezTo>
                <a:cubicBezTo>
                  <a:pt x="4" y="117"/>
                  <a:pt x="4" y="117"/>
                  <a:pt x="4" y="117"/>
                </a:cubicBezTo>
                <a:cubicBezTo>
                  <a:pt x="4" y="117"/>
                  <a:pt x="4" y="117"/>
                  <a:pt x="4" y="117"/>
                </a:cubicBezTo>
                <a:cubicBezTo>
                  <a:pt x="8" y="114"/>
                  <a:pt x="12" y="112"/>
                  <a:pt x="16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9" y="112"/>
                  <a:pt x="25" y="114"/>
                  <a:pt x="27" y="117"/>
                </a:cubicBezTo>
                <a:cubicBezTo>
                  <a:pt x="27" y="117"/>
                  <a:pt x="27" y="117"/>
                  <a:pt x="27" y="117"/>
                </a:cubicBezTo>
                <a:cubicBezTo>
                  <a:pt x="27" y="117"/>
                  <a:pt x="27" y="117"/>
                  <a:pt x="27" y="117"/>
                </a:cubicBezTo>
                <a:cubicBezTo>
                  <a:pt x="44" y="130"/>
                  <a:pt x="44" y="130"/>
                  <a:pt x="44" y="130"/>
                </a:cubicBezTo>
              </a:path>
            </a:pathLst>
          </a:custGeom>
          <a:solidFill>
            <a:srgbClr val="FFFFFF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70565" name="Freeform 629"/>
          <p:cNvSpPr>
            <a:spLocks/>
          </p:cNvSpPr>
          <p:nvPr/>
        </p:nvSpPr>
        <p:spPr bwMode="auto">
          <a:xfrm>
            <a:off x="6041693" y="2327910"/>
            <a:ext cx="132924" cy="163916"/>
          </a:xfrm>
          <a:custGeom>
            <a:avLst/>
            <a:gdLst>
              <a:gd name="T0" fmla="*/ 21 w 94"/>
              <a:gd name="T1" fmla="*/ 51 h 107"/>
              <a:gd name="T2" fmla="*/ 21 w 94"/>
              <a:gd name="T3" fmla="*/ 17 h 107"/>
              <a:gd name="T4" fmla="*/ 42 w 94"/>
              <a:gd name="T5" fmla="*/ 5 h 107"/>
              <a:gd name="T6" fmla="*/ 46 w 94"/>
              <a:gd name="T7" fmla="*/ 34 h 107"/>
              <a:gd name="T8" fmla="*/ 46 w 94"/>
              <a:gd name="T9" fmla="*/ 46 h 107"/>
              <a:gd name="T10" fmla="*/ 38 w 94"/>
              <a:gd name="T11" fmla="*/ 46 h 107"/>
              <a:gd name="T12" fmla="*/ 39 w 94"/>
              <a:gd name="T13" fmla="*/ 42 h 107"/>
              <a:gd name="T14" fmla="*/ 51 w 94"/>
              <a:gd name="T15" fmla="*/ 23 h 107"/>
              <a:gd name="T16" fmla="*/ 63 w 94"/>
              <a:gd name="T17" fmla="*/ 38 h 107"/>
              <a:gd name="T18" fmla="*/ 63 w 94"/>
              <a:gd name="T19" fmla="*/ 49 h 107"/>
              <a:gd name="T20" fmla="*/ 58 w 94"/>
              <a:gd name="T21" fmla="*/ 46 h 107"/>
              <a:gd name="T22" fmla="*/ 56 w 94"/>
              <a:gd name="T23" fmla="*/ 39 h 107"/>
              <a:gd name="T24" fmla="*/ 67 w 94"/>
              <a:gd name="T25" fmla="*/ 28 h 107"/>
              <a:gd name="T26" fmla="*/ 79 w 94"/>
              <a:gd name="T27" fmla="*/ 43 h 107"/>
              <a:gd name="T28" fmla="*/ 79 w 94"/>
              <a:gd name="T29" fmla="*/ 53 h 107"/>
              <a:gd name="T30" fmla="*/ 73 w 94"/>
              <a:gd name="T31" fmla="*/ 50 h 107"/>
              <a:gd name="T32" fmla="*/ 72 w 94"/>
              <a:gd name="T33" fmla="*/ 43 h 107"/>
              <a:gd name="T34" fmla="*/ 94 w 94"/>
              <a:gd name="T35" fmla="*/ 51 h 107"/>
              <a:gd name="T36" fmla="*/ 94 w 94"/>
              <a:gd name="T37" fmla="*/ 66 h 107"/>
              <a:gd name="T38" fmla="*/ 89 w 94"/>
              <a:gd name="T39" fmla="*/ 90 h 107"/>
              <a:gd name="T40" fmla="*/ 41 w 94"/>
              <a:gd name="T41" fmla="*/ 107 h 107"/>
              <a:gd name="T42" fmla="*/ 23 w 94"/>
              <a:gd name="T43" fmla="*/ 90 h 107"/>
              <a:gd name="T44" fmla="*/ 15 w 94"/>
              <a:gd name="T45" fmla="*/ 76 h 107"/>
              <a:gd name="T46" fmla="*/ 5 w 94"/>
              <a:gd name="T47" fmla="*/ 63 h 107"/>
              <a:gd name="T48" fmla="*/ 19 w 94"/>
              <a:gd name="T49" fmla="*/ 45 h 107"/>
              <a:gd name="T50" fmla="*/ 18 w 94"/>
              <a:gd name="T51" fmla="*/ 59 h 107"/>
              <a:gd name="T52" fmla="*/ 14 w 94"/>
              <a:gd name="T53" fmla="*/ 56 h 107"/>
              <a:gd name="T54" fmla="*/ 12 w 94"/>
              <a:gd name="T55" fmla="*/ 56 h 107"/>
              <a:gd name="T56" fmla="*/ 15 w 94"/>
              <a:gd name="T57" fmla="*/ 57 h 107"/>
              <a:gd name="T58" fmla="*/ 31 w 94"/>
              <a:gd name="T59" fmla="*/ 80 h 107"/>
              <a:gd name="T60" fmla="*/ 35 w 94"/>
              <a:gd name="T61" fmla="*/ 95 h 107"/>
              <a:gd name="T62" fmla="*/ 64 w 94"/>
              <a:gd name="T63" fmla="*/ 95 h 107"/>
              <a:gd name="T64" fmla="*/ 83 w 94"/>
              <a:gd name="T65" fmla="*/ 71 h 107"/>
              <a:gd name="T66" fmla="*/ 82 w 94"/>
              <a:gd name="T67" fmla="*/ 66 h 107"/>
              <a:gd name="T68" fmla="*/ 82 w 94"/>
              <a:gd name="T69" fmla="*/ 51 h 107"/>
              <a:gd name="T70" fmla="*/ 84 w 94"/>
              <a:gd name="T71" fmla="*/ 49 h 107"/>
              <a:gd name="T72" fmla="*/ 83 w 94"/>
              <a:gd name="T73" fmla="*/ 43 h 107"/>
              <a:gd name="T74" fmla="*/ 76 w 94"/>
              <a:gd name="T75" fmla="*/ 65 h 107"/>
              <a:gd name="T76" fmla="*/ 67 w 94"/>
              <a:gd name="T77" fmla="*/ 48 h 107"/>
              <a:gd name="T78" fmla="*/ 67 w 94"/>
              <a:gd name="T79" fmla="*/ 35 h 107"/>
              <a:gd name="T80" fmla="*/ 69 w 94"/>
              <a:gd name="T81" fmla="*/ 39 h 107"/>
              <a:gd name="T82" fmla="*/ 68 w 94"/>
              <a:gd name="T83" fmla="*/ 35 h 107"/>
              <a:gd name="T84" fmla="*/ 68 w 94"/>
              <a:gd name="T85" fmla="*/ 48 h 107"/>
              <a:gd name="T86" fmla="*/ 51 w 94"/>
              <a:gd name="T87" fmla="*/ 48 h 107"/>
              <a:gd name="T88" fmla="*/ 51 w 94"/>
              <a:gd name="T89" fmla="*/ 37 h 107"/>
              <a:gd name="T90" fmla="*/ 54 w 94"/>
              <a:gd name="T91" fmla="*/ 36 h 107"/>
              <a:gd name="T92" fmla="*/ 48 w 94"/>
              <a:gd name="T93" fmla="*/ 36 h 107"/>
              <a:gd name="T94" fmla="*/ 51 w 94"/>
              <a:gd name="T95" fmla="*/ 43 h 107"/>
              <a:gd name="T96" fmla="*/ 34 w 94"/>
              <a:gd name="T97" fmla="*/ 48 h 107"/>
              <a:gd name="T98" fmla="*/ 34 w 94"/>
              <a:gd name="T99" fmla="*/ 39 h 107"/>
              <a:gd name="T100" fmla="*/ 34 w 94"/>
              <a:gd name="T101" fmla="*/ 12 h 107"/>
              <a:gd name="T102" fmla="*/ 37 w 94"/>
              <a:gd name="T103" fmla="*/ 12 h 107"/>
              <a:gd name="T104" fmla="*/ 33 w 94"/>
              <a:gd name="T105" fmla="*/ 13 h 107"/>
              <a:gd name="T106" fmla="*/ 33 w 94"/>
              <a:gd name="T107" fmla="*/ 51 h 107"/>
              <a:gd name="T108" fmla="*/ 33 w 94"/>
              <a:gd name="T109" fmla="*/ 6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4" h="107">
                <a:moveTo>
                  <a:pt x="21" y="60"/>
                </a:moveTo>
                <a:lnTo>
                  <a:pt x="21" y="56"/>
                </a:lnTo>
                <a:lnTo>
                  <a:pt x="21" y="54"/>
                </a:lnTo>
                <a:lnTo>
                  <a:pt x="21" y="53"/>
                </a:lnTo>
                <a:lnTo>
                  <a:pt x="21" y="51"/>
                </a:lnTo>
                <a:lnTo>
                  <a:pt x="21" y="51"/>
                </a:lnTo>
                <a:lnTo>
                  <a:pt x="21" y="38"/>
                </a:lnTo>
                <a:lnTo>
                  <a:pt x="21" y="29"/>
                </a:lnTo>
                <a:lnTo>
                  <a:pt x="21" y="22"/>
                </a:lnTo>
                <a:lnTo>
                  <a:pt x="21" y="17"/>
                </a:lnTo>
                <a:lnTo>
                  <a:pt x="21" y="13"/>
                </a:lnTo>
                <a:lnTo>
                  <a:pt x="21" y="11"/>
                </a:lnTo>
                <a:lnTo>
                  <a:pt x="26" y="5"/>
                </a:lnTo>
                <a:lnTo>
                  <a:pt x="34" y="0"/>
                </a:lnTo>
                <a:lnTo>
                  <a:pt x="42" y="5"/>
                </a:lnTo>
                <a:lnTo>
                  <a:pt x="46" y="11"/>
                </a:lnTo>
                <a:lnTo>
                  <a:pt x="46" y="25"/>
                </a:lnTo>
                <a:lnTo>
                  <a:pt x="46" y="32"/>
                </a:lnTo>
                <a:lnTo>
                  <a:pt x="46" y="34"/>
                </a:lnTo>
                <a:lnTo>
                  <a:pt x="46" y="34"/>
                </a:lnTo>
                <a:lnTo>
                  <a:pt x="46" y="39"/>
                </a:lnTo>
                <a:lnTo>
                  <a:pt x="46" y="41"/>
                </a:lnTo>
                <a:lnTo>
                  <a:pt x="46" y="42"/>
                </a:lnTo>
                <a:lnTo>
                  <a:pt x="46" y="46"/>
                </a:lnTo>
                <a:lnTo>
                  <a:pt x="46" y="46"/>
                </a:lnTo>
                <a:lnTo>
                  <a:pt x="46" y="48"/>
                </a:lnTo>
                <a:lnTo>
                  <a:pt x="46" y="48"/>
                </a:lnTo>
                <a:lnTo>
                  <a:pt x="45" y="45"/>
                </a:lnTo>
                <a:lnTo>
                  <a:pt x="47" y="48"/>
                </a:lnTo>
                <a:lnTo>
                  <a:pt x="38" y="46"/>
                </a:lnTo>
                <a:lnTo>
                  <a:pt x="41" y="44"/>
                </a:lnTo>
                <a:lnTo>
                  <a:pt x="39" y="48"/>
                </a:lnTo>
                <a:lnTo>
                  <a:pt x="39" y="47"/>
                </a:lnTo>
                <a:lnTo>
                  <a:pt x="39" y="43"/>
                </a:lnTo>
                <a:lnTo>
                  <a:pt x="39" y="42"/>
                </a:lnTo>
                <a:lnTo>
                  <a:pt x="39" y="36"/>
                </a:lnTo>
                <a:lnTo>
                  <a:pt x="39" y="33"/>
                </a:lnTo>
                <a:lnTo>
                  <a:pt x="39" y="28"/>
                </a:lnTo>
                <a:lnTo>
                  <a:pt x="44" y="25"/>
                </a:lnTo>
                <a:lnTo>
                  <a:pt x="51" y="23"/>
                </a:lnTo>
                <a:lnTo>
                  <a:pt x="59" y="25"/>
                </a:lnTo>
                <a:lnTo>
                  <a:pt x="63" y="28"/>
                </a:lnTo>
                <a:lnTo>
                  <a:pt x="63" y="35"/>
                </a:lnTo>
                <a:lnTo>
                  <a:pt x="63" y="37"/>
                </a:lnTo>
                <a:lnTo>
                  <a:pt x="63" y="38"/>
                </a:lnTo>
                <a:lnTo>
                  <a:pt x="63" y="43"/>
                </a:lnTo>
                <a:lnTo>
                  <a:pt x="63" y="43"/>
                </a:lnTo>
                <a:lnTo>
                  <a:pt x="63" y="47"/>
                </a:lnTo>
                <a:lnTo>
                  <a:pt x="63" y="48"/>
                </a:lnTo>
                <a:lnTo>
                  <a:pt x="63" y="49"/>
                </a:lnTo>
                <a:lnTo>
                  <a:pt x="63" y="50"/>
                </a:lnTo>
                <a:lnTo>
                  <a:pt x="62" y="46"/>
                </a:lnTo>
                <a:lnTo>
                  <a:pt x="64" y="49"/>
                </a:lnTo>
                <a:lnTo>
                  <a:pt x="55" y="48"/>
                </a:lnTo>
                <a:lnTo>
                  <a:pt x="58" y="46"/>
                </a:lnTo>
                <a:lnTo>
                  <a:pt x="56" y="50"/>
                </a:lnTo>
                <a:lnTo>
                  <a:pt x="56" y="48"/>
                </a:lnTo>
                <a:lnTo>
                  <a:pt x="56" y="44"/>
                </a:lnTo>
                <a:lnTo>
                  <a:pt x="56" y="43"/>
                </a:lnTo>
                <a:lnTo>
                  <a:pt x="56" y="39"/>
                </a:lnTo>
                <a:lnTo>
                  <a:pt x="56" y="36"/>
                </a:lnTo>
                <a:lnTo>
                  <a:pt x="56" y="35"/>
                </a:lnTo>
                <a:lnTo>
                  <a:pt x="56" y="30"/>
                </a:lnTo>
                <a:lnTo>
                  <a:pt x="62" y="29"/>
                </a:lnTo>
                <a:lnTo>
                  <a:pt x="67" y="28"/>
                </a:lnTo>
                <a:lnTo>
                  <a:pt x="74" y="29"/>
                </a:lnTo>
                <a:lnTo>
                  <a:pt x="79" y="32"/>
                </a:lnTo>
                <a:lnTo>
                  <a:pt x="79" y="40"/>
                </a:lnTo>
                <a:lnTo>
                  <a:pt x="79" y="42"/>
                </a:lnTo>
                <a:lnTo>
                  <a:pt x="79" y="43"/>
                </a:lnTo>
                <a:lnTo>
                  <a:pt x="79" y="47"/>
                </a:lnTo>
                <a:lnTo>
                  <a:pt x="79" y="48"/>
                </a:lnTo>
                <a:lnTo>
                  <a:pt x="79" y="48"/>
                </a:lnTo>
                <a:lnTo>
                  <a:pt x="79" y="49"/>
                </a:lnTo>
                <a:lnTo>
                  <a:pt x="79" y="53"/>
                </a:lnTo>
                <a:lnTo>
                  <a:pt x="79" y="54"/>
                </a:lnTo>
                <a:lnTo>
                  <a:pt x="77" y="50"/>
                </a:lnTo>
                <a:lnTo>
                  <a:pt x="80" y="52"/>
                </a:lnTo>
                <a:lnTo>
                  <a:pt x="71" y="53"/>
                </a:lnTo>
                <a:lnTo>
                  <a:pt x="73" y="50"/>
                </a:lnTo>
                <a:lnTo>
                  <a:pt x="72" y="54"/>
                </a:lnTo>
                <a:lnTo>
                  <a:pt x="72" y="50"/>
                </a:lnTo>
                <a:lnTo>
                  <a:pt x="72" y="50"/>
                </a:lnTo>
                <a:lnTo>
                  <a:pt x="72" y="48"/>
                </a:lnTo>
                <a:lnTo>
                  <a:pt x="72" y="43"/>
                </a:lnTo>
                <a:lnTo>
                  <a:pt x="72" y="38"/>
                </a:lnTo>
                <a:lnTo>
                  <a:pt x="79" y="36"/>
                </a:lnTo>
                <a:lnTo>
                  <a:pt x="88" y="38"/>
                </a:lnTo>
                <a:lnTo>
                  <a:pt x="93" y="44"/>
                </a:lnTo>
                <a:lnTo>
                  <a:pt x="94" y="51"/>
                </a:lnTo>
                <a:lnTo>
                  <a:pt x="94" y="55"/>
                </a:lnTo>
                <a:lnTo>
                  <a:pt x="94" y="60"/>
                </a:lnTo>
                <a:lnTo>
                  <a:pt x="94" y="63"/>
                </a:lnTo>
                <a:lnTo>
                  <a:pt x="94" y="64"/>
                </a:lnTo>
                <a:lnTo>
                  <a:pt x="94" y="66"/>
                </a:lnTo>
                <a:lnTo>
                  <a:pt x="94" y="67"/>
                </a:lnTo>
                <a:lnTo>
                  <a:pt x="94" y="68"/>
                </a:lnTo>
                <a:lnTo>
                  <a:pt x="94" y="71"/>
                </a:lnTo>
                <a:lnTo>
                  <a:pt x="94" y="74"/>
                </a:lnTo>
                <a:lnTo>
                  <a:pt x="89" y="90"/>
                </a:lnTo>
                <a:lnTo>
                  <a:pt x="82" y="107"/>
                </a:lnTo>
                <a:lnTo>
                  <a:pt x="64" y="107"/>
                </a:lnTo>
                <a:lnTo>
                  <a:pt x="53" y="107"/>
                </a:lnTo>
                <a:lnTo>
                  <a:pt x="46" y="107"/>
                </a:lnTo>
                <a:lnTo>
                  <a:pt x="41" y="107"/>
                </a:lnTo>
                <a:lnTo>
                  <a:pt x="36" y="107"/>
                </a:lnTo>
                <a:lnTo>
                  <a:pt x="32" y="107"/>
                </a:lnTo>
                <a:lnTo>
                  <a:pt x="27" y="97"/>
                </a:lnTo>
                <a:lnTo>
                  <a:pt x="27" y="98"/>
                </a:lnTo>
                <a:lnTo>
                  <a:pt x="23" y="90"/>
                </a:lnTo>
                <a:lnTo>
                  <a:pt x="21" y="85"/>
                </a:lnTo>
                <a:lnTo>
                  <a:pt x="21" y="86"/>
                </a:lnTo>
                <a:lnTo>
                  <a:pt x="18" y="81"/>
                </a:lnTo>
                <a:lnTo>
                  <a:pt x="15" y="75"/>
                </a:lnTo>
                <a:lnTo>
                  <a:pt x="15" y="76"/>
                </a:lnTo>
                <a:lnTo>
                  <a:pt x="11" y="70"/>
                </a:lnTo>
                <a:lnTo>
                  <a:pt x="11" y="70"/>
                </a:lnTo>
                <a:lnTo>
                  <a:pt x="7" y="65"/>
                </a:lnTo>
                <a:lnTo>
                  <a:pt x="7" y="66"/>
                </a:lnTo>
                <a:lnTo>
                  <a:pt x="5" y="63"/>
                </a:lnTo>
                <a:lnTo>
                  <a:pt x="3" y="61"/>
                </a:lnTo>
                <a:lnTo>
                  <a:pt x="0" y="54"/>
                </a:lnTo>
                <a:lnTo>
                  <a:pt x="3" y="46"/>
                </a:lnTo>
                <a:lnTo>
                  <a:pt x="12" y="42"/>
                </a:lnTo>
                <a:lnTo>
                  <a:pt x="19" y="45"/>
                </a:lnTo>
                <a:lnTo>
                  <a:pt x="23" y="49"/>
                </a:lnTo>
                <a:lnTo>
                  <a:pt x="23" y="48"/>
                </a:lnTo>
                <a:lnTo>
                  <a:pt x="25" y="50"/>
                </a:lnTo>
                <a:lnTo>
                  <a:pt x="27" y="51"/>
                </a:lnTo>
                <a:lnTo>
                  <a:pt x="18" y="59"/>
                </a:lnTo>
                <a:lnTo>
                  <a:pt x="17" y="59"/>
                </a:lnTo>
                <a:lnTo>
                  <a:pt x="19" y="59"/>
                </a:lnTo>
                <a:lnTo>
                  <a:pt x="16" y="58"/>
                </a:lnTo>
                <a:lnTo>
                  <a:pt x="12" y="55"/>
                </a:lnTo>
                <a:lnTo>
                  <a:pt x="14" y="56"/>
                </a:lnTo>
                <a:lnTo>
                  <a:pt x="10" y="54"/>
                </a:lnTo>
                <a:lnTo>
                  <a:pt x="14" y="54"/>
                </a:lnTo>
                <a:lnTo>
                  <a:pt x="10" y="56"/>
                </a:lnTo>
                <a:lnTo>
                  <a:pt x="13" y="52"/>
                </a:lnTo>
                <a:lnTo>
                  <a:pt x="12" y="56"/>
                </a:lnTo>
                <a:lnTo>
                  <a:pt x="12" y="52"/>
                </a:lnTo>
                <a:lnTo>
                  <a:pt x="13" y="56"/>
                </a:lnTo>
                <a:lnTo>
                  <a:pt x="12" y="54"/>
                </a:lnTo>
                <a:lnTo>
                  <a:pt x="13" y="55"/>
                </a:lnTo>
                <a:lnTo>
                  <a:pt x="15" y="57"/>
                </a:lnTo>
                <a:lnTo>
                  <a:pt x="20" y="62"/>
                </a:lnTo>
                <a:lnTo>
                  <a:pt x="25" y="69"/>
                </a:lnTo>
                <a:lnTo>
                  <a:pt x="28" y="75"/>
                </a:lnTo>
                <a:lnTo>
                  <a:pt x="28" y="75"/>
                </a:lnTo>
                <a:lnTo>
                  <a:pt x="31" y="80"/>
                </a:lnTo>
                <a:lnTo>
                  <a:pt x="33" y="85"/>
                </a:lnTo>
                <a:lnTo>
                  <a:pt x="33" y="84"/>
                </a:lnTo>
                <a:lnTo>
                  <a:pt x="38" y="92"/>
                </a:lnTo>
                <a:lnTo>
                  <a:pt x="41" y="99"/>
                </a:lnTo>
                <a:lnTo>
                  <a:pt x="35" y="95"/>
                </a:lnTo>
                <a:lnTo>
                  <a:pt x="36" y="95"/>
                </a:lnTo>
                <a:lnTo>
                  <a:pt x="41" y="95"/>
                </a:lnTo>
                <a:lnTo>
                  <a:pt x="46" y="95"/>
                </a:lnTo>
                <a:lnTo>
                  <a:pt x="53" y="95"/>
                </a:lnTo>
                <a:lnTo>
                  <a:pt x="64" y="95"/>
                </a:lnTo>
                <a:lnTo>
                  <a:pt x="78" y="95"/>
                </a:lnTo>
                <a:lnTo>
                  <a:pt x="72" y="99"/>
                </a:lnTo>
                <a:lnTo>
                  <a:pt x="79" y="85"/>
                </a:lnTo>
                <a:lnTo>
                  <a:pt x="78" y="86"/>
                </a:lnTo>
                <a:lnTo>
                  <a:pt x="83" y="71"/>
                </a:lnTo>
                <a:lnTo>
                  <a:pt x="82" y="73"/>
                </a:lnTo>
                <a:lnTo>
                  <a:pt x="82" y="71"/>
                </a:lnTo>
                <a:lnTo>
                  <a:pt x="82" y="68"/>
                </a:lnTo>
                <a:lnTo>
                  <a:pt x="82" y="67"/>
                </a:lnTo>
                <a:lnTo>
                  <a:pt x="82" y="66"/>
                </a:lnTo>
                <a:lnTo>
                  <a:pt x="82" y="64"/>
                </a:lnTo>
                <a:lnTo>
                  <a:pt x="82" y="63"/>
                </a:lnTo>
                <a:lnTo>
                  <a:pt x="82" y="60"/>
                </a:lnTo>
                <a:lnTo>
                  <a:pt x="82" y="55"/>
                </a:lnTo>
                <a:lnTo>
                  <a:pt x="82" y="51"/>
                </a:lnTo>
                <a:lnTo>
                  <a:pt x="83" y="53"/>
                </a:lnTo>
                <a:lnTo>
                  <a:pt x="82" y="48"/>
                </a:lnTo>
                <a:lnTo>
                  <a:pt x="83" y="50"/>
                </a:lnTo>
                <a:lnTo>
                  <a:pt x="80" y="47"/>
                </a:lnTo>
                <a:lnTo>
                  <a:pt x="84" y="49"/>
                </a:lnTo>
                <a:lnTo>
                  <a:pt x="78" y="48"/>
                </a:lnTo>
                <a:lnTo>
                  <a:pt x="80" y="48"/>
                </a:lnTo>
                <a:lnTo>
                  <a:pt x="79" y="49"/>
                </a:lnTo>
                <a:lnTo>
                  <a:pt x="83" y="43"/>
                </a:lnTo>
                <a:lnTo>
                  <a:pt x="83" y="43"/>
                </a:lnTo>
                <a:lnTo>
                  <a:pt x="83" y="48"/>
                </a:lnTo>
                <a:lnTo>
                  <a:pt x="83" y="50"/>
                </a:lnTo>
                <a:lnTo>
                  <a:pt x="83" y="50"/>
                </a:lnTo>
                <a:lnTo>
                  <a:pt x="83" y="56"/>
                </a:lnTo>
                <a:lnTo>
                  <a:pt x="76" y="65"/>
                </a:lnTo>
                <a:lnTo>
                  <a:pt x="67" y="56"/>
                </a:lnTo>
                <a:lnTo>
                  <a:pt x="67" y="53"/>
                </a:lnTo>
                <a:lnTo>
                  <a:pt x="67" y="49"/>
                </a:lnTo>
                <a:lnTo>
                  <a:pt x="67" y="48"/>
                </a:lnTo>
                <a:lnTo>
                  <a:pt x="67" y="48"/>
                </a:lnTo>
                <a:lnTo>
                  <a:pt x="67" y="47"/>
                </a:lnTo>
                <a:lnTo>
                  <a:pt x="67" y="43"/>
                </a:lnTo>
                <a:lnTo>
                  <a:pt x="67" y="42"/>
                </a:lnTo>
                <a:lnTo>
                  <a:pt x="67" y="40"/>
                </a:lnTo>
                <a:lnTo>
                  <a:pt x="67" y="35"/>
                </a:lnTo>
                <a:lnTo>
                  <a:pt x="69" y="40"/>
                </a:lnTo>
                <a:lnTo>
                  <a:pt x="68" y="39"/>
                </a:lnTo>
                <a:lnTo>
                  <a:pt x="71" y="40"/>
                </a:lnTo>
                <a:lnTo>
                  <a:pt x="66" y="39"/>
                </a:lnTo>
                <a:lnTo>
                  <a:pt x="69" y="39"/>
                </a:lnTo>
                <a:lnTo>
                  <a:pt x="65" y="40"/>
                </a:lnTo>
                <a:lnTo>
                  <a:pt x="65" y="40"/>
                </a:lnTo>
                <a:lnTo>
                  <a:pt x="64" y="40"/>
                </a:lnTo>
                <a:lnTo>
                  <a:pt x="68" y="35"/>
                </a:lnTo>
                <a:lnTo>
                  <a:pt x="68" y="35"/>
                </a:lnTo>
                <a:lnTo>
                  <a:pt x="68" y="36"/>
                </a:lnTo>
                <a:lnTo>
                  <a:pt x="68" y="39"/>
                </a:lnTo>
                <a:lnTo>
                  <a:pt x="68" y="43"/>
                </a:lnTo>
                <a:lnTo>
                  <a:pt x="68" y="44"/>
                </a:lnTo>
                <a:lnTo>
                  <a:pt x="68" y="48"/>
                </a:lnTo>
                <a:lnTo>
                  <a:pt x="68" y="52"/>
                </a:lnTo>
                <a:lnTo>
                  <a:pt x="59" y="61"/>
                </a:lnTo>
                <a:lnTo>
                  <a:pt x="51" y="52"/>
                </a:lnTo>
                <a:lnTo>
                  <a:pt x="51" y="49"/>
                </a:lnTo>
                <a:lnTo>
                  <a:pt x="51" y="48"/>
                </a:lnTo>
                <a:lnTo>
                  <a:pt x="51" y="47"/>
                </a:lnTo>
                <a:lnTo>
                  <a:pt x="51" y="43"/>
                </a:lnTo>
                <a:lnTo>
                  <a:pt x="51" y="43"/>
                </a:lnTo>
                <a:lnTo>
                  <a:pt x="51" y="38"/>
                </a:lnTo>
                <a:lnTo>
                  <a:pt x="51" y="37"/>
                </a:lnTo>
                <a:lnTo>
                  <a:pt x="51" y="35"/>
                </a:lnTo>
                <a:lnTo>
                  <a:pt x="51" y="31"/>
                </a:lnTo>
                <a:lnTo>
                  <a:pt x="54" y="36"/>
                </a:lnTo>
                <a:lnTo>
                  <a:pt x="52" y="35"/>
                </a:lnTo>
                <a:lnTo>
                  <a:pt x="54" y="36"/>
                </a:lnTo>
                <a:lnTo>
                  <a:pt x="49" y="35"/>
                </a:lnTo>
                <a:lnTo>
                  <a:pt x="53" y="35"/>
                </a:lnTo>
                <a:lnTo>
                  <a:pt x="48" y="36"/>
                </a:lnTo>
                <a:lnTo>
                  <a:pt x="50" y="35"/>
                </a:lnTo>
                <a:lnTo>
                  <a:pt x="48" y="36"/>
                </a:lnTo>
                <a:lnTo>
                  <a:pt x="51" y="31"/>
                </a:lnTo>
                <a:lnTo>
                  <a:pt x="51" y="33"/>
                </a:lnTo>
                <a:lnTo>
                  <a:pt x="51" y="36"/>
                </a:lnTo>
                <a:lnTo>
                  <a:pt x="51" y="42"/>
                </a:lnTo>
                <a:lnTo>
                  <a:pt x="51" y="43"/>
                </a:lnTo>
                <a:lnTo>
                  <a:pt x="51" y="47"/>
                </a:lnTo>
                <a:lnTo>
                  <a:pt x="51" y="51"/>
                </a:lnTo>
                <a:lnTo>
                  <a:pt x="41" y="60"/>
                </a:lnTo>
                <a:lnTo>
                  <a:pt x="34" y="50"/>
                </a:lnTo>
                <a:lnTo>
                  <a:pt x="34" y="48"/>
                </a:lnTo>
                <a:lnTo>
                  <a:pt x="34" y="46"/>
                </a:lnTo>
                <a:lnTo>
                  <a:pt x="34" y="46"/>
                </a:lnTo>
                <a:lnTo>
                  <a:pt x="34" y="42"/>
                </a:lnTo>
                <a:lnTo>
                  <a:pt x="34" y="41"/>
                </a:lnTo>
                <a:lnTo>
                  <a:pt x="34" y="39"/>
                </a:lnTo>
                <a:lnTo>
                  <a:pt x="34" y="34"/>
                </a:lnTo>
                <a:lnTo>
                  <a:pt x="34" y="34"/>
                </a:lnTo>
                <a:lnTo>
                  <a:pt x="34" y="32"/>
                </a:lnTo>
                <a:lnTo>
                  <a:pt x="34" y="25"/>
                </a:lnTo>
                <a:lnTo>
                  <a:pt x="34" y="12"/>
                </a:lnTo>
                <a:lnTo>
                  <a:pt x="35" y="16"/>
                </a:lnTo>
                <a:lnTo>
                  <a:pt x="33" y="12"/>
                </a:lnTo>
                <a:lnTo>
                  <a:pt x="35" y="15"/>
                </a:lnTo>
                <a:lnTo>
                  <a:pt x="31" y="12"/>
                </a:lnTo>
                <a:lnTo>
                  <a:pt x="37" y="12"/>
                </a:lnTo>
                <a:lnTo>
                  <a:pt x="32" y="15"/>
                </a:lnTo>
                <a:lnTo>
                  <a:pt x="34" y="12"/>
                </a:lnTo>
                <a:lnTo>
                  <a:pt x="32" y="16"/>
                </a:lnTo>
                <a:lnTo>
                  <a:pt x="33" y="12"/>
                </a:lnTo>
                <a:lnTo>
                  <a:pt x="33" y="13"/>
                </a:lnTo>
                <a:lnTo>
                  <a:pt x="33" y="17"/>
                </a:lnTo>
                <a:lnTo>
                  <a:pt x="33" y="22"/>
                </a:lnTo>
                <a:lnTo>
                  <a:pt x="33" y="29"/>
                </a:lnTo>
                <a:lnTo>
                  <a:pt x="33" y="38"/>
                </a:lnTo>
                <a:lnTo>
                  <a:pt x="33" y="51"/>
                </a:lnTo>
                <a:lnTo>
                  <a:pt x="33" y="51"/>
                </a:lnTo>
                <a:lnTo>
                  <a:pt x="33" y="53"/>
                </a:lnTo>
                <a:lnTo>
                  <a:pt x="33" y="54"/>
                </a:lnTo>
                <a:lnTo>
                  <a:pt x="33" y="56"/>
                </a:lnTo>
                <a:lnTo>
                  <a:pt x="33" y="60"/>
                </a:lnTo>
                <a:lnTo>
                  <a:pt x="21" y="60"/>
                </a:lnTo>
                <a:close/>
              </a:path>
            </a:pathLst>
          </a:custGeom>
          <a:solidFill>
            <a:srgbClr val="C40021"/>
          </a:solidFill>
          <a:ln w="0" cap="flat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41666" name="Picture 2" descr="https://vestapartners.com/wp-content/uploads/2016/03/wedwewe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617099" y="1988840"/>
            <a:ext cx="365579" cy="396044"/>
          </a:xfrm>
          <a:prstGeom prst="rect">
            <a:avLst/>
          </a:prstGeom>
          <a:noFill/>
        </p:spPr>
      </p:pic>
      <p:pic>
        <p:nvPicPr>
          <p:cNvPr id="241668" name="Picture 4" descr="https://www.dragon1.com/images/process_icon.png"/>
          <p:cNvPicPr>
            <a:picLocks noChangeAspect="1" noChangeArrowheads="1"/>
          </p:cNvPicPr>
          <p:nvPr/>
        </p:nvPicPr>
        <p:blipFill>
          <a:blip r:embed="rId29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40000"/>
          </a:blip>
          <a:srcRect/>
          <a:stretch>
            <a:fillRect/>
          </a:stretch>
        </p:blipFill>
        <p:spPr bwMode="auto">
          <a:xfrm>
            <a:off x="650333" y="3248980"/>
            <a:ext cx="332345" cy="360040"/>
          </a:xfrm>
          <a:prstGeom prst="rect">
            <a:avLst/>
          </a:prstGeom>
          <a:noFill/>
        </p:spPr>
      </p:pic>
      <p:pic>
        <p:nvPicPr>
          <p:cNvPr id="241670" name="Picture 6" descr="https://i-msdn.sec.s-msft.com/dynimg/IC709483.png"/>
          <p:cNvPicPr>
            <a:picLocks noChangeAspect="1" noChangeArrowheads="1"/>
          </p:cNvPicPr>
          <p:nvPr/>
        </p:nvPicPr>
        <p:blipFill>
          <a:blip r:embed="rId30" cstate="print">
            <a:lum bright="10000"/>
          </a:blip>
          <a:srcRect/>
          <a:stretch>
            <a:fillRect/>
          </a:stretch>
        </p:blipFill>
        <p:spPr bwMode="auto">
          <a:xfrm>
            <a:off x="683568" y="4653137"/>
            <a:ext cx="351692" cy="381001"/>
          </a:xfrm>
          <a:prstGeom prst="rect">
            <a:avLst/>
          </a:prstGeom>
          <a:noFill/>
        </p:spPr>
      </p:pic>
      <p:pic>
        <p:nvPicPr>
          <p:cNvPr id="241672" name="Picture 8" descr="http://www.confortetloisirs.com/img/servicecadenas.png"/>
          <p:cNvPicPr>
            <a:picLocks noChangeAspect="1" noChangeArrowheads="1"/>
          </p:cNvPicPr>
          <p:nvPr/>
        </p:nvPicPr>
        <p:blipFill>
          <a:blip r:embed="rId31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828977" y="3248980"/>
            <a:ext cx="182559" cy="2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Flèche courbée vers la gauche 323"/>
          <p:cNvSpPr/>
          <p:nvPr/>
        </p:nvSpPr>
        <p:spPr>
          <a:xfrm>
            <a:off x="7330460" y="3861048"/>
            <a:ext cx="332345" cy="1584176"/>
          </a:xfrm>
          <a:prstGeom prst="curvedLef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25" name="Flèche courbée vers la gauche 324"/>
          <p:cNvSpPr/>
          <p:nvPr/>
        </p:nvSpPr>
        <p:spPr>
          <a:xfrm rot="21136356">
            <a:off x="7382443" y="1845325"/>
            <a:ext cx="671051" cy="3564396"/>
          </a:xfrm>
          <a:prstGeom prst="curvedLeftArrow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27" name="Connecteur en arc 326"/>
          <p:cNvCxnSpPr>
            <a:stCxn id="170616" idx="3"/>
            <a:endCxn id="321" idx="29"/>
          </p:cNvCxnSpPr>
          <p:nvPr/>
        </p:nvCxnSpPr>
        <p:spPr>
          <a:xfrm>
            <a:off x="6884810" y="1466929"/>
            <a:ext cx="445116" cy="3987651"/>
          </a:xfrm>
          <a:prstGeom prst="curvedConnector3">
            <a:avLst>
              <a:gd name="adj1" fmla="val 151357"/>
            </a:avLst>
          </a:prstGeom>
          <a:ln>
            <a:solidFill>
              <a:schemeClr val="accent2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315"/>
          <p:cNvGrpSpPr/>
          <p:nvPr/>
        </p:nvGrpSpPr>
        <p:grpSpPr>
          <a:xfrm>
            <a:off x="3574967" y="1880828"/>
            <a:ext cx="158726" cy="238164"/>
            <a:chOff x="5018064" y="4184456"/>
            <a:chExt cx="195263" cy="276225"/>
          </a:xfrm>
        </p:grpSpPr>
        <p:sp>
          <p:nvSpPr>
            <p:cNvPr id="317" name="Freeform 737"/>
            <p:cNvSpPr>
              <a:spLocks/>
            </p:cNvSpPr>
            <p:nvPr/>
          </p:nvSpPr>
          <p:spPr bwMode="auto">
            <a:xfrm>
              <a:off x="5018064" y="4184456"/>
              <a:ext cx="195263" cy="276225"/>
            </a:xfrm>
            <a:custGeom>
              <a:avLst/>
              <a:gdLst/>
              <a:ahLst/>
              <a:cxnLst>
                <a:cxn ang="0">
                  <a:pos x="90" y="156"/>
                </a:cxn>
                <a:cxn ang="0">
                  <a:pos x="33" y="115"/>
                </a:cxn>
                <a:cxn ang="0">
                  <a:pos x="33" y="174"/>
                </a:cxn>
                <a:cxn ang="0">
                  <a:pos x="91" y="172"/>
                </a:cxn>
                <a:cxn ang="0">
                  <a:pos x="120" y="168"/>
                </a:cxn>
                <a:cxn ang="0">
                  <a:pos x="123" y="166"/>
                </a:cxn>
                <a:cxn ang="0">
                  <a:pos x="121" y="149"/>
                </a:cxn>
                <a:cxn ang="0">
                  <a:pos x="116" y="118"/>
                </a:cxn>
                <a:cxn ang="0">
                  <a:pos x="105" y="92"/>
                </a:cxn>
                <a:cxn ang="0">
                  <a:pos x="92" y="79"/>
                </a:cxn>
                <a:cxn ang="0">
                  <a:pos x="81" y="72"/>
                </a:cxn>
                <a:cxn ang="0">
                  <a:pos x="75" y="71"/>
                </a:cxn>
                <a:cxn ang="0">
                  <a:pos x="86" y="56"/>
                </a:cxn>
                <a:cxn ang="0">
                  <a:pos x="91" y="42"/>
                </a:cxn>
                <a:cxn ang="0">
                  <a:pos x="91" y="37"/>
                </a:cxn>
                <a:cxn ang="0">
                  <a:pos x="88" y="22"/>
                </a:cxn>
                <a:cxn ang="0">
                  <a:pos x="82" y="10"/>
                </a:cxn>
                <a:cxn ang="0">
                  <a:pos x="73" y="3"/>
                </a:cxn>
                <a:cxn ang="0">
                  <a:pos x="61" y="0"/>
                </a:cxn>
                <a:cxn ang="0">
                  <a:pos x="54" y="0"/>
                </a:cxn>
                <a:cxn ang="0">
                  <a:pos x="44" y="6"/>
                </a:cxn>
                <a:cxn ang="0">
                  <a:pos x="35" y="15"/>
                </a:cxn>
                <a:cxn ang="0">
                  <a:pos x="31" y="29"/>
                </a:cxn>
                <a:cxn ang="0">
                  <a:pos x="30" y="37"/>
                </a:cxn>
                <a:cxn ang="0">
                  <a:pos x="33" y="47"/>
                </a:cxn>
                <a:cxn ang="0">
                  <a:pos x="42" y="65"/>
                </a:cxn>
                <a:cxn ang="0">
                  <a:pos x="47" y="71"/>
                </a:cxn>
                <a:cxn ang="0">
                  <a:pos x="35" y="76"/>
                </a:cxn>
                <a:cxn ang="0">
                  <a:pos x="25" y="84"/>
                </a:cxn>
                <a:cxn ang="0">
                  <a:pos x="10" y="105"/>
                </a:cxn>
                <a:cxn ang="0">
                  <a:pos x="2" y="133"/>
                </a:cxn>
                <a:cxn ang="0">
                  <a:pos x="0" y="166"/>
                </a:cxn>
              </a:cxnLst>
              <a:rect l="0" t="0" r="r" b="b"/>
              <a:pathLst>
                <a:path w="123" h="174">
                  <a:moveTo>
                    <a:pt x="48" y="156"/>
                  </a:moveTo>
                  <a:lnTo>
                    <a:pt x="90" y="156"/>
                  </a:lnTo>
                  <a:lnTo>
                    <a:pt x="90" y="115"/>
                  </a:lnTo>
                  <a:lnTo>
                    <a:pt x="33" y="115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62" y="174"/>
                  </a:lnTo>
                  <a:lnTo>
                    <a:pt x="91" y="172"/>
                  </a:lnTo>
                  <a:lnTo>
                    <a:pt x="114" y="170"/>
                  </a:lnTo>
                  <a:lnTo>
                    <a:pt x="120" y="168"/>
                  </a:lnTo>
                  <a:lnTo>
                    <a:pt x="121" y="167"/>
                  </a:lnTo>
                  <a:lnTo>
                    <a:pt x="123" y="166"/>
                  </a:lnTo>
                  <a:lnTo>
                    <a:pt x="123" y="166"/>
                  </a:lnTo>
                  <a:lnTo>
                    <a:pt x="121" y="149"/>
                  </a:lnTo>
                  <a:lnTo>
                    <a:pt x="120" y="133"/>
                  </a:lnTo>
                  <a:lnTo>
                    <a:pt x="116" y="118"/>
                  </a:lnTo>
                  <a:lnTo>
                    <a:pt x="111" y="105"/>
                  </a:lnTo>
                  <a:lnTo>
                    <a:pt x="105" y="92"/>
                  </a:lnTo>
                  <a:lnTo>
                    <a:pt x="97" y="84"/>
                  </a:lnTo>
                  <a:lnTo>
                    <a:pt x="92" y="79"/>
                  </a:lnTo>
                  <a:lnTo>
                    <a:pt x="87" y="76"/>
                  </a:lnTo>
                  <a:lnTo>
                    <a:pt x="81" y="72"/>
                  </a:lnTo>
                  <a:lnTo>
                    <a:pt x="75" y="71"/>
                  </a:lnTo>
                  <a:lnTo>
                    <a:pt x="75" y="71"/>
                  </a:lnTo>
                  <a:lnTo>
                    <a:pt x="81" y="65"/>
                  </a:lnTo>
                  <a:lnTo>
                    <a:pt x="86" y="56"/>
                  </a:lnTo>
                  <a:lnTo>
                    <a:pt x="90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7"/>
                  </a:lnTo>
                  <a:lnTo>
                    <a:pt x="91" y="29"/>
                  </a:lnTo>
                  <a:lnTo>
                    <a:pt x="88" y="22"/>
                  </a:lnTo>
                  <a:lnTo>
                    <a:pt x="86" y="15"/>
                  </a:lnTo>
                  <a:lnTo>
                    <a:pt x="82" y="10"/>
                  </a:lnTo>
                  <a:lnTo>
                    <a:pt x="78" y="6"/>
                  </a:lnTo>
                  <a:lnTo>
                    <a:pt x="73" y="3"/>
                  </a:lnTo>
                  <a:lnTo>
                    <a:pt x="67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4" y="0"/>
                  </a:lnTo>
                  <a:lnTo>
                    <a:pt x="49" y="3"/>
                  </a:lnTo>
                  <a:lnTo>
                    <a:pt x="44" y="6"/>
                  </a:lnTo>
                  <a:lnTo>
                    <a:pt x="39" y="10"/>
                  </a:lnTo>
                  <a:lnTo>
                    <a:pt x="35" y="15"/>
                  </a:lnTo>
                  <a:lnTo>
                    <a:pt x="33" y="22"/>
                  </a:lnTo>
                  <a:lnTo>
                    <a:pt x="31" y="29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1" y="42"/>
                  </a:lnTo>
                  <a:lnTo>
                    <a:pt x="33" y="47"/>
                  </a:lnTo>
                  <a:lnTo>
                    <a:pt x="36" y="56"/>
                  </a:lnTo>
                  <a:lnTo>
                    <a:pt x="42" y="65"/>
                  </a:lnTo>
                  <a:lnTo>
                    <a:pt x="47" y="71"/>
                  </a:lnTo>
                  <a:lnTo>
                    <a:pt x="47" y="71"/>
                  </a:lnTo>
                  <a:lnTo>
                    <a:pt x="40" y="72"/>
                  </a:lnTo>
                  <a:lnTo>
                    <a:pt x="35" y="76"/>
                  </a:lnTo>
                  <a:lnTo>
                    <a:pt x="30" y="79"/>
                  </a:lnTo>
                  <a:lnTo>
                    <a:pt x="25" y="84"/>
                  </a:lnTo>
                  <a:lnTo>
                    <a:pt x="16" y="92"/>
                  </a:lnTo>
                  <a:lnTo>
                    <a:pt x="10" y="105"/>
                  </a:lnTo>
                  <a:lnTo>
                    <a:pt x="5" y="118"/>
                  </a:lnTo>
                  <a:lnTo>
                    <a:pt x="2" y="133"/>
                  </a:lnTo>
                  <a:lnTo>
                    <a:pt x="0" y="149"/>
                  </a:lnTo>
                  <a:lnTo>
                    <a:pt x="0" y="166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738"/>
            <p:cNvSpPr>
              <a:spLocks/>
            </p:cNvSpPr>
            <p:nvPr/>
          </p:nvSpPr>
          <p:spPr bwMode="auto">
            <a:xfrm>
              <a:off x="5086326" y="4317802"/>
              <a:ext cx="58738" cy="49213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0" y="15"/>
                </a:cxn>
                <a:cxn ang="0">
                  <a:pos x="1" y="11"/>
                </a:cxn>
                <a:cxn ang="0">
                  <a:pos x="5" y="5"/>
                </a:cxn>
                <a:cxn ang="0">
                  <a:pos x="10" y="1"/>
                </a:cxn>
                <a:cxn ang="0">
                  <a:pos x="14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1" y="0"/>
                </a:cxn>
                <a:cxn ang="0">
                  <a:pos x="25" y="1"/>
                </a:cxn>
                <a:cxn ang="0">
                  <a:pos x="32" y="5"/>
                </a:cxn>
                <a:cxn ang="0">
                  <a:pos x="35" y="11"/>
                </a:cxn>
                <a:cxn ang="0">
                  <a:pos x="37" y="15"/>
                </a:cxn>
                <a:cxn ang="0">
                  <a:pos x="37" y="19"/>
                </a:cxn>
                <a:cxn ang="0">
                  <a:pos x="37" y="31"/>
                </a:cxn>
              </a:cxnLst>
              <a:rect l="0" t="0" r="r" b="b"/>
              <a:pathLst>
                <a:path w="37" h="31">
                  <a:moveTo>
                    <a:pt x="0" y="31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5" y="5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32" y="5"/>
                  </a:lnTo>
                  <a:lnTo>
                    <a:pt x="35" y="11"/>
                  </a:lnTo>
                  <a:lnTo>
                    <a:pt x="37" y="15"/>
                  </a:lnTo>
                  <a:lnTo>
                    <a:pt x="37" y="19"/>
                  </a:lnTo>
                  <a:lnTo>
                    <a:pt x="37" y="31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739"/>
            <p:cNvSpPr>
              <a:spLocks/>
            </p:cNvSpPr>
            <p:nvPr/>
          </p:nvSpPr>
          <p:spPr bwMode="auto">
            <a:xfrm>
              <a:off x="5106964" y="4381302"/>
              <a:ext cx="17463" cy="34925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11" y="6"/>
                </a:cxn>
                <a:cxn ang="0">
                  <a:pos x="10" y="4"/>
                </a:cxn>
                <a:cxn ang="0">
                  <a:pos x="8" y="1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2" y="0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3" y="12"/>
                </a:cxn>
                <a:cxn ang="0">
                  <a:pos x="1" y="22"/>
                </a:cxn>
                <a:cxn ang="0">
                  <a:pos x="8" y="22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10" y="9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11" h="22">
                  <a:moveTo>
                    <a:pt x="11" y="6"/>
                  </a:moveTo>
                  <a:lnTo>
                    <a:pt x="11" y="6"/>
                  </a:lnTo>
                  <a:lnTo>
                    <a:pt x="10" y="4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9"/>
                  </a:lnTo>
                  <a:lnTo>
                    <a:pt x="3" y="12"/>
                  </a:lnTo>
                  <a:lnTo>
                    <a:pt x="1" y="22"/>
                  </a:lnTo>
                  <a:lnTo>
                    <a:pt x="8" y="2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0" y="9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0" name="Freeform 407"/>
          <p:cNvSpPr>
            <a:spLocks/>
          </p:cNvSpPr>
          <p:nvPr/>
        </p:nvSpPr>
        <p:spPr bwMode="auto">
          <a:xfrm>
            <a:off x="2012947" y="2307075"/>
            <a:ext cx="265876" cy="177129"/>
          </a:xfrm>
          <a:custGeom>
            <a:avLst/>
            <a:gdLst/>
            <a:ahLst/>
            <a:cxnLst>
              <a:cxn ang="0">
                <a:pos x="242" y="136"/>
              </a:cxn>
              <a:cxn ang="0">
                <a:pos x="242" y="136"/>
              </a:cxn>
              <a:cxn ang="0">
                <a:pos x="240" y="142"/>
              </a:cxn>
              <a:cxn ang="0">
                <a:pos x="238" y="147"/>
              </a:cxn>
              <a:cxn ang="0">
                <a:pos x="231" y="151"/>
              </a:cxn>
              <a:cxn ang="0">
                <a:pos x="225" y="152"/>
              </a:cxn>
              <a:cxn ang="0">
                <a:pos x="16" y="152"/>
              </a:cxn>
              <a:cxn ang="0">
                <a:pos x="16" y="152"/>
              </a:cxn>
              <a:cxn ang="0">
                <a:pos x="10" y="151"/>
              </a:cxn>
              <a:cxn ang="0">
                <a:pos x="5" y="147"/>
              </a:cxn>
              <a:cxn ang="0">
                <a:pos x="1" y="142"/>
              </a:cxn>
              <a:cxn ang="0">
                <a:pos x="0" y="136"/>
              </a:cxn>
              <a:cxn ang="0">
                <a:pos x="220" y="136"/>
              </a:cxn>
              <a:cxn ang="0">
                <a:pos x="220" y="0"/>
              </a:cxn>
              <a:cxn ang="0">
                <a:pos x="21" y="0"/>
              </a:cxn>
              <a:cxn ang="0">
                <a:pos x="21" y="117"/>
              </a:cxn>
            </a:cxnLst>
            <a:rect l="0" t="0" r="r" b="b"/>
            <a:pathLst>
              <a:path w="242" h="152">
                <a:moveTo>
                  <a:pt x="242" y="136"/>
                </a:moveTo>
                <a:lnTo>
                  <a:pt x="242" y="136"/>
                </a:lnTo>
                <a:lnTo>
                  <a:pt x="240" y="142"/>
                </a:lnTo>
                <a:lnTo>
                  <a:pt x="238" y="147"/>
                </a:lnTo>
                <a:lnTo>
                  <a:pt x="231" y="151"/>
                </a:lnTo>
                <a:lnTo>
                  <a:pt x="225" y="152"/>
                </a:lnTo>
                <a:lnTo>
                  <a:pt x="16" y="152"/>
                </a:lnTo>
                <a:lnTo>
                  <a:pt x="16" y="152"/>
                </a:lnTo>
                <a:lnTo>
                  <a:pt x="10" y="151"/>
                </a:lnTo>
                <a:lnTo>
                  <a:pt x="5" y="147"/>
                </a:lnTo>
                <a:lnTo>
                  <a:pt x="1" y="142"/>
                </a:lnTo>
                <a:lnTo>
                  <a:pt x="0" y="136"/>
                </a:lnTo>
                <a:lnTo>
                  <a:pt x="220" y="136"/>
                </a:lnTo>
                <a:lnTo>
                  <a:pt x="220" y="0"/>
                </a:lnTo>
                <a:lnTo>
                  <a:pt x="21" y="0"/>
                </a:lnTo>
                <a:lnTo>
                  <a:pt x="21" y="117"/>
                </a:lnTo>
              </a:path>
            </a:pathLst>
          </a:custGeom>
          <a:noFill/>
          <a:ln w="1905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83969" tIns="41985" rIns="83969" bIns="41985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e 709"/>
          <p:cNvGrpSpPr/>
          <p:nvPr/>
        </p:nvGrpSpPr>
        <p:grpSpPr>
          <a:xfrm>
            <a:off x="1813540" y="2240869"/>
            <a:ext cx="158300" cy="230145"/>
            <a:chOff x="2344714" y="4924226"/>
            <a:chExt cx="184150" cy="252413"/>
          </a:xfrm>
        </p:grpSpPr>
        <p:sp>
          <p:nvSpPr>
            <p:cNvPr id="326" name="Freeform 449"/>
            <p:cNvSpPr>
              <a:spLocks/>
            </p:cNvSpPr>
            <p:nvPr/>
          </p:nvSpPr>
          <p:spPr bwMode="auto">
            <a:xfrm>
              <a:off x="2344714" y="4924226"/>
              <a:ext cx="184150" cy="252412"/>
            </a:xfrm>
            <a:custGeom>
              <a:avLst/>
              <a:gdLst/>
              <a:ahLst/>
              <a:cxnLst>
                <a:cxn ang="0">
                  <a:pos x="97" y="159"/>
                </a:cxn>
                <a:cxn ang="0">
                  <a:pos x="20" y="159"/>
                </a:cxn>
                <a:cxn ang="0">
                  <a:pos x="20" y="159"/>
                </a:cxn>
                <a:cxn ang="0">
                  <a:pos x="15" y="159"/>
                </a:cxn>
                <a:cxn ang="0">
                  <a:pos x="13" y="157"/>
                </a:cxn>
                <a:cxn ang="0">
                  <a:pos x="6" y="154"/>
                </a:cxn>
                <a:cxn ang="0">
                  <a:pos x="1" y="147"/>
                </a:cxn>
                <a:cxn ang="0">
                  <a:pos x="0" y="143"/>
                </a:cxn>
                <a:cxn ang="0">
                  <a:pos x="0" y="140"/>
                </a:cxn>
                <a:cxn ang="0">
                  <a:pos x="0" y="19"/>
                </a:cxn>
                <a:cxn ang="0">
                  <a:pos x="0" y="19"/>
                </a:cxn>
                <a:cxn ang="0">
                  <a:pos x="0" y="15"/>
                </a:cxn>
                <a:cxn ang="0">
                  <a:pos x="1" y="12"/>
                </a:cxn>
                <a:cxn ang="0">
                  <a:pos x="6" y="5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20" y="0"/>
                </a:cxn>
                <a:cxn ang="0">
                  <a:pos x="97" y="0"/>
                </a:cxn>
                <a:cxn ang="0">
                  <a:pos x="97" y="0"/>
                </a:cxn>
                <a:cxn ang="0">
                  <a:pos x="101" y="0"/>
                </a:cxn>
                <a:cxn ang="0">
                  <a:pos x="105" y="2"/>
                </a:cxn>
                <a:cxn ang="0">
                  <a:pos x="111" y="5"/>
                </a:cxn>
                <a:cxn ang="0">
                  <a:pos x="115" y="12"/>
                </a:cxn>
                <a:cxn ang="0">
                  <a:pos x="116" y="15"/>
                </a:cxn>
                <a:cxn ang="0">
                  <a:pos x="116" y="19"/>
                </a:cxn>
                <a:cxn ang="0">
                  <a:pos x="116" y="159"/>
                </a:cxn>
              </a:cxnLst>
              <a:rect l="0" t="0" r="r" b="b"/>
              <a:pathLst>
                <a:path w="116" h="159">
                  <a:moveTo>
                    <a:pt x="97" y="159"/>
                  </a:moveTo>
                  <a:lnTo>
                    <a:pt x="20" y="159"/>
                  </a:lnTo>
                  <a:lnTo>
                    <a:pt x="20" y="159"/>
                  </a:lnTo>
                  <a:lnTo>
                    <a:pt x="15" y="159"/>
                  </a:lnTo>
                  <a:lnTo>
                    <a:pt x="13" y="157"/>
                  </a:lnTo>
                  <a:lnTo>
                    <a:pt x="6" y="154"/>
                  </a:lnTo>
                  <a:lnTo>
                    <a:pt x="1" y="147"/>
                  </a:lnTo>
                  <a:lnTo>
                    <a:pt x="0" y="143"/>
                  </a:lnTo>
                  <a:lnTo>
                    <a:pt x="0" y="14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1" y="12"/>
                  </a:lnTo>
                  <a:lnTo>
                    <a:pt x="6" y="5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101" y="0"/>
                  </a:lnTo>
                  <a:lnTo>
                    <a:pt x="105" y="2"/>
                  </a:lnTo>
                  <a:lnTo>
                    <a:pt x="111" y="5"/>
                  </a:lnTo>
                  <a:lnTo>
                    <a:pt x="115" y="12"/>
                  </a:lnTo>
                  <a:lnTo>
                    <a:pt x="116" y="15"/>
                  </a:lnTo>
                  <a:lnTo>
                    <a:pt x="116" y="19"/>
                  </a:lnTo>
                  <a:lnTo>
                    <a:pt x="116" y="159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50"/>
            <p:cNvSpPr>
              <a:spLocks/>
            </p:cNvSpPr>
            <p:nvPr/>
          </p:nvSpPr>
          <p:spPr bwMode="auto">
            <a:xfrm>
              <a:off x="2365351" y="4944864"/>
              <a:ext cx="144463" cy="231775"/>
            </a:xfrm>
            <a:custGeom>
              <a:avLst/>
              <a:gdLst/>
              <a:ahLst/>
              <a:cxnLst>
                <a:cxn ang="0">
                  <a:pos x="32" y="129"/>
                </a:cxn>
                <a:cxn ang="0">
                  <a:pos x="32" y="129"/>
                </a:cxn>
                <a:cxn ang="0">
                  <a:pos x="34" y="133"/>
                </a:cxn>
                <a:cxn ang="0">
                  <a:pos x="35" y="136"/>
                </a:cxn>
                <a:cxn ang="0">
                  <a:pos x="39" y="137"/>
                </a:cxn>
                <a:cxn ang="0">
                  <a:pos x="41" y="138"/>
                </a:cxn>
                <a:cxn ang="0">
                  <a:pos x="41" y="138"/>
                </a:cxn>
                <a:cxn ang="0">
                  <a:pos x="45" y="137"/>
                </a:cxn>
                <a:cxn ang="0">
                  <a:pos x="48" y="136"/>
                </a:cxn>
                <a:cxn ang="0">
                  <a:pos x="49" y="133"/>
                </a:cxn>
                <a:cxn ang="0">
                  <a:pos x="50" y="129"/>
                </a:cxn>
                <a:cxn ang="0">
                  <a:pos x="50" y="129"/>
                </a:cxn>
                <a:cxn ang="0">
                  <a:pos x="49" y="125"/>
                </a:cxn>
                <a:cxn ang="0">
                  <a:pos x="48" y="123"/>
                </a:cxn>
                <a:cxn ang="0">
                  <a:pos x="45" y="122"/>
                </a:cxn>
                <a:cxn ang="0">
                  <a:pos x="41" y="120"/>
                </a:cxn>
                <a:cxn ang="0">
                  <a:pos x="7" y="120"/>
                </a:cxn>
                <a:cxn ang="0">
                  <a:pos x="7" y="120"/>
                </a:cxn>
                <a:cxn ang="0">
                  <a:pos x="5" y="120"/>
                </a:cxn>
                <a:cxn ang="0">
                  <a:pos x="2" y="119"/>
                </a:cxn>
                <a:cxn ang="0">
                  <a:pos x="1" y="117"/>
                </a:cxn>
                <a:cxn ang="0">
                  <a:pos x="0" y="11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2" y="2"/>
                </a:cxn>
                <a:cxn ang="0">
                  <a:pos x="5" y="1"/>
                </a:cxn>
                <a:cxn ang="0">
                  <a:pos x="7" y="0"/>
                </a:cxn>
                <a:cxn ang="0">
                  <a:pos x="84" y="0"/>
                </a:cxn>
                <a:cxn ang="0">
                  <a:pos x="84" y="0"/>
                </a:cxn>
                <a:cxn ang="0">
                  <a:pos x="87" y="1"/>
                </a:cxn>
                <a:cxn ang="0">
                  <a:pos x="88" y="2"/>
                </a:cxn>
                <a:cxn ang="0">
                  <a:pos x="89" y="4"/>
                </a:cxn>
                <a:cxn ang="0">
                  <a:pos x="91" y="6"/>
                </a:cxn>
                <a:cxn ang="0">
                  <a:pos x="91" y="139"/>
                </a:cxn>
                <a:cxn ang="0">
                  <a:pos x="91" y="139"/>
                </a:cxn>
                <a:cxn ang="0">
                  <a:pos x="89" y="142"/>
                </a:cxn>
                <a:cxn ang="0">
                  <a:pos x="88" y="144"/>
                </a:cxn>
                <a:cxn ang="0">
                  <a:pos x="87" y="146"/>
                </a:cxn>
                <a:cxn ang="0">
                  <a:pos x="84" y="146"/>
                </a:cxn>
              </a:cxnLst>
              <a:rect l="0" t="0" r="r" b="b"/>
              <a:pathLst>
                <a:path w="91" h="146">
                  <a:moveTo>
                    <a:pt x="32" y="129"/>
                  </a:moveTo>
                  <a:lnTo>
                    <a:pt x="32" y="129"/>
                  </a:lnTo>
                  <a:lnTo>
                    <a:pt x="34" y="133"/>
                  </a:lnTo>
                  <a:lnTo>
                    <a:pt x="35" y="136"/>
                  </a:lnTo>
                  <a:lnTo>
                    <a:pt x="39" y="137"/>
                  </a:lnTo>
                  <a:lnTo>
                    <a:pt x="41" y="138"/>
                  </a:lnTo>
                  <a:lnTo>
                    <a:pt x="41" y="138"/>
                  </a:lnTo>
                  <a:lnTo>
                    <a:pt x="45" y="137"/>
                  </a:lnTo>
                  <a:lnTo>
                    <a:pt x="48" y="136"/>
                  </a:lnTo>
                  <a:lnTo>
                    <a:pt x="49" y="133"/>
                  </a:lnTo>
                  <a:lnTo>
                    <a:pt x="50" y="129"/>
                  </a:lnTo>
                  <a:lnTo>
                    <a:pt x="50" y="129"/>
                  </a:lnTo>
                  <a:lnTo>
                    <a:pt x="49" y="125"/>
                  </a:lnTo>
                  <a:lnTo>
                    <a:pt x="48" y="123"/>
                  </a:lnTo>
                  <a:lnTo>
                    <a:pt x="45" y="122"/>
                  </a:lnTo>
                  <a:lnTo>
                    <a:pt x="41" y="120"/>
                  </a:lnTo>
                  <a:lnTo>
                    <a:pt x="7" y="120"/>
                  </a:lnTo>
                  <a:lnTo>
                    <a:pt x="7" y="120"/>
                  </a:lnTo>
                  <a:lnTo>
                    <a:pt x="5" y="120"/>
                  </a:lnTo>
                  <a:lnTo>
                    <a:pt x="2" y="119"/>
                  </a:lnTo>
                  <a:lnTo>
                    <a:pt x="1" y="117"/>
                  </a:lnTo>
                  <a:lnTo>
                    <a:pt x="0" y="1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1"/>
                  </a:lnTo>
                  <a:lnTo>
                    <a:pt x="7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7" y="1"/>
                  </a:lnTo>
                  <a:lnTo>
                    <a:pt x="88" y="2"/>
                  </a:lnTo>
                  <a:lnTo>
                    <a:pt x="89" y="4"/>
                  </a:lnTo>
                  <a:lnTo>
                    <a:pt x="91" y="6"/>
                  </a:lnTo>
                  <a:lnTo>
                    <a:pt x="91" y="139"/>
                  </a:lnTo>
                  <a:lnTo>
                    <a:pt x="91" y="139"/>
                  </a:lnTo>
                  <a:lnTo>
                    <a:pt x="89" y="142"/>
                  </a:lnTo>
                  <a:lnTo>
                    <a:pt x="88" y="144"/>
                  </a:lnTo>
                  <a:lnTo>
                    <a:pt x="87" y="146"/>
                  </a:lnTo>
                  <a:lnTo>
                    <a:pt x="84" y="146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e 397"/>
          <p:cNvGrpSpPr/>
          <p:nvPr/>
        </p:nvGrpSpPr>
        <p:grpSpPr>
          <a:xfrm>
            <a:off x="1673867" y="2312876"/>
            <a:ext cx="73203" cy="145392"/>
            <a:chOff x="5040289" y="1306314"/>
            <a:chExt cx="161925" cy="303212"/>
          </a:xfrm>
        </p:grpSpPr>
        <p:sp>
          <p:nvSpPr>
            <p:cNvPr id="331" name="Freeform 99"/>
            <p:cNvSpPr>
              <a:spLocks/>
            </p:cNvSpPr>
            <p:nvPr/>
          </p:nvSpPr>
          <p:spPr bwMode="auto">
            <a:xfrm>
              <a:off x="5040289" y="1306314"/>
              <a:ext cx="161925" cy="303212"/>
            </a:xfrm>
            <a:custGeom>
              <a:avLst/>
              <a:gdLst/>
              <a:ahLst/>
              <a:cxnLst>
                <a:cxn ang="0">
                  <a:pos x="80" y="191"/>
                </a:cxn>
                <a:cxn ang="0">
                  <a:pos x="22" y="191"/>
                </a:cxn>
                <a:cxn ang="0">
                  <a:pos x="22" y="191"/>
                </a:cxn>
                <a:cxn ang="0">
                  <a:pos x="17" y="190"/>
                </a:cxn>
                <a:cxn ang="0">
                  <a:pos x="14" y="189"/>
                </a:cxn>
                <a:cxn ang="0">
                  <a:pos x="10" y="187"/>
                </a:cxn>
                <a:cxn ang="0">
                  <a:pos x="6" y="183"/>
                </a:cxn>
                <a:cxn ang="0">
                  <a:pos x="3" y="181"/>
                </a:cxn>
                <a:cxn ang="0">
                  <a:pos x="1" y="177"/>
                </a:cxn>
                <a:cxn ang="0">
                  <a:pos x="0" y="172"/>
                </a:cxn>
                <a:cxn ang="0">
                  <a:pos x="0" y="167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9"/>
                </a:cxn>
                <a:cxn ang="0">
                  <a:pos x="1" y="14"/>
                </a:cxn>
                <a:cxn ang="0">
                  <a:pos x="3" y="10"/>
                </a:cxn>
                <a:cxn ang="0">
                  <a:pos x="6" y="6"/>
                </a:cxn>
                <a:cxn ang="0">
                  <a:pos x="10" y="4"/>
                </a:cxn>
                <a:cxn ang="0">
                  <a:pos x="14" y="1"/>
                </a:cxn>
                <a:cxn ang="0">
                  <a:pos x="17" y="0"/>
                </a:cxn>
                <a:cxn ang="0">
                  <a:pos x="22" y="0"/>
                </a:cxn>
                <a:cxn ang="0">
                  <a:pos x="80" y="0"/>
                </a:cxn>
                <a:cxn ang="0">
                  <a:pos x="80" y="0"/>
                </a:cxn>
                <a:cxn ang="0">
                  <a:pos x="83" y="0"/>
                </a:cxn>
                <a:cxn ang="0">
                  <a:pos x="88" y="1"/>
                </a:cxn>
                <a:cxn ang="0">
                  <a:pos x="92" y="4"/>
                </a:cxn>
                <a:cxn ang="0">
                  <a:pos x="96" y="6"/>
                </a:cxn>
                <a:cxn ang="0">
                  <a:pos x="99" y="10"/>
                </a:cxn>
                <a:cxn ang="0">
                  <a:pos x="101" y="14"/>
                </a:cxn>
                <a:cxn ang="0">
                  <a:pos x="102" y="19"/>
                </a:cxn>
                <a:cxn ang="0">
                  <a:pos x="102" y="23"/>
                </a:cxn>
                <a:cxn ang="0">
                  <a:pos x="102" y="190"/>
                </a:cxn>
              </a:cxnLst>
              <a:rect l="0" t="0" r="r" b="b"/>
              <a:pathLst>
                <a:path w="102" h="191">
                  <a:moveTo>
                    <a:pt x="80" y="191"/>
                  </a:moveTo>
                  <a:lnTo>
                    <a:pt x="22" y="191"/>
                  </a:lnTo>
                  <a:lnTo>
                    <a:pt x="22" y="191"/>
                  </a:lnTo>
                  <a:lnTo>
                    <a:pt x="17" y="190"/>
                  </a:lnTo>
                  <a:lnTo>
                    <a:pt x="14" y="189"/>
                  </a:lnTo>
                  <a:lnTo>
                    <a:pt x="10" y="187"/>
                  </a:lnTo>
                  <a:lnTo>
                    <a:pt x="6" y="183"/>
                  </a:lnTo>
                  <a:lnTo>
                    <a:pt x="3" y="181"/>
                  </a:lnTo>
                  <a:lnTo>
                    <a:pt x="1" y="177"/>
                  </a:lnTo>
                  <a:lnTo>
                    <a:pt x="0" y="172"/>
                  </a:lnTo>
                  <a:lnTo>
                    <a:pt x="0" y="167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1" y="14"/>
                  </a:lnTo>
                  <a:lnTo>
                    <a:pt x="3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8" y="1"/>
                  </a:lnTo>
                  <a:lnTo>
                    <a:pt x="92" y="4"/>
                  </a:lnTo>
                  <a:lnTo>
                    <a:pt x="96" y="6"/>
                  </a:lnTo>
                  <a:lnTo>
                    <a:pt x="99" y="10"/>
                  </a:lnTo>
                  <a:lnTo>
                    <a:pt x="101" y="14"/>
                  </a:lnTo>
                  <a:lnTo>
                    <a:pt x="102" y="19"/>
                  </a:lnTo>
                  <a:lnTo>
                    <a:pt x="102" y="23"/>
                  </a:lnTo>
                  <a:lnTo>
                    <a:pt x="102" y="190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00"/>
            <p:cNvSpPr>
              <a:spLocks/>
            </p:cNvSpPr>
            <p:nvPr/>
          </p:nvSpPr>
          <p:spPr bwMode="auto">
            <a:xfrm>
              <a:off x="5064101" y="1330126"/>
              <a:ext cx="114300" cy="279400"/>
            </a:xfrm>
            <a:custGeom>
              <a:avLst/>
              <a:gdLst/>
              <a:ahLst/>
              <a:cxnLst>
                <a:cxn ang="0">
                  <a:pos x="25" y="156"/>
                </a:cxn>
                <a:cxn ang="0">
                  <a:pos x="25" y="156"/>
                </a:cxn>
                <a:cxn ang="0">
                  <a:pos x="27" y="160"/>
                </a:cxn>
                <a:cxn ang="0">
                  <a:pos x="28" y="162"/>
                </a:cxn>
                <a:cxn ang="0">
                  <a:pos x="32" y="165"/>
                </a:cxn>
                <a:cxn ang="0">
                  <a:pos x="35" y="166"/>
                </a:cxn>
                <a:cxn ang="0">
                  <a:pos x="35" y="166"/>
                </a:cxn>
                <a:cxn ang="0">
                  <a:pos x="39" y="165"/>
                </a:cxn>
                <a:cxn ang="0">
                  <a:pos x="43" y="162"/>
                </a:cxn>
                <a:cxn ang="0">
                  <a:pos x="46" y="160"/>
                </a:cxn>
                <a:cxn ang="0">
                  <a:pos x="46" y="156"/>
                </a:cxn>
                <a:cxn ang="0">
                  <a:pos x="46" y="156"/>
                </a:cxn>
                <a:cxn ang="0">
                  <a:pos x="46" y="151"/>
                </a:cxn>
                <a:cxn ang="0">
                  <a:pos x="43" y="148"/>
                </a:cxn>
                <a:cxn ang="0">
                  <a:pos x="39" y="146"/>
                </a:cxn>
                <a:cxn ang="0">
                  <a:pos x="35" y="144"/>
                </a:cxn>
                <a:cxn ang="0">
                  <a:pos x="7" y="144"/>
                </a:cxn>
                <a:cxn ang="0">
                  <a:pos x="7" y="144"/>
                </a:cxn>
                <a:cxn ang="0">
                  <a:pos x="5" y="144"/>
                </a:cxn>
                <a:cxn ang="0">
                  <a:pos x="2" y="143"/>
                </a:cxn>
                <a:cxn ang="0">
                  <a:pos x="0" y="141"/>
                </a:cxn>
                <a:cxn ang="0">
                  <a:pos x="0" y="137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5" y="1"/>
                </a:cxn>
                <a:cxn ang="0">
                  <a:pos x="7" y="0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67" y="1"/>
                </a:cxn>
                <a:cxn ang="0">
                  <a:pos x="70" y="3"/>
                </a:cxn>
                <a:cxn ang="0">
                  <a:pos x="71" y="5"/>
                </a:cxn>
                <a:cxn ang="0">
                  <a:pos x="72" y="8"/>
                </a:cxn>
                <a:cxn ang="0">
                  <a:pos x="72" y="168"/>
                </a:cxn>
                <a:cxn ang="0">
                  <a:pos x="72" y="168"/>
                </a:cxn>
                <a:cxn ang="0">
                  <a:pos x="71" y="171"/>
                </a:cxn>
                <a:cxn ang="0">
                  <a:pos x="70" y="174"/>
                </a:cxn>
                <a:cxn ang="0">
                  <a:pos x="67" y="175"/>
                </a:cxn>
                <a:cxn ang="0">
                  <a:pos x="65" y="176"/>
                </a:cxn>
              </a:cxnLst>
              <a:rect l="0" t="0" r="r" b="b"/>
              <a:pathLst>
                <a:path w="72" h="176">
                  <a:moveTo>
                    <a:pt x="25" y="156"/>
                  </a:moveTo>
                  <a:lnTo>
                    <a:pt x="25" y="156"/>
                  </a:lnTo>
                  <a:lnTo>
                    <a:pt x="27" y="160"/>
                  </a:lnTo>
                  <a:lnTo>
                    <a:pt x="28" y="162"/>
                  </a:lnTo>
                  <a:lnTo>
                    <a:pt x="32" y="165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9" y="165"/>
                  </a:lnTo>
                  <a:lnTo>
                    <a:pt x="43" y="162"/>
                  </a:lnTo>
                  <a:lnTo>
                    <a:pt x="46" y="160"/>
                  </a:lnTo>
                  <a:lnTo>
                    <a:pt x="46" y="156"/>
                  </a:lnTo>
                  <a:lnTo>
                    <a:pt x="46" y="156"/>
                  </a:lnTo>
                  <a:lnTo>
                    <a:pt x="46" y="151"/>
                  </a:lnTo>
                  <a:lnTo>
                    <a:pt x="43" y="148"/>
                  </a:lnTo>
                  <a:lnTo>
                    <a:pt x="39" y="146"/>
                  </a:lnTo>
                  <a:lnTo>
                    <a:pt x="35" y="144"/>
                  </a:lnTo>
                  <a:lnTo>
                    <a:pt x="7" y="144"/>
                  </a:lnTo>
                  <a:lnTo>
                    <a:pt x="7" y="144"/>
                  </a:lnTo>
                  <a:lnTo>
                    <a:pt x="5" y="144"/>
                  </a:lnTo>
                  <a:lnTo>
                    <a:pt x="2" y="143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3"/>
                  </a:lnTo>
                  <a:lnTo>
                    <a:pt x="5" y="1"/>
                  </a:lnTo>
                  <a:lnTo>
                    <a:pt x="7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7" y="1"/>
                  </a:lnTo>
                  <a:lnTo>
                    <a:pt x="70" y="3"/>
                  </a:lnTo>
                  <a:lnTo>
                    <a:pt x="71" y="5"/>
                  </a:lnTo>
                  <a:lnTo>
                    <a:pt x="72" y="8"/>
                  </a:lnTo>
                  <a:lnTo>
                    <a:pt x="72" y="168"/>
                  </a:lnTo>
                  <a:lnTo>
                    <a:pt x="72" y="168"/>
                  </a:lnTo>
                  <a:lnTo>
                    <a:pt x="71" y="171"/>
                  </a:lnTo>
                  <a:lnTo>
                    <a:pt x="70" y="174"/>
                  </a:lnTo>
                  <a:lnTo>
                    <a:pt x="67" y="175"/>
                  </a:lnTo>
                  <a:lnTo>
                    <a:pt x="65" y="176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e 332"/>
          <p:cNvGrpSpPr/>
          <p:nvPr/>
        </p:nvGrpSpPr>
        <p:grpSpPr>
          <a:xfrm>
            <a:off x="5868144" y="3681028"/>
            <a:ext cx="398814" cy="275044"/>
            <a:chOff x="4000501" y="5414963"/>
            <a:chExt cx="695325" cy="392112"/>
          </a:xfrm>
        </p:grpSpPr>
        <p:sp>
          <p:nvSpPr>
            <p:cNvPr id="334" name="Freeform 155"/>
            <p:cNvSpPr>
              <a:spLocks/>
            </p:cNvSpPr>
            <p:nvPr/>
          </p:nvSpPr>
          <p:spPr bwMode="auto">
            <a:xfrm>
              <a:off x="4000501" y="5414963"/>
              <a:ext cx="339725" cy="392112"/>
            </a:xfrm>
            <a:custGeom>
              <a:avLst/>
              <a:gdLst/>
              <a:ahLst/>
              <a:cxnLst>
                <a:cxn ang="0">
                  <a:pos x="134" y="101"/>
                </a:cxn>
                <a:cxn ang="0">
                  <a:pos x="113" y="80"/>
                </a:cxn>
                <a:cxn ang="0">
                  <a:pos x="134" y="59"/>
                </a:cxn>
                <a:cxn ang="0">
                  <a:pos x="135" y="59"/>
                </a:cxn>
                <a:cxn ang="0">
                  <a:pos x="135" y="55"/>
                </a:cxn>
                <a:cxn ang="0">
                  <a:pos x="119" y="39"/>
                </a:cxn>
                <a:cxn ang="0">
                  <a:pos x="96" y="39"/>
                </a:cxn>
                <a:cxn ang="0">
                  <a:pos x="96" y="36"/>
                </a:cxn>
                <a:cxn ang="0">
                  <a:pos x="96" y="34"/>
                </a:cxn>
                <a:cxn ang="0">
                  <a:pos x="107" y="18"/>
                </a:cxn>
                <a:cxn ang="0">
                  <a:pos x="89" y="0"/>
                </a:cxn>
                <a:cxn ang="0">
                  <a:pos x="71" y="18"/>
                </a:cxn>
                <a:cxn ang="0">
                  <a:pos x="80" y="33"/>
                </a:cxn>
                <a:cxn ang="0">
                  <a:pos x="79" y="36"/>
                </a:cxn>
                <a:cxn ang="0">
                  <a:pos x="79" y="39"/>
                </a:cxn>
                <a:cxn ang="0">
                  <a:pos x="54" y="39"/>
                </a:cxn>
                <a:cxn ang="0">
                  <a:pos x="39" y="55"/>
                </a:cxn>
                <a:cxn ang="0">
                  <a:pos x="39" y="67"/>
                </a:cxn>
                <a:cxn ang="0">
                  <a:pos x="36" y="67"/>
                </a:cxn>
                <a:cxn ang="0">
                  <a:pos x="35" y="67"/>
                </a:cxn>
                <a:cxn ang="0">
                  <a:pos x="18" y="56"/>
                </a:cxn>
                <a:cxn ang="0">
                  <a:pos x="0" y="74"/>
                </a:cxn>
                <a:cxn ang="0">
                  <a:pos x="18" y="92"/>
                </a:cxn>
                <a:cxn ang="0">
                  <a:pos x="34" y="83"/>
                </a:cxn>
                <a:cxn ang="0">
                  <a:pos x="36" y="84"/>
                </a:cxn>
                <a:cxn ang="0">
                  <a:pos x="39" y="84"/>
                </a:cxn>
                <a:cxn ang="0">
                  <a:pos x="39" y="101"/>
                </a:cxn>
                <a:cxn ang="0">
                  <a:pos x="54" y="117"/>
                </a:cxn>
                <a:cxn ang="0">
                  <a:pos x="100" y="117"/>
                </a:cxn>
                <a:cxn ang="0">
                  <a:pos x="100" y="119"/>
                </a:cxn>
                <a:cxn ang="0">
                  <a:pos x="100" y="120"/>
                </a:cxn>
                <a:cxn ang="0">
                  <a:pos x="89" y="137"/>
                </a:cxn>
                <a:cxn ang="0">
                  <a:pos x="107" y="155"/>
                </a:cxn>
                <a:cxn ang="0">
                  <a:pos x="125" y="137"/>
                </a:cxn>
                <a:cxn ang="0">
                  <a:pos x="116" y="121"/>
                </a:cxn>
                <a:cxn ang="0">
                  <a:pos x="117" y="119"/>
                </a:cxn>
                <a:cxn ang="0">
                  <a:pos x="117" y="117"/>
                </a:cxn>
                <a:cxn ang="0">
                  <a:pos x="119" y="117"/>
                </a:cxn>
                <a:cxn ang="0">
                  <a:pos x="135" y="101"/>
                </a:cxn>
                <a:cxn ang="0">
                  <a:pos x="135" y="101"/>
                </a:cxn>
                <a:cxn ang="0">
                  <a:pos x="134" y="101"/>
                </a:cxn>
              </a:cxnLst>
              <a:rect l="0" t="0" r="r" b="b"/>
              <a:pathLst>
                <a:path w="135" h="155">
                  <a:moveTo>
                    <a:pt x="134" y="101"/>
                  </a:moveTo>
                  <a:cubicBezTo>
                    <a:pt x="122" y="101"/>
                    <a:pt x="113" y="91"/>
                    <a:pt x="113" y="80"/>
                  </a:cubicBezTo>
                  <a:cubicBezTo>
                    <a:pt x="113" y="68"/>
                    <a:pt x="122" y="59"/>
                    <a:pt x="134" y="59"/>
                  </a:cubicBezTo>
                  <a:cubicBezTo>
                    <a:pt x="134" y="59"/>
                    <a:pt x="135" y="59"/>
                    <a:pt x="135" y="59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46"/>
                    <a:pt x="128" y="39"/>
                    <a:pt x="119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35"/>
                    <a:pt x="96" y="35"/>
                    <a:pt x="96" y="34"/>
                  </a:cubicBezTo>
                  <a:cubicBezTo>
                    <a:pt x="102" y="32"/>
                    <a:pt x="107" y="25"/>
                    <a:pt x="107" y="18"/>
                  </a:cubicBezTo>
                  <a:cubicBezTo>
                    <a:pt x="107" y="8"/>
                    <a:pt x="99" y="0"/>
                    <a:pt x="89" y="0"/>
                  </a:cubicBezTo>
                  <a:cubicBezTo>
                    <a:pt x="79" y="0"/>
                    <a:pt x="71" y="8"/>
                    <a:pt x="71" y="18"/>
                  </a:cubicBezTo>
                  <a:cubicBezTo>
                    <a:pt x="71" y="24"/>
                    <a:pt x="74" y="30"/>
                    <a:pt x="80" y="33"/>
                  </a:cubicBezTo>
                  <a:cubicBezTo>
                    <a:pt x="80" y="34"/>
                    <a:pt x="79" y="35"/>
                    <a:pt x="79" y="36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46" y="39"/>
                    <a:pt x="39" y="46"/>
                    <a:pt x="39" y="5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5" y="67"/>
                    <a:pt x="35" y="67"/>
                  </a:cubicBezTo>
                  <a:cubicBezTo>
                    <a:pt x="32" y="61"/>
                    <a:pt x="25" y="56"/>
                    <a:pt x="18" y="56"/>
                  </a:cubicBezTo>
                  <a:cubicBezTo>
                    <a:pt x="8" y="56"/>
                    <a:pt x="0" y="64"/>
                    <a:pt x="0" y="74"/>
                  </a:cubicBezTo>
                  <a:cubicBezTo>
                    <a:pt x="0" y="84"/>
                    <a:pt x="8" y="92"/>
                    <a:pt x="18" y="92"/>
                  </a:cubicBezTo>
                  <a:cubicBezTo>
                    <a:pt x="25" y="92"/>
                    <a:pt x="30" y="89"/>
                    <a:pt x="34" y="83"/>
                  </a:cubicBezTo>
                  <a:cubicBezTo>
                    <a:pt x="34" y="83"/>
                    <a:pt x="35" y="84"/>
                    <a:pt x="36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9" y="110"/>
                    <a:pt x="46" y="117"/>
                    <a:pt x="54" y="117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0" y="119"/>
                    <a:pt x="100" y="119"/>
                    <a:pt x="100" y="119"/>
                  </a:cubicBezTo>
                  <a:cubicBezTo>
                    <a:pt x="100" y="119"/>
                    <a:pt x="100" y="120"/>
                    <a:pt x="100" y="120"/>
                  </a:cubicBezTo>
                  <a:cubicBezTo>
                    <a:pt x="94" y="123"/>
                    <a:pt x="89" y="129"/>
                    <a:pt x="89" y="137"/>
                  </a:cubicBezTo>
                  <a:cubicBezTo>
                    <a:pt x="89" y="147"/>
                    <a:pt x="97" y="155"/>
                    <a:pt x="107" y="155"/>
                  </a:cubicBezTo>
                  <a:cubicBezTo>
                    <a:pt x="117" y="155"/>
                    <a:pt x="125" y="147"/>
                    <a:pt x="125" y="137"/>
                  </a:cubicBezTo>
                  <a:cubicBezTo>
                    <a:pt x="125" y="130"/>
                    <a:pt x="122" y="124"/>
                    <a:pt x="116" y="121"/>
                  </a:cubicBezTo>
                  <a:cubicBezTo>
                    <a:pt x="117" y="121"/>
                    <a:pt x="117" y="120"/>
                    <a:pt x="117" y="119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28" y="117"/>
                    <a:pt x="135" y="110"/>
                    <a:pt x="135" y="101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35" y="101"/>
                    <a:pt x="134" y="101"/>
                    <a:pt x="134" y="101"/>
                  </a:cubicBez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56"/>
            <p:cNvSpPr>
              <a:spLocks/>
            </p:cNvSpPr>
            <p:nvPr/>
          </p:nvSpPr>
          <p:spPr bwMode="auto">
            <a:xfrm>
              <a:off x="4357688" y="5429250"/>
              <a:ext cx="338138" cy="296862"/>
            </a:xfrm>
            <a:custGeom>
              <a:avLst/>
              <a:gdLst/>
              <a:ahLst/>
              <a:cxnLst>
                <a:cxn ang="0">
                  <a:pos x="119" y="39"/>
                </a:cxn>
                <a:cxn ang="0">
                  <a:pos x="96" y="39"/>
                </a:cxn>
                <a:cxn ang="0">
                  <a:pos x="96" y="36"/>
                </a:cxn>
                <a:cxn ang="0">
                  <a:pos x="96" y="34"/>
                </a:cxn>
                <a:cxn ang="0">
                  <a:pos x="107" y="18"/>
                </a:cxn>
                <a:cxn ang="0">
                  <a:pos x="89" y="0"/>
                </a:cxn>
                <a:cxn ang="0">
                  <a:pos x="71" y="18"/>
                </a:cxn>
                <a:cxn ang="0">
                  <a:pos x="80" y="33"/>
                </a:cxn>
                <a:cxn ang="0">
                  <a:pos x="79" y="36"/>
                </a:cxn>
                <a:cxn ang="0">
                  <a:pos x="79" y="39"/>
                </a:cxn>
                <a:cxn ang="0">
                  <a:pos x="54" y="39"/>
                </a:cxn>
                <a:cxn ang="0">
                  <a:pos x="39" y="54"/>
                </a:cxn>
                <a:cxn ang="0">
                  <a:pos x="39" y="67"/>
                </a:cxn>
                <a:cxn ang="0">
                  <a:pos x="36" y="67"/>
                </a:cxn>
                <a:cxn ang="0">
                  <a:pos x="35" y="67"/>
                </a:cxn>
                <a:cxn ang="0">
                  <a:pos x="18" y="56"/>
                </a:cxn>
                <a:cxn ang="0">
                  <a:pos x="0" y="74"/>
                </a:cxn>
                <a:cxn ang="0">
                  <a:pos x="18" y="92"/>
                </a:cxn>
                <a:cxn ang="0">
                  <a:pos x="34" y="83"/>
                </a:cxn>
                <a:cxn ang="0">
                  <a:pos x="36" y="84"/>
                </a:cxn>
                <a:cxn ang="0">
                  <a:pos x="39" y="84"/>
                </a:cxn>
                <a:cxn ang="0">
                  <a:pos x="39" y="101"/>
                </a:cxn>
                <a:cxn ang="0">
                  <a:pos x="54" y="117"/>
                </a:cxn>
                <a:cxn ang="0">
                  <a:pos x="58" y="117"/>
                </a:cxn>
                <a:cxn ang="0">
                  <a:pos x="54" y="104"/>
                </a:cxn>
                <a:cxn ang="0">
                  <a:pos x="75" y="83"/>
                </a:cxn>
                <a:cxn ang="0">
                  <a:pos x="97" y="104"/>
                </a:cxn>
                <a:cxn ang="0">
                  <a:pos x="93" y="117"/>
                </a:cxn>
                <a:cxn ang="0">
                  <a:pos x="119" y="117"/>
                </a:cxn>
                <a:cxn ang="0">
                  <a:pos x="135" y="101"/>
                </a:cxn>
                <a:cxn ang="0">
                  <a:pos x="135" y="54"/>
                </a:cxn>
                <a:cxn ang="0">
                  <a:pos x="119" y="39"/>
                </a:cxn>
              </a:cxnLst>
              <a:rect l="0" t="0" r="r" b="b"/>
              <a:pathLst>
                <a:path w="135" h="117">
                  <a:moveTo>
                    <a:pt x="119" y="39"/>
                  </a:moveTo>
                  <a:cubicBezTo>
                    <a:pt x="96" y="39"/>
                    <a:pt x="96" y="39"/>
                    <a:pt x="96" y="39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35"/>
                    <a:pt x="96" y="35"/>
                    <a:pt x="96" y="34"/>
                  </a:cubicBezTo>
                  <a:cubicBezTo>
                    <a:pt x="102" y="32"/>
                    <a:pt x="107" y="25"/>
                    <a:pt x="107" y="18"/>
                  </a:cubicBezTo>
                  <a:cubicBezTo>
                    <a:pt x="107" y="8"/>
                    <a:pt x="99" y="0"/>
                    <a:pt x="89" y="0"/>
                  </a:cubicBezTo>
                  <a:cubicBezTo>
                    <a:pt x="79" y="0"/>
                    <a:pt x="71" y="8"/>
                    <a:pt x="71" y="18"/>
                  </a:cubicBezTo>
                  <a:cubicBezTo>
                    <a:pt x="71" y="24"/>
                    <a:pt x="75" y="30"/>
                    <a:pt x="80" y="33"/>
                  </a:cubicBezTo>
                  <a:cubicBezTo>
                    <a:pt x="80" y="34"/>
                    <a:pt x="79" y="35"/>
                    <a:pt x="79" y="36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46" y="39"/>
                    <a:pt x="39" y="46"/>
                    <a:pt x="39" y="54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5" y="67"/>
                    <a:pt x="35" y="67"/>
                  </a:cubicBezTo>
                  <a:cubicBezTo>
                    <a:pt x="32" y="61"/>
                    <a:pt x="26" y="56"/>
                    <a:pt x="18" y="56"/>
                  </a:cubicBezTo>
                  <a:cubicBezTo>
                    <a:pt x="8" y="56"/>
                    <a:pt x="0" y="64"/>
                    <a:pt x="0" y="74"/>
                  </a:cubicBezTo>
                  <a:cubicBezTo>
                    <a:pt x="0" y="84"/>
                    <a:pt x="8" y="92"/>
                    <a:pt x="18" y="92"/>
                  </a:cubicBezTo>
                  <a:cubicBezTo>
                    <a:pt x="25" y="92"/>
                    <a:pt x="31" y="88"/>
                    <a:pt x="34" y="83"/>
                  </a:cubicBezTo>
                  <a:cubicBezTo>
                    <a:pt x="34" y="83"/>
                    <a:pt x="35" y="84"/>
                    <a:pt x="36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9" y="110"/>
                    <a:pt x="46" y="117"/>
                    <a:pt x="54" y="117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6" y="113"/>
                    <a:pt x="54" y="109"/>
                    <a:pt x="54" y="104"/>
                  </a:cubicBezTo>
                  <a:cubicBezTo>
                    <a:pt x="54" y="93"/>
                    <a:pt x="64" y="83"/>
                    <a:pt x="75" y="83"/>
                  </a:cubicBezTo>
                  <a:cubicBezTo>
                    <a:pt x="87" y="83"/>
                    <a:pt x="97" y="93"/>
                    <a:pt x="97" y="104"/>
                  </a:cubicBezTo>
                  <a:cubicBezTo>
                    <a:pt x="97" y="109"/>
                    <a:pt x="95" y="113"/>
                    <a:pt x="93" y="117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28" y="117"/>
                    <a:pt x="135" y="110"/>
                    <a:pt x="135" y="101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35" y="46"/>
                    <a:pt x="128" y="39"/>
                    <a:pt x="119" y="39"/>
                  </a:cubicBez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e 335"/>
          <p:cNvGrpSpPr/>
          <p:nvPr/>
        </p:nvGrpSpPr>
        <p:grpSpPr>
          <a:xfrm rot="5400000">
            <a:off x="3651909" y="3205272"/>
            <a:ext cx="193272" cy="280690"/>
            <a:chOff x="2097088" y="1989138"/>
            <a:chExt cx="238125" cy="374650"/>
          </a:xfrm>
        </p:grpSpPr>
        <p:sp>
          <p:nvSpPr>
            <p:cNvPr id="337" name="Freeform 356"/>
            <p:cNvSpPr>
              <a:spLocks/>
            </p:cNvSpPr>
            <p:nvPr/>
          </p:nvSpPr>
          <p:spPr bwMode="auto">
            <a:xfrm>
              <a:off x="2097088" y="1989138"/>
              <a:ext cx="238125" cy="200025"/>
            </a:xfrm>
            <a:custGeom>
              <a:avLst/>
              <a:gdLst/>
              <a:ahLst/>
              <a:cxnLst>
                <a:cxn ang="0">
                  <a:pos x="50" y="71"/>
                </a:cxn>
                <a:cxn ang="0">
                  <a:pos x="0" y="36"/>
                </a:cxn>
                <a:cxn ang="0">
                  <a:pos x="50" y="0"/>
                </a:cxn>
                <a:cxn ang="0">
                  <a:pos x="50" y="20"/>
                </a:cxn>
                <a:cxn ang="0">
                  <a:pos x="70" y="20"/>
                </a:cxn>
                <a:cxn ang="0">
                  <a:pos x="106" y="53"/>
                </a:cxn>
                <a:cxn ang="0">
                  <a:pos x="85" y="89"/>
                </a:cxn>
                <a:cxn ang="0">
                  <a:pos x="85" y="65"/>
                </a:cxn>
                <a:cxn ang="0">
                  <a:pos x="67" y="51"/>
                </a:cxn>
                <a:cxn ang="0">
                  <a:pos x="50" y="51"/>
                </a:cxn>
              </a:cxnLst>
              <a:rect l="0" t="0" r="r" b="b"/>
              <a:pathLst>
                <a:path w="106" h="89">
                  <a:moveTo>
                    <a:pt x="50" y="71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9" y="20"/>
                    <a:pt x="70" y="20"/>
                  </a:cubicBezTo>
                  <a:cubicBezTo>
                    <a:pt x="83" y="20"/>
                    <a:pt x="106" y="31"/>
                    <a:pt x="106" y="53"/>
                  </a:cubicBezTo>
                  <a:cubicBezTo>
                    <a:pt x="106" y="70"/>
                    <a:pt x="92" y="87"/>
                    <a:pt x="85" y="89"/>
                  </a:cubicBezTo>
                  <a:cubicBezTo>
                    <a:pt x="85" y="89"/>
                    <a:pt x="86" y="68"/>
                    <a:pt x="85" y="65"/>
                  </a:cubicBezTo>
                  <a:cubicBezTo>
                    <a:pt x="85" y="62"/>
                    <a:pt x="84" y="51"/>
                    <a:pt x="67" y="51"/>
                  </a:cubicBezTo>
                  <a:cubicBezTo>
                    <a:pt x="50" y="51"/>
                    <a:pt x="50" y="51"/>
                    <a:pt x="50" y="51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357"/>
            <p:cNvSpPr>
              <a:spLocks/>
            </p:cNvSpPr>
            <p:nvPr/>
          </p:nvSpPr>
          <p:spPr bwMode="auto">
            <a:xfrm>
              <a:off x="2097088" y="2160588"/>
              <a:ext cx="238125" cy="203200"/>
            </a:xfrm>
            <a:custGeom>
              <a:avLst/>
              <a:gdLst/>
              <a:ahLst/>
              <a:cxnLst>
                <a:cxn ang="0">
                  <a:pos x="55" y="19"/>
                </a:cxn>
                <a:cxn ang="0">
                  <a:pos x="106" y="54"/>
                </a:cxn>
                <a:cxn ang="0">
                  <a:pos x="56" y="90"/>
                </a:cxn>
                <a:cxn ang="0">
                  <a:pos x="55" y="70"/>
                </a:cxn>
                <a:cxn ang="0">
                  <a:pos x="36" y="70"/>
                </a:cxn>
                <a:cxn ang="0">
                  <a:pos x="0" y="36"/>
                </a:cxn>
                <a:cxn ang="0">
                  <a:pos x="21" y="0"/>
                </a:cxn>
                <a:cxn ang="0">
                  <a:pos x="20" y="25"/>
                </a:cxn>
                <a:cxn ang="0">
                  <a:pos x="39" y="39"/>
                </a:cxn>
                <a:cxn ang="0">
                  <a:pos x="55" y="39"/>
                </a:cxn>
              </a:cxnLst>
              <a:rect l="0" t="0" r="r" b="b"/>
              <a:pathLst>
                <a:path w="106" h="90">
                  <a:moveTo>
                    <a:pt x="55" y="19"/>
                  </a:moveTo>
                  <a:cubicBezTo>
                    <a:pt x="106" y="54"/>
                    <a:pt x="106" y="54"/>
                    <a:pt x="106" y="54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46" y="70"/>
                    <a:pt x="36" y="70"/>
                  </a:cubicBezTo>
                  <a:cubicBezTo>
                    <a:pt x="23" y="69"/>
                    <a:pt x="0" y="59"/>
                    <a:pt x="0" y="36"/>
                  </a:cubicBezTo>
                  <a:cubicBezTo>
                    <a:pt x="0" y="19"/>
                    <a:pt x="14" y="2"/>
                    <a:pt x="21" y="0"/>
                  </a:cubicBezTo>
                  <a:cubicBezTo>
                    <a:pt x="21" y="0"/>
                    <a:pt x="19" y="21"/>
                    <a:pt x="20" y="25"/>
                  </a:cubicBezTo>
                  <a:cubicBezTo>
                    <a:pt x="21" y="27"/>
                    <a:pt x="22" y="38"/>
                    <a:pt x="39" y="39"/>
                  </a:cubicBezTo>
                  <a:cubicBezTo>
                    <a:pt x="55" y="39"/>
                    <a:pt x="55" y="39"/>
                    <a:pt x="55" y="39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e 338"/>
          <p:cNvGrpSpPr/>
          <p:nvPr/>
        </p:nvGrpSpPr>
        <p:grpSpPr>
          <a:xfrm>
            <a:off x="1580899" y="3681028"/>
            <a:ext cx="299110" cy="309809"/>
            <a:chOff x="4675202" y="3954464"/>
            <a:chExt cx="325438" cy="311149"/>
          </a:xfrm>
        </p:grpSpPr>
        <p:sp>
          <p:nvSpPr>
            <p:cNvPr id="340" name="Freeform 627"/>
            <p:cNvSpPr>
              <a:spLocks/>
            </p:cNvSpPr>
            <p:nvPr/>
          </p:nvSpPr>
          <p:spPr bwMode="auto">
            <a:xfrm>
              <a:off x="4689475" y="4100513"/>
              <a:ext cx="23813" cy="93663"/>
            </a:xfrm>
            <a:custGeom>
              <a:avLst/>
              <a:gdLst/>
              <a:ahLst/>
              <a:cxnLst>
                <a:cxn ang="0">
                  <a:pos x="12" y="48"/>
                </a:cxn>
                <a:cxn ang="0">
                  <a:pos x="0" y="6"/>
                </a:cxn>
                <a:cxn ang="0">
                  <a:pos x="0" y="0"/>
                </a:cxn>
              </a:cxnLst>
              <a:rect l="0" t="0" r="r" b="b"/>
              <a:pathLst>
                <a:path w="12" h="48">
                  <a:moveTo>
                    <a:pt x="12" y="48"/>
                  </a:moveTo>
                  <a:cubicBezTo>
                    <a:pt x="3" y="35"/>
                    <a:pt x="0" y="23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41" name="Freeform 628"/>
            <p:cNvSpPr>
              <a:spLocks/>
            </p:cNvSpPr>
            <p:nvPr/>
          </p:nvSpPr>
          <p:spPr bwMode="auto">
            <a:xfrm>
              <a:off x="4675188" y="4079875"/>
              <a:ext cx="30163" cy="28575"/>
            </a:xfrm>
            <a:custGeom>
              <a:avLst/>
              <a:gdLst/>
              <a:ahLst/>
              <a:cxnLst>
                <a:cxn ang="0">
                  <a:pos x="19" y="18"/>
                </a:cxn>
                <a:cxn ang="0">
                  <a:pos x="12" y="0"/>
                </a:cxn>
                <a:cxn ang="0">
                  <a:pos x="0" y="16"/>
                </a:cxn>
                <a:cxn ang="0">
                  <a:pos x="19" y="18"/>
                </a:cxn>
              </a:cxnLst>
              <a:rect l="0" t="0" r="r" b="b"/>
              <a:pathLst>
                <a:path w="19" h="18">
                  <a:moveTo>
                    <a:pt x="19" y="18"/>
                  </a:moveTo>
                  <a:lnTo>
                    <a:pt x="12" y="0"/>
                  </a:lnTo>
                  <a:lnTo>
                    <a:pt x="0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1A171B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42" name="Freeform 629"/>
            <p:cNvSpPr>
              <a:spLocks/>
            </p:cNvSpPr>
            <p:nvPr/>
          </p:nvSpPr>
          <p:spPr bwMode="auto">
            <a:xfrm>
              <a:off x="4772025" y="4246563"/>
              <a:ext cx="146050" cy="19050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38" y="10"/>
                </a:cxn>
                <a:cxn ang="0">
                  <a:pos x="0" y="2"/>
                </a:cxn>
              </a:cxnLst>
              <a:rect l="0" t="0" r="r" b="b"/>
              <a:pathLst>
                <a:path w="76" h="10">
                  <a:moveTo>
                    <a:pt x="76" y="0"/>
                  </a:moveTo>
                  <a:cubicBezTo>
                    <a:pt x="65" y="7"/>
                    <a:pt x="52" y="10"/>
                    <a:pt x="38" y="10"/>
                  </a:cubicBezTo>
                  <a:cubicBezTo>
                    <a:pt x="23" y="10"/>
                    <a:pt x="11" y="8"/>
                    <a:pt x="0" y="2"/>
                  </a:cubicBez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43" name="Freeform 630"/>
            <p:cNvSpPr>
              <a:spLocks/>
            </p:cNvSpPr>
            <p:nvPr/>
          </p:nvSpPr>
          <p:spPr bwMode="auto">
            <a:xfrm>
              <a:off x="4754563" y="4237038"/>
              <a:ext cx="30163" cy="26988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0" y="0"/>
                </a:cxn>
                <a:cxn ang="0">
                  <a:pos x="8" y="17"/>
                </a:cxn>
                <a:cxn ang="0">
                  <a:pos x="19" y="1"/>
                </a:cxn>
              </a:cxnLst>
              <a:rect l="0" t="0" r="r" b="b"/>
              <a:pathLst>
                <a:path w="19" h="17">
                  <a:moveTo>
                    <a:pt x="19" y="1"/>
                  </a:moveTo>
                  <a:lnTo>
                    <a:pt x="0" y="0"/>
                  </a:lnTo>
                  <a:lnTo>
                    <a:pt x="8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1A171B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44" name="Freeform 631"/>
            <p:cNvSpPr>
              <a:spLocks/>
            </p:cNvSpPr>
            <p:nvPr/>
          </p:nvSpPr>
          <p:spPr bwMode="auto">
            <a:xfrm>
              <a:off x="4878388" y="3962400"/>
              <a:ext cx="73025" cy="41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22"/>
                </a:cxn>
              </a:cxnLst>
              <a:rect l="0" t="0" r="r" b="b"/>
              <a:pathLst>
                <a:path w="38" h="22">
                  <a:moveTo>
                    <a:pt x="0" y="0"/>
                  </a:moveTo>
                  <a:cubicBezTo>
                    <a:pt x="15" y="4"/>
                    <a:pt x="28" y="11"/>
                    <a:pt x="38" y="22"/>
                  </a:cubicBez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45" name="Freeform 632"/>
            <p:cNvSpPr>
              <a:spLocks/>
            </p:cNvSpPr>
            <p:nvPr/>
          </p:nvSpPr>
          <p:spPr bwMode="auto">
            <a:xfrm>
              <a:off x="4938713" y="3990975"/>
              <a:ext cx="28575" cy="28575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8" y="18"/>
                </a:cxn>
                <a:cxn ang="0">
                  <a:pos x="14" y="0"/>
                </a:cxn>
                <a:cxn ang="0">
                  <a:pos x="0" y="12"/>
                </a:cxn>
              </a:cxnLst>
              <a:rect l="0" t="0" r="r" b="b"/>
              <a:pathLst>
                <a:path w="18" h="18">
                  <a:moveTo>
                    <a:pt x="0" y="12"/>
                  </a:moveTo>
                  <a:lnTo>
                    <a:pt x="18" y="18"/>
                  </a:lnTo>
                  <a:lnTo>
                    <a:pt x="14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1A171B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46" name="Freeform 633"/>
            <p:cNvSpPr>
              <a:spLocks/>
            </p:cNvSpPr>
            <p:nvPr/>
          </p:nvSpPr>
          <p:spPr bwMode="auto">
            <a:xfrm>
              <a:off x="4714875" y="3967163"/>
              <a:ext cx="79375" cy="61913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41" y="0"/>
                </a:cxn>
              </a:cxnLst>
              <a:rect l="0" t="0" r="r" b="b"/>
              <a:pathLst>
                <a:path w="41" h="32">
                  <a:moveTo>
                    <a:pt x="0" y="32"/>
                  </a:moveTo>
                  <a:cubicBezTo>
                    <a:pt x="9" y="17"/>
                    <a:pt x="24" y="5"/>
                    <a:pt x="41" y="0"/>
                  </a:cubicBez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47" name="Freeform 634"/>
            <p:cNvSpPr>
              <a:spLocks/>
            </p:cNvSpPr>
            <p:nvPr/>
          </p:nvSpPr>
          <p:spPr bwMode="auto">
            <a:xfrm>
              <a:off x="4786313" y="3954463"/>
              <a:ext cx="30163" cy="28575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19" y="5"/>
                </a:cxn>
                <a:cxn ang="0">
                  <a:pos x="0" y="0"/>
                </a:cxn>
                <a:cxn ang="0">
                  <a:pos x="5" y="18"/>
                </a:cxn>
              </a:cxnLst>
              <a:rect l="0" t="0" r="r" b="b"/>
              <a:pathLst>
                <a:path w="19" h="18">
                  <a:moveTo>
                    <a:pt x="5" y="18"/>
                  </a:moveTo>
                  <a:lnTo>
                    <a:pt x="19" y="5"/>
                  </a:lnTo>
                  <a:lnTo>
                    <a:pt x="0" y="0"/>
                  </a:lnTo>
                  <a:lnTo>
                    <a:pt x="5" y="18"/>
                  </a:lnTo>
                  <a:close/>
                </a:path>
              </a:pathLst>
            </a:custGeom>
            <a:solidFill>
              <a:srgbClr val="1A171B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48" name="Freeform 635"/>
            <p:cNvSpPr>
              <a:spLocks/>
            </p:cNvSpPr>
            <p:nvPr/>
          </p:nvSpPr>
          <p:spPr bwMode="auto">
            <a:xfrm>
              <a:off x="4978400" y="4067175"/>
              <a:ext cx="22225" cy="1174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40"/>
                </a:cxn>
                <a:cxn ang="0">
                  <a:pos x="0" y="61"/>
                </a:cxn>
              </a:cxnLst>
              <a:rect l="0" t="0" r="r" b="b"/>
              <a:pathLst>
                <a:path w="11" h="61">
                  <a:moveTo>
                    <a:pt x="5" y="0"/>
                  </a:moveTo>
                  <a:cubicBezTo>
                    <a:pt x="10" y="12"/>
                    <a:pt x="11" y="26"/>
                    <a:pt x="8" y="40"/>
                  </a:cubicBezTo>
                  <a:cubicBezTo>
                    <a:pt x="6" y="47"/>
                    <a:pt x="4" y="55"/>
                    <a:pt x="0" y="61"/>
                  </a:cubicBez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49" name="Freeform 636"/>
            <p:cNvSpPr>
              <a:spLocks/>
            </p:cNvSpPr>
            <p:nvPr/>
          </p:nvSpPr>
          <p:spPr bwMode="auto">
            <a:xfrm>
              <a:off x="4968875" y="4173538"/>
              <a:ext cx="25400" cy="301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"/>
                </a:cxn>
                <a:cxn ang="0">
                  <a:pos x="16" y="9"/>
                </a:cxn>
                <a:cxn ang="0">
                  <a:pos x="0" y="0"/>
                </a:cxn>
              </a:cxnLst>
              <a:rect l="0" t="0" r="r" b="b"/>
              <a:pathLst>
                <a:path w="16" h="19">
                  <a:moveTo>
                    <a:pt x="0" y="0"/>
                  </a:moveTo>
                  <a:lnTo>
                    <a:pt x="0" y="19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71B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50" name="Line 637"/>
            <p:cNvSpPr>
              <a:spLocks noChangeShapeType="1"/>
            </p:cNvSpPr>
            <p:nvPr/>
          </p:nvSpPr>
          <p:spPr bwMode="auto">
            <a:xfrm>
              <a:off x="4713288" y="4194175"/>
              <a:ext cx="1588" cy="1588"/>
            </a:xfrm>
            <a:prstGeom prst="lin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51" name="Freeform 638"/>
            <p:cNvSpPr>
              <a:spLocks/>
            </p:cNvSpPr>
            <p:nvPr/>
          </p:nvSpPr>
          <p:spPr bwMode="auto">
            <a:xfrm>
              <a:off x="4740275" y="4008438"/>
              <a:ext cx="184150" cy="182563"/>
            </a:xfrm>
            <a:custGeom>
              <a:avLst/>
              <a:gdLst/>
              <a:ahLst/>
              <a:cxnLst>
                <a:cxn ang="0">
                  <a:pos x="71" y="44"/>
                </a:cxn>
                <a:cxn ang="0">
                  <a:pos x="75" y="43"/>
                </a:cxn>
                <a:cxn ang="0">
                  <a:pos x="86" y="48"/>
                </a:cxn>
                <a:cxn ang="0">
                  <a:pos x="84" y="36"/>
                </a:cxn>
                <a:cxn ang="0">
                  <a:pos x="95" y="32"/>
                </a:cxn>
                <a:cxn ang="0">
                  <a:pos x="86" y="24"/>
                </a:cxn>
                <a:cxn ang="0">
                  <a:pos x="93" y="14"/>
                </a:cxn>
                <a:cxn ang="0">
                  <a:pos x="81" y="14"/>
                </a:cxn>
                <a:cxn ang="0">
                  <a:pos x="79" y="2"/>
                </a:cxn>
                <a:cxn ang="0">
                  <a:pos x="70" y="9"/>
                </a:cxn>
                <a:cxn ang="0">
                  <a:pos x="61" y="1"/>
                </a:cxn>
                <a:cxn ang="0">
                  <a:pos x="59" y="13"/>
                </a:cxn>
                <a:cxn ang="0">
                  <a:pos x="47" y="13"/>
                </a:cxn>
                <a:cxn ang="0">
                  <a:pos x="52" y="23"/>
                </a:cxn>
                <a:cxn ang="0">
                  <a:pos x="43" y="30"/>
                </a:cxn>
                <a:cxn ang="0">
                  <a:pos x="54" y="35"/>
                </a:cxn>
                <a:cxn ang="0">
                  <a:pos x="51" y="46"/>
                </a:cxn>
                <a:cxn ang="0">
                  <a:pos x="62" y="47"/>
                </a:cxn>
                <a:cxn ang="0">
                  <a:pos x="56" y="57"/>
                </a:cxn>
                <a:cxn ang="0">
                  <a:pos x="65" y="64"/>
                </a:cxn>
                <a:cxn ang="0">
                  <a:pos x="55" y="69"/>
                </a:cxn>
                <a:cxn ang="0">
                  <a:pos x="60" y="80"/>
                </a:cxn>
                <a:cxn ang="0">
                  <a:pos x="48" y="80"/>
                </a:cxn>
                <a:cxn ang="0">
                  <a:pos x="47" y="91"/>
                </a:cxn>
                <a:cxn ang="0">
                  <a:pos x="37" y="85"/>
                </a:cxn>
                <a:cxn ang="0">
                  <a:pos x="30" y="94"/>
                </a:cxn>
                <a:cxn ang="0">
                  <a:pos x="25" y="84"/>
                </a:cxn>
                <a:cxn ang="0">
                  <a:pos x="14" y="89"/>
                </a:cxn>
                <a:cxn ang="0">
                  <a:pos x="15" y="77"/>
                </a:cxn>
                <a:cxn ang="0">
                  <a:pos x="3" y="76"/>
                </a:cxn>
                <a:cxn ang="0">
                  <a:pos x="9" y="66"/>
                </a:cxn>
                <a:cxn ang="0">
                  <a:pos x="0" y="59"/>
                </a:cxn>
                <a:cxn ang="0">
                  <a:pos x="10" y="54"/>
                </a:cxn>
                <a:cxn ang="0">
                  <a:pos x="6" y="43"/>
                </a:cxn>
                <a:cxn ang="0">
                  <a:pos x="17" y="43"/>
                </a:cxn>
                <a:cxn ang="0">
                  <a:pos x="19" y="32"/>
                </a:cxn>
                <a:cxn ang="0">
                  <a:pos x="28" y="38"/>
                </a:cxn>
                <a:cxn ang="0">
                  <a:pos x="35" y="29"/>
                </a:cxn>
                <a:cxn ang="0">
                  <a:pos x="41" y="39"/>
                </a:cxn>
              </a:cxnLst>
              <a:rect l="0" t="0" r="r" b="b"/>
              <a:pathLst>
                <a:path w="95" h="94">
                  <a:moveTo>
                    <a:pt x="68" y="53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3" y="44"/>
                  </a:cubicBezTo>
                  <a:cubicBezTo>
                    <a:pt x="73" y="43"/>
                    <a:pt x="74" y="43"/>
                    <a:pt x="75" y="43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3" y="38"/>
                    <a:pt x="83" y="37"/>
                    <a:pt x="84" y="36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7"/>
                    <a:pt x="87" y="26"/>
                    <a:pt x="86" y="24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5"/>
                    <a:pt x="82" y="15"/>
                    <a:pt x="81" y="1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0"/>
                    <a:pt x="71" y="9"/>
                    <a:pt x="70" y="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2"/>
                    <a:pt x="60" y="12"/>
                    <a:pt x="59" y="13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1"/>
                    <a:pt x="53" y="22"/>
                    <a:pt x="52" y="23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4" y="34"/>
                    <a:pt x="54" y="35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6" y="55"/>
                    <a:pt x="56" y="56"/>
                    <a:pt x="56" y="57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7"/>
                    <a:pt x="56" y="68"/>
                    <a:pt x="55" y="69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0" y="78"/>
                    <a:pt x="49" y="79"/>
                    <a:pt x="48" y="80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47" y="91"/>
                    <a:pt x="47" y="91"/>
                    <a:pt x="47" y="91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0" y="84"/>
                    <a:pt x="38" y="85"/>
                    <a:pt x="37" y="85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7" y="85"/>
                    <a:pt x="26" y="84"/>
                    <a:pt x="25" y="84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6" y="79"/>
                    <a:pt x="15" y="78"/>
                    <a:pt x="15" y="77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10" y="68"/>
                    <a:pt x="10" y="67"/>
                    <a:pt x="9" y="6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10" y="56"/>
                    <a:pt x="10" y="55"/>
                    <a:pt x="10" y="54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5"/>
                    <a:pt x="16" y="44"/>
                    <a:pt x="17" y="4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7" y="38"/>
                    <a:pt x="28" y="3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40" y="39"/>
                    <a:pt x="41" y="39"/>
                  </a:cubicBezTo>
                </a:path>
              </a:pathLst>
            </a:custGeom>
            <a:noFill/>
            <a:ln w="7938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52" name="Oval 639"/>
            <p:cNvSpPr>
              <a:spLocks noChangeArrowheads="1"/>
            </p:cNvSpPr>
            <p:nvPr/>
          </p:nvSpPr>
          <p:spPr bwMode="auto">
            <a:xfrm>
              <a:off x="4784725" y="4108450"/>
              <a:ext cx="36513" cy="38100"/>
            </a:xfrm>
            <a:prstGeom prst="ellipse">
              <a:avLst/>
            </a:prstGeom>
            <a:noFill/>
            <a:ln w="7938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53" name="Oval 640"/>
            <p:cNvSpPr>
              <a:spLocks noChangeArrowheads="1"/>
            </p:cNvSpPr>
            <p:nvPr/>
          </p:nvSpPr>
          <p:spPr bwMode="auto">
            <a:xfrm>
              <a:off x="4856163" y="4043363"/>
              <a:ext cx="34925" cy="33338"/>
            </a:xfrm>
            <a:prstGeom prst="ellipse">
              <a:avLst/>
            </a:prstGeom>
            <a:noFill/>
            <a:ln w="7938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54" name="Freeform 641"/>
            <p:cNvSpPr>
              <a:spLocks/>
            </p:cNvSpPr>
            <p:nvPr/>
          </p:nvSpPr>
          <p:spPr bwMode="auto">
            <a:xfrm>
              <a:off x="4868863" y="4111625"/>
              <a:ext cx="80963" cy="80963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8" y="5"/>
                </a:cxn>
                <a:cxn ang="0">
                  <a:pos x="12" y="0"/>
                </a:cxn>
                <a:cxn ang="0">
                  <a:pos x="14" y="1"/>
                </a:cxn>
                <a:cxn ang="0">
                  <a:pos x="16" y="6"/>
                </a:cxn>
                <a:cxn ang="0">
                  <a:pos x="19" y="6"/>
                </a:cxn>
                <a:cxn ang="0">
                  <a:pos x="20" y="0"/>
                </a:cxn>
                <a:cxn ang="0">
                  <a:pos x="23" y="1"/>
                </a:cxn>
                <a:cxn ang="0">
                  <a:pos x="24" y="6"/>
                </a:cxn>
                <a:cxn ang="0">
                  <a:pos x="26" y="7"/>
                </a:cxn>
                <a:cxn ang="0">
                  <a:pos x="30" y="3"/>
                </a:cxn>
                <a:cxn ang="0">
                  <a:pos x="33" y="4"/>
                </a:cxn>
                <a:cxn ang="0">
                  <a:pos x="31" y="10"/>
                </a:cxn>
                <a:cxn ang="0">
                  <a:pos x="33" y="12"/>
                </a:cxn>
                <a:cxn ang="0">
                  <a:pos x="38" y="10"/>
                </a:cxn>
                <a:cxn ang="0">
                  <a:pos x="40" y="13"/>
                </a:cxn>
                <a:cxn ang="0">
                  <a:pos x="35" y="17"/>
                </a:cxn>
                <a:cxn ang="0">
                  <a:pos x="36" y="19"/>
                </a:cxn>
                <a:cxn ang="0">
                  <a:pos x="42" y="20"/>
                </a:cxn>
                <a:cxn ang="0">
                  <a:pos x="42" y="23"/>
                </a:cxn>
                <a:cxn ang="0">
                  <a:pos x="36" y="24"/>
                </a:cxn>
                <a:cxn ang="0">
                  <a:pos x="35" y="27"/>
                </a:cxn>
                <a:cxn ang="0">
                  <a:pos x="40" y="31"/>
                </a:cxn>
                <a:cxn ang="0">
                  <a:pos x="38" y="33"/>
                </a:cxn>
                <a:cxn ang="0">
                  <a:pos x="32" y="31"/>
                </a:cxn>
                <a:cxn ang="0">
                  <a:pos x="31" y="33"/>
                </a:cxn>
                <a:cxn ang="0">
                  <a:pos x="32" y="39"/>
                </a:cxn>
                <a:cxn ang="0">
                  <a:pos x="30" y="40"/>
                </a:cxn>
                <a:cxn ang="0">
                  <a:pos x="26" y="36"/>
                </a:cxn>
                <a:cxn ang="0">
                  <a:pos x="23" y="36"/>
                </a:cxn>
                <a:cxn ang="0">
                  <a:pos x="22" y="42"/>
                </a:cxn>
                <a:cxn ang="0">
                  <a:pos x="19" y="42"/>
                </a:cxn>
                <a:cxn ang="0">
                  <a:pos x="18" y="36"/>
                </a:cxn>
                <a:cxn ang="0">
                  <a:pos x="16" y="35"/>
                </a:cxn>
                <a:cxn ang="0">
                  <a:pos x="12" y="40"/>
                </a:cxn>
                <a:cxn ang="0">
                  <a:pos x="9" y="38"/>
                </a:cxn>
                <a:cxn ang="0">
                  <a:pos x="11" y="32"/>
                </a:cxn>
                <a:cxn ang="0">
                  <a:pos x="9" y="31"/>
                </a:cxn>
                <a:cxn ang="0">
                  <a:pos x="4" y="33"/>
                </a:cxn>
                <a:cxn ang="0">
                  <a:pos x="2" y="30"/>
                </a:cxn>
                <a:cxn ang="0">
                  <a:pos x="7" y="26"/>
                </a:cxn>
                <a:cxn ang="0">
                  <a:pos x="6" y="24"/>
                </a:cxn>
                <a:cxn ang="0">
                  <a:pos x="0" y="22"/>
                </a:cxn>
                <a:cxn ang="0">
                  <a:pos x="0" y="19"/>
                </a:cxn>
                <a:cxn ang="0">
                  <a:pos x="6" y="18"/>
                </a:cxn>
                <a:cxn ang="0">
                  <a:pos x="7" y="16"/>
                </a:cxn>
                <a:cxn ang="0">
                  <a:pos x="2" y="12"/>
                </a:cxn>
                <a:cxn ang="0">
                  <a:pos x="4" y="9"/>
                </a:cxn>
                <a:cxn ang="0">
                  <a:pos x="10" y="11"/>
                </a:cxn>
                <a:cxn ang="0">
                  <a:pos x="12" y="10"/>
                </a:cxn>
              </a:cxnLst>
              <a:rect l="0" t="0" r="r" b="b"/>
              <a:pathLst>
                <a:path w="42" h="42">
                  <a:moveTo>
                    <a:pt x="2" y="1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1"/>
                    <a:pt x="32" y="11"/>
                    <a:pt x="33" y="12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8"/>
                    <a:pt x="36" y="19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5"/>
                    <a:pt x="35" y="26"/>
                    <a:pt x="35" y="27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2"/>
                    <a:pt x="31" y="33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4" y="36"/>
                    <a:pt x="23" y="36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6" y="36"/>
                    <a:pt x="16" y="35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2"/>
                    <a:pt x="10" y="31"/>
                    <a:pt x="9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4"/>
                    <a:pt x="6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7" y="17"/>
                    <a:pt x="7" y="16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0"/>
                    <a:pt x="12" y="10"/>
                  </a:cubicBezTo>
                </a:path>
              </a:pathLst>
            </a:custGeom>
            <a:noFill/>
            <a:ln w="7938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55" name="Freeform 642"/>
            <p:cNvSpPr>
              <a:spLocks/>
            </p:cNvSpPr>
            <p:nvPr/>
          </p:nvSpPr>
          <p:spPr bwMode="auto">
            <a:xfrm>
              <a:off x="4895850" y="4140200"/>
              <a:ext cx="26988" cy="25400"/>
            </a:xfrm>
            <a:custGeom>
              <a:avLst/>
              <a:gdLst/>
              <a:ahLst/>
              <a:cxnLst>
                <a:cxn ang="0">
                  <a:pos x="10" y="1"/>
                </a:cxn>
                <a:cxn ang="0">
                  <a:pos x="12" y="10"/>
                </a:cxn>
                <a:cxn ang="0">
                  <a:pos x="4" y="11"/>
                </a:cxn>
                <a:cxn ang="0">
                  <a:pos x="2" y="3"/>
                </a:cxn>
                <a:cxn ang="0">
                  <a:pos x="10" y="1"/>
                </a:cxn>
              </a:cxnLst>
              <a:rect l="0" t="0" r="r" b="b"/>
              <a:pathLst>
                <a:path w="14" h="13">
                  <a:moveTo>
                    <a:pt x="10" y="1"/>
                  </a:moveTo>
                  <a:cubicBezTo>
                    <a:pt x="13" y="3"/>
                    <a:pt x="14" y="7"/>
                    <a:pt x="12" y="10"/>
                  </a:cubicBezTo>
                  <a:cubicBezTo>
                    <a:pt x="10" y="12"/>
                    <a:pt x="6" y="13"/>
                    <a:pt x="4" y="11"/>
                  </a:cubicBezTo>
                  <a:cubicBezTo>
                    <a:pt x="1" y="9"/>
                    <a:pt x="0" y="6"/>
                    <a:pt x="2" y="3"/>
                  </a:cubicBezTo>
                  <a:cubicBezTo>
                    <a:pt x="4" y="0"/>
                    <a:pt x="8" y="0"/>
                    <a:pt x="10" y="1"/>
                  </a:cubicBezTo>
                  <a:close/>
                </a:path>
              </a:pathLst>
            </a:custGeom>
            <a:noFill/>
            <a:ln w="7938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</p:grpSp>
      <p:grpSp>
        <p:nvGrpSpPr>
          <p:cNvPr id="10" name="Groupe 355"/>
          <p:cNvGrpSpPr/>
          <p:nvPr/>
        </p:nvGrpSpPr>
        <p:grpSpPr>
          <a:xfrm>
            <a:off x="3874077" y="3681028"/>
            <a:ext cx="222789" cy="288032"/>
            <a:chOff x="2212975" y="4130676"/>
            <a:chExt cx="336551" cy="401638"/>
          </a:xfrm>
        </p:grpSpPr>
        <p:sp>
          <p:nvSpPr>
            <p:cNvPr id="357" name="Freeform 867"/>
            <p:cNvSpPr>
              <a:spLocks/>
            </p:cNvSpPr>
            <p:nvPr/>
          </p:nvSpPr>
          <p:spPr bwMode="auto">
            <a:xfrm>
              <a:off x="2292350" y="4232276"/>
              <a:ext cx="182563" cy="300038"/>
            </a:xfrm>
            <a:custGeom>
              <a:avLst/>
              <a:gdLst/>
              <a:ahLst/>
              <a:cxnLst>
                <a:cxn ang="0">
                  <a:pos x="60" y="76"/>
                </a:cxn>
                <a:cxn ang="0">
                  <a:pos x="81" y="40"/>
                </a:cxn>
                <a:cxn ang="0">
                  <a:pos x="41" y="0"/>
                </a:cxn>
                <a:cxn ang="0">
                  <a:pos x="0" y="40"/>
                </a:cxn>
                <a:cxn ang="0">
                  <a:pos x="21" y="76"/>
                </a:cxn>
                <a:cxn ang="0">
                  <a:pos x="21" y="95"/>
                </a:cxn>
                <a:cxn ang="0">
                  <a:pos x="60" y="95"/>
                </a:cxn>
                <a:cxn ang="0">
                  <a:pos x="60" y="116"/>
                </a:cxn>
                <a:cxn ang="0">
                  <a:pos x="52" y="125"/>
                </a:cxn>
                <a:cxn ang="0">
                  <a:pos x="52" y="126"/>
                </a:cxn>
                <a:cxn ang="0">
                  <a:pos x="41" y="132"/>
                </a:cxn>
                <a:cxn ang="0">
                  <a:pos x="29" y="126"/>
                </a:cxn>
                <a:cxn ang="0">
                  <a:pos x="29" y="125"/>
                </a:cxn>
                <a:cxn ang="0">
                  <a:pos x="21" y="116"/>
                </a:cxn>
                <a:cxn ang="0">
                  <a:pos x="21" y="109"/>
                </a:cxn>
              </a:cxnLst>
              <a:rect l="0" t="0" r="r" b="b"/>
              <a:pathLst>
                <a:path w="81" h="132">
                  <a:moveTo>
                    <a:pt x="60" y="76"/>
                  </a:moveTo>
                  <a:cubicBezTo>
                    <a:pt x="73" y="69"/>
                    <a:pt x="81" y="55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9" y="69"/>
                    <a:pt x="21" y="76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20"/>
                    <a:pt x="57" y="123"/>
                    <a:pt x="52" y="125"/>
                  </a:cubicBezTo>
                  <a:cubicBezTo>
                    <a:pt x="52" y="126"/>
                    <a:pt x="52" y="126"/>
                    <a:pt x="52" y="126"/>
                  </a:cubicBezTo>
                  <a:cubicBezTo>
                    <a:pt x="52" y="129"/>
                    <a:pt x="47" y="132"/>
                    <a:pt x="41" y="132"/>
                  </a:cubicBezTo>
                  <a:cubicBezTo>
                    <a:pt x="34" y="132"/>
                    <a:pt x="29" y="129"/>
                    <a:pt x="29" y="126"/>
                  </a:cubicBezTo>
                  <a:cubicBezTo>
                    <a:pt x="29" y="126"/>
                    <a:pt x="29" y="126"/>
                    <a:pt x="29" y="125"/>
                  </a:cubicBezTo>
                  <a:cubicBezTo>
                    <a:pt x="24" y="123"/>
                    <a:pt x="21" y="120"/>
                    <a:pt x="21" y="116"/>
                  </a:cubicBezTo>
                  <a:cubicBezTo>
                    <a:pt x="21" y="109"/>
                    <a:pt x="21" y="109"/>
                    <a:pt x="21" y="109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58" name="Freeform 868"/>
            <p:cNvSpPr>
              <a:spLocks/>
            </p:cNvSpPr>
            <p:nvPr/>
          </p:nvSpPr>
          <p:spPr bwMode="auto">
            <a:xfrm>
              <a:off x="2327275" y="4264026"/>
              <a:ext cx="66675" cy="63500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9" y="0"/>
                </a:cxn>
              </a:cxnLst>
              <a:rect l="0" t="0" r="r" b="b"/>
              <a:pathLst>
                <a:path w="29" h="28">
                  <a:moveTo>
                    <a:pt x="0" y="28"/>
                  </a:moveTo>
                  <a:cubicBezTo>
                    <a:pt x="0" y="12"/>
                    <a:pt x="13" y="0"/>
                    <a:pt x="29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59" name="Line 869"/>
            <p:cNvSpPr>
              <a:spLocks noChangeShapeType="1"/>
            </p:cNvSpPr>
            <p:nvPr/>
          </p:nvSpPr>
          <p:spPr bwMode="auto">
            <a:xfrm flipV="1">
              <a:off x="2384425" y="4130676"/>
              <a:ext cx="1588" cy="68263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60" name="Line 870"/>
            <p:cNvSpPr>
              <a:spLocks noChangeShapeType="1"/>
            </p:cNvSpPr>
            <p:nvPr/>
          </p:nvSpPr>
          <p:spPr bwMode="auto">
            <a:xfrm flipH="1" flipV="1">
              <a:off x="2214563" y="4222751"/>
              <a:ext cx="58738" cy="34925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61" name="Line 871"/>
            <p:cNvSpPr>
              <a:spLocks noChangeShapeType="1"/>
            </p:cNvSpPr>
            <p:nvPr/>
          </p:nvSpPr>
          <p:spPr bwMode="auto">
            <a:xfrm flipH="1">
              <a:off x="2212975" y="4384676"/>
              <a:ext cx="58738" cy="3333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62" name="Line 872"/>
            <p:cNvSpPr>
              <a:spLocks noChangeShapeType="1"/>
            </p:cNvSpPr>
            <p:nvPr/>
          </p:nvSpPr>
          <p:spPr bwMode="auto">
            <a:xfrm>
              <a:off x="2489200" y="4389438"/>
              <a:ext cx="55563" cy="3333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63" name="Line 873"/>
            <p:cNvSpPr>
              <a:spLocks noChangeShapeType="1"/>
            </p:cNvSpPr>
            <p:nvPr/>
          </p:nvSpPr>
          <p:spPr bwMode="auto">
            <a:xfrm flipV="1">
              <a:off x="2490788" y="4230688"/>
              <a:ext cx="58738" cy="3333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</p:grpSp>
      <p:sp>
        <p:nvSpPr>
          <p:cNvPr id="364" name="Freeform 716"/>
          <p:cNvSpPr>
            <a:spLocks/>
          </p:cNvSpPr>
          <p:nvPr/>
        </p:nvSpPr>
        <p:spPr bwMode="auto">
          <a:xfrm>
            <a:off x="3574967" y="5769260"/>
            <a:ext cx="315058" cy="211138"/>
          </a:xfrm>
          <a:custGeom>
            <a:avLst/>
            <a:gdLst/>
            <a:ahLst/>
            <a:cxnLst>
              <a:cxn ang="0">
                <a:pos x="148" y="109"/>
              </a:cxn>
              <a:cxn ang="0">
                <a:pos x="176" y="80"/>
              </a:cxn>
              <a:cxn ang="0">
                <a:pos x="148" y="51"/>
              </a:cxn>
              <a:cxn ang="0">
                <a:pos x="147" y="51"/>
              </a:cxn>
              <a:cxn ang="0">
                <a:pos x="147" y="49"/>
              </a:cxn>
              <a:cxn ang="0">
                <a:pos x="98" y="0"/>
              </a:cxn>
              <a:cxn ang="0">
                <a:pos x="51" y="32"/>
              </a:cxn>
              <a:cxn ang="0">
                <a:pos x="39" y="30"/>
              </a:cxn>
              <a:cxn ang="0">
                <a:pos x="0" y="69"/>
              </a:cxn>
              <a:cxn ang="0">
                <a:pos x="39" y="109"/>
              </a:cxn>
              <a:cxn ang="0">
                <a:pos x="121" y="109"/>
              </a:cxn>
            </a:cxnLst>
            <a:rect l="0" t="0" r="r" b="b"/>
            <a:pathLst>
              <a:path w="176" h="109">
                <a:moveTo>
                  <a:pt x="148" y="109"/>
                </a:moveTo>
                <a:cubicBezTo>
                  <a:pt x="163" y="109"/>
                  <a:pt x="176" y="96"/>
                  <a:pt x="176" y="80"/>
                </a:cubicBezTo>
                <a:cubicBezTo>
                  <a:pt x="176" y="64"/>
                  <a:pt x="163" y="51"/>
                  <a:pt x="148" y="51"/>
                </a:cubicBezTo>
                <a:cubicBezTo>
                  <a:pt x="147" y="51"/>
                  <a:pt x="147" y="51"/>
                  <a:pt x="147" y="51"/>
                </a:cubicBezTo>
                <a:cubicBezTo>
                  <a:pt x="147" y="50"/>
                  <a:pt x="147" y="50"/>
                  <a:pt x="147" y="49"/>
                </a:cubicBezTo>
                <a:cubicBezTo>
                  <a:pt x="147" y="22"/>
                  <a:pt x="125" y="0"/>
                  <a:pt x="98" y="0"/>
                </a:cubicBezTo>
                <a:cubicBezTo>
                  <a:pt x="76" y="0"/>
                  <a:pt x="58" y="13"/>
                  <a:pt x="51" y="32"/>
                </a:cubicBezTo>
                <a:cubicBezTo>
                  <a:pt x="48" y="31"/>
                  <a:pt x="43" y="30"/>
                  <a:pt x="39" y="30"/>
                </a:cubicBezTo>
                <a:cubicBezTo>
                  <a:pt x="18" y="30"/>
                  <a:pt x="0" y="48"/>
                  <a:pt x="0" y="69"/>
                </a:cubicBezTo>
                <a:cubicBezTo>
                  <a:pt x="0" y="91"/>
                  <a:pt x="18" y="109"/>
                  <a:pt x="39" y="109"/>
                </a:cubicBezTo>
                <a:cubicBezTo>
                  <a:pt x="121" y="109"/>
                  <a:pt x="121" y="109"/>
                  <a:pt x="121" y="109"/>
                </a:cubicBezTo>
              </a:path>
            </a:pathLst>
          </a:custGeom>
          <a:noFill/>
          <a:ln w="12700" cap="rnd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Arial" pitchFamily="34" charset="0"/>
            </a:endParaRPr>
          </a:p>
        </p:txBody>
      </p:sp>
      <p:grpSp>
        <p:nvGrpSpPr>
          <p:cNvPr id="11" name="Groupe 364"/>
          <p:cNvGrpSpPr>
            <a:grpSpLocks noChangeAspect="1"/>
          </p:cNvGrpSpPr>
          <p:nvPr/>
        </p:nvGrpSpPr>
        <p:grpSpPr>
          <a:xfrm>
            <a:off x="3242622" y="1232757"/>
            <a:ext cx="270118" cy="312579"/>
            <a:chOff x="1306513" y="1958975"/>
            <a:chExt cx="349251" cy="373063"/>
          </a:xfrm>
        </p:grpSpPr>
        <p:sp>
          <p:nvSpPr>
            <p:cNvPr id="366" name="Freeform 349"/>
            <p:cNvSpPr>
              <a:spLocks/>
            </p:cNvSpPr>
            <p:nvPr/>
          </p:nvSpPr>
          <p:spPr bwMode="auto">
            <a:xfrm>
              <a:off x="1420813" y="1958975"/>
              <a:ext cx="125413" cy="127000"/>
            </a:xfrm>
            <a:custGeom>
              <a:avLst/>
              <a:gdLst/>
              <a:ahLst/>
              <a:cxnLst>
                <a:cxn ang="0">
                  <a:pos x="65" y="66"/>
                </a:cxn>
                <a:cxn ang="0">
                  <a:pos x="41" y="50"/>
                </a:cxn>
                <a:cxn ang="0">
                  <a:pos x="54" y="26"/>
                </a:cxn>
                <a:cxn ang="0">
                  <a:pos x="32" y="0"/>
                </a:cxn>
                <a:cxn ang="0">
                  <a:pos x="9" y="26"/>
                </a:cxn>
                <a:cxn ang="0">
                  <a:pos x="22" y="50"/>
                </a:cxn>
                <a:cxn ang="0">
                  <a:pos x="0" y="65"/>
                </a:cxn>
              </a:cxnLst>
              <a:rect l="0" t="0" r="r" b="b"/>
              <a:pathLst>
                <a:path w="65" h="66">
                  <a:moveTo>
                    <a:pt x="65" y="66"/>
                  </a:moveTo>
                  <a:cubicBezTo>
                    <a:pt x="59" y="58"/>
                    <a:pt x="51" y="52"/>
                    <a:pt x="41" y="50"/>
                  </a:cubicBezTo>
                  <a:cubicBezTo>
                    <a:pt x="47" y="44"/>
                    <a:pt x="54" y="34"/>
                    <a:pt x="54" y="26"/>
                  </a:cubicBezTo>
                  <a:cubicBezTo>
                    <a:pt x="54" y="11"/>
                    <a:pt x="44" y="0"/>
                    <a:pt x="32" y="0"/>
                  </a:cubicBezTo>
                  <a:cubicBezTo>
                    <a:pt x="19" y="0"/>
                    <a:pt x="9" y="11"/>
                    <a:pt x="9" y="26"/>
                  </a:cubicBezTo>
                  <a:cubicBezTo>
                    <a:pt x="9" y="34"/>
                    <a:pt x="17" y="44"/>
                    <a:pt x="22" y="50"/>
                  </a:cubicBezTo>
                  <a:cubicBezTo>
                    <a:pt x="13" y="52"/>
                    <a:pt x="5" y="58"/>
                    <a:pt x="0" y="65"/>
                  </a:cubicBezTo>
                </a:path>
              </a:pathLst>
            </a:custGeom>
            <a:noFill/>
            <a:ln w="11113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50"/>
            <p:cNvSpPr>
              <a:spLocks/>
            </p:cNvSpPr>
            <p:nvPr/>
          </p:nvSpPr>
          <p:spPr bwMode="auto">
            <a:xfrm>
              <a:off x="1306513" y="2079625"/>
              <a:ext cx="176213" cy="227013"/>
            </a:xfrm>
            <a:custGeom>
              <a:avLst/>
              <a:gdLst/>
              <a:ahLst/>
              <a:cxnLst>
                <a:cxn ang="0">
                  <a:pos x="91" y="117"/>
                </a:cxn>
                <a:cxn ang="0">
                  <a:pos x="55" y="49"/>
                </a:cxn>
                <a:cxn ang="0">
                  <a:pos x="68" y="26"/>
                </a:cxn>
                <a:cxn ang="0">
                  <a:pos x="47" y="0"/>
                </a:cxn>
                <a:cxn ang="0">
                  <a:pos x="24" y="26"/>
                </a:cxn>
                <a:cxn ang="0">
                  <a:pos x="36" y="49"/>
                </a:cxn>
                <a:cxn ang="0">
                  <a:pos x="0" y="117"/>
                </a:cxn>
              </a:cxnLst>
              <a:rect l="0" t="0" r="r" b="b"/>
              <a:pathLst>
                <a:path w="91" h="117">
                  <a:moveTo>
                    <a:pt x="91" y="117"/>
                  </a:moveTo>
                  <a:cubicBezTo>
                    <a:pt x="91" y="84"/>
                    <a:pt x="83" y="56"/>
                    <a:pt x="55" y="49"/>
                  </a:cubicBezTo>
                  <a:cubicBezTo>
                    <a:pt x="61" y="44"/>
                    <a:pt x="68" y="34"/>
                    <a:pt x="68" y="26"/>
                  </a:cubicBezTo>
                  <a:cubicBezTo>
                    <a:pt x="68" y="11"/>
                    <a:pt x="58" y="0"/>
                    <a:pt x="47" y="0"/>
                  </a:cubicBezTo>
                  <a:cubicBezTo>
                    <a:pt x="34" y="0"/>
                    <a:pt x="24" y="11"/>
                    <a:pt x="24" y="26"/>
                  </a:cubicBezTo>
                  <a:cubicBezTo>
                    <a:pt x="24" y="34"/>
                    <a:pt x="31" y="44"/>
                    <a:pt x="36" y="49"/>
                  </a:cubicBezTo>
                  <a:cubicBezTo>
                    <a:pt x="11" y="56"/>
                    <a:pt x="0" y="84"/>
                    <a:pt x="0" y="117"/>
                  </a:cubicBezTo>
                </a:path>
              </a:pathLst>
            </a:custGeom>
            <a:noFill/>
            <a:ln w="11113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51"/>
            <p:cNvSpPr>
              <a:spLocks/>
            </p:cNvSpPr>
            <p:nvPr/>
          </p:nvSpPr>
          <p:spPr bwMode="auto">
            <a:xfrm>
              <a:off x="1482726" y="2079625"/>
              <a:ext cx="173038" cy="227013"/>
            </a:xfrm>
            <a:custGeom>
              <a:avLst/>
              <a:gdLst/>
              <a:ahLst/>
              <a:cxnLst>
                <a:cxn ang="0">
                  <a:pos x="89" y="117"/>
                </a:cxn>
                <a:cxn ang="0">
                  <a:pos x="55" y="49"/>
                </a:cxn>
                <a:cxn ang="0">
                  <a:pos x="66" y="26"/>
                </a:cxn>
                <a:cxn ang="0">
                  <a:pos x="45" y="0"/>
                </a:cxn>
                <a:cxn ang="0">
                  <a:pos x="22" y="26"/>
                </a:cxn>
                <a:cxn ang="0">
                  <a:pos x="35" y="49"/>
                </a:cxn>
                <a:cxn ang="0">
                  <a:pos x="0" y="117"/>
                </a:cxn>
              </a:cxnLst>
              <a:rect l="0" t="0" r="r" b="b"/>
              <a:pathLst>
                <a:path w="89" h="117">
                  <a:moveTo>
                    <a:pt x="89" y="117"/>
                  </a:moveTo>
                  <a:cubicBezTo>
                    <a:pt x="89" y="84"/>
                    <a:pt x="81" y="56"/>
                    <a:pt x="55" y="49"/>
                  </a:cubicBezTo>
                  <a:cubicBezTo>
                    <a:pt x="60" y="44"/>
                    <a:pt x="66" y="34"/>
                    <a:pt x="66" y="26"/>
                  </a:cubicBezTo>
                  <a:cubicBezTo>
                    <a:pt x="66" y="11"/>
                    <a:pt x="56" y="0"/>
                    <a:pt x="45" y="0"/>
                  </a:cubicBezTo>
                  <a:cubicBezTo>
                    <a:pt x="32" y="0"/>
                    <a:pt x="22" y="11"/>
                    <a:pt x="22" y="26"/>
                  </a:cubicBezTo>
                  <a:cubicBezTo>
                    <a:pt x="22" y="34"/>
                    <a:pt x="29" y="44"/>
                    <a:pt x="35" y="49"/>
                  </a:cubicBezTo>
                  <a:cubicBezTo>
                    <a:pt x="9" y="56"/>
                    <a:pt x="0" y="84"/>
                    <a:pt x="0" y="117"/>
                  </a:cubicBezTo>
                </a:path>
              </a:pathLst>
            </a:custGeom>
            <a:noFill/>
            <a:ln w="11113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52"/>
            <p:cNvSpPr>
              <a:spLocks/>
            </p:cNvSpPr>
            <p:nvPr/>
          </p:nvSpPr>
          <p:spPr bwMode="auto">
            <a:xfrm>
              <a:off x="1552576" y="2187575"/>
              <a:ext cx="41275" cy="144463"/>
            </a:xfrm>
            <a:custGeom>
              <a:avLst/>
              <a:gdLst/>
              <a:ahLst/>
              <a:cxnLst>
                <a:cxn ang="0">
                  <a:pos x="11" y="75"/>
                </a:cxn>
                <a:cxn ang="0">
                  <a:pos x="0" y="64"/>
                </a:cxn>
                <a:cxn ang="0">
                  <a:pos x="8" y="7"/>
                </a:cxn>
                <a:cxn ang="0">
                  <a:pos x="5" y="0"/>
                </a:cxn>
                <a:cxn ang="0">
                  <a:pos x="16" y="0"/>
                </a:cxn>
                <a:cxn ang="0">
                  <a:pos x="13" y="7"/>
                </a:cxn>
                <a:cxn ang="0">
                  <a:pos x="21" y="64"/>
                </a:cxn>
                <a:cxn ang="0">
                  <a:pos x="16" y="70"/>
                </a:cxn>
              </a:cxnLst>
              <a:rect l="0" t="0" r="r" b="b"/>
              <a:pathLst>
                <a:path w="21" h="75">
                  <a:moveTo>
                    <a:pt x="11" y="75"/>
                  </a:moveTo>
                  <a:cubicBezTo>
                    <a:pt x="8" y="71"/>
                    <a:pt x="5" y="70"/>
                    <a:pt x="0" y="64"/>
                  </a:cubicBezTo>
                  <a:cubicBezTo>
                    <a:pt x="0" y="53"/>
                    <a:pt x="7" y="16"/>
                    <a:pt x="8" y="7"/>
                  </a:cubicBezTo>
                  <a:cubicBezTo>
                    <a:pt x="7" y="5"/>
                    <a:pt x="4" y="4"/>
                    <a:pt x="5" y="0"/>
                  </a:cubicBezTo>
                  <a:cubicBezTo>
                    <a:pt x="9" y="2"/>
                    <a:pt x="12" y="1"/>
                    <a:pt x="16" y="0"/>
                  </a:cubicBezTo>
                  <a:cubicBezTo>
                    <a:pt x="16" y="3"/>
                    <a:pt x="14" y="5"/>
                    <a:pt x="13" y="7"/>
                  </a:cubicBezTo>
                  <a:cubicBezTo>
                    <a:pt x="14" y="17"/>
                    <a:pt x="21" y="54"/>
                    <a:pt x="21" y="64"/>
                  </a:cubicBezTo>
                  <a:cubicBezTo>
                    <a:pt x="19" y="67"/>
                    <a:pt x="18" y="67"/>
                    <a:pt x="16" y="70"/>
                  </a:cubicBezTo>
                </a:path>
              </a:pathLst>
            </a:custGeom>
            <a:noFill/>
            <a:ln w="11113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53"/>
            <p:cNvSpPr>
              <a:spLocks/>
            </p:cNvSpPr>
            <p:nvPr/>
          </p:nvSpPr>
          <p:spPr bwMode="auto">
            <a:xfrm>
              <a:off x="1376363" y="2187575"/>
              <a:ext cx="39688" cy="144463"/>
            </a:xfrm>
            <a:custGeom>
              <a:avLst/>
              <a:gdLst/>
              <a:ahLst/>
              <a:cxnLst>
                <a:cxn ang="0">
                  <a:pos x="11" y="75"/>
                </a:cxn>
                <a:cxn ang="0">
                  <a:pos x="1" y="64"/>
                </a:cxn>
                <a:cxn ang="0">
                  <a:pos x="8" y="7"/>
                </a:cxn>
                <a:cxn ang="0">
                  <a:pos x="5" y="0"/>
                </a:cxn>
                <a:cxn ang="0">
                  <a:pos x="16" y="0"/>
                </a:cxn>
                <a:cxn ang="0">
                  <a:pos x="13" y="7"/>
                </a:cxn>
                <a:cxn ang="0">
                  <a:pos x="21" y="64"/>
                </a:cxn>
                <a:cxn ang="0">
                  <a:pos x="16" y="70"/>
                </a:cxn>
              </a:cxnLst>
              <a:rect l="0" t="0" r="r" b="b"/>
              <a:pathLst>
                <a:path w="21" h="75">
                  <a:moveTo>
                    <a:pt x="11" y="75"/>
                  </a:moveTo>
                  <a:cubicBezTo>
                    <a:pt x="8" y="71"/>
                    <a:pt x="5" y="70"/>
                    <a:pt x="1" y="64"/>
                  </a:cubicBezTo>
                  <a:cubicBezTo>
                    <a:pt x="0" y="53"/>
                    <a:pt x="7" y="16"/>
                    <a:pt x="8" y="7"/>
                  </a:cubicBezTo>
                  <a:cubicBezTo>
                    <a:pt x="7" y="5"/>
                    <a:pt x="5" y="4"/>
                    <a:pt x="5" y="0"/>
                  </a:cubicBezTo>
                  <a:cubicBezTo>
                    <a:pt x="9" y="2"/>
                    <a:pt x="12" y="1"/>
                    <a:pt x="16" y="0"/>
                  </a:cubicBezTo>
                  <a:cubicBezTo>
                    <a:pt x="17" y="3"/>
                    <a:pt x="14" y="5"/>
                    <a:pt x="13" y="7"/>
                  </a:cubicBezTo>
                  <a:cubicBezTo>
                    <a:pt x="14" y="17"/>
                    <a:pt x="21" y="54"/>
                    <a:pt x="21" y="64"/>
                  </a:cubicBezTo>
                  <a:cubicBezTo>
                    <a:pt x="20" y="67"/>
                    <a:pt x="19" y="67"/>
                    <a:pt x="16" y="70"/>
                  </a:cubicBezTo>
                </a:path>
              </a:pathLst>
            </a:custGeom>
            <a:noFill/>
            <a:ln w="11113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54"/>
            <p:cNvSpPr>
              <a:spLocks/>
            </p:cNvSpPr>
            <p:nvPr/>
          </p:nvSpPr>
          <p:spPr bwMode="auto">
            <a:xfrm>
              <a:off x="1462088" y="2065338"/>
              <a:ext cx="39688" cy="142875"/>
            </a:xfrm>
            <a:custGeom>
              <a:avLst/>
              <a:gdLst/>
              <a:ahLst/>
              <a:cxnLst>
                <a:cxn ang="0">
                  <a:pos x="11" y="74"/>
                </a:cxn>
                <a:cxn ang="0">
                  <a:pos x="0" y="64"/>
                </a:cxn>
                <a:cxn ang="0">
                  <a:pos x="8" y="7"/>
                </a:cxn>
                <a:cxn ang="0">
                  <a:pos x="5" y="0"/>
                </a:cxn>
                <a:cxn ang="0">
                  <a:pos x="16" y="0"/>
                </a:cxn>
                <a:cxn ang="0">
                  <a:pos x="13" y="7"/>
                </a:cxn>
                <a:cxn ang="0">
                  <a:pos x="21" y="64"/>
                </a:cxn>
                <a:cxn ang="0">
                  <a:pos x="16" y="70"/>
                </a:cxn>
              </a:cxnLst>
              <a:rect l="0" t="0" r="r" b="b"/>
              <a:pathLst>
                <a:path w="21" h="74">
                  <a:moveTo>
                    <a:pt x="11" y="74"/>
                  </a:moveTo>
                  <a:cubicBezTo>
                    <a:pt x="8" y="71"/>
                    <a:pt x="5" y="69"/>
                    <a:pt x="0" y="64"/>
                  </a:cubicBezTo>
                  <a:cubicBezTo>
                    <a:pt x="0" y="53"/>
                    <a:pt x="7" y="16"/>
                    <a:pt x="8" y="7"/>
                  </a:cubicBezTo>
                  <a:cubicBezTo>
                    <a:pt x="7" y="5"/>
                    <a:pt x="4" y="4"/>
                    <a:pt x="5" y="0"/>
                  </a:cubicBezTo>
                  <a:cubicBezTo>
                    <a:pt x="9" y="1"/>
                    <a:pt x="12" y="1"/>
                    <a:pt x="16" y="0"/>
                  </a:cubicBezTo>
                  <a:cubicBezTo>
                    <a:pt x="16" y="3"/>
                    <a:pt x="14" y="5"/>
                    <a:pt x="13" y="7"/>
                  </a:cubicBezTo>
                  <a:cubicBezTo>
                    <a:pt x="14" y="16"/>
                    <a:pt x="21" y="54"/>
                    <a:pt x="21" y="64"/>
                  </a:cubicBezTo>
                  <a:cubicBezTo>
                    <a:pt x="19" y="67"/>
                    <a:pt x="18" y="67"/>
                    <a:pt x="16" y="70"/>
                  </a:cubicBezTo>
                </a:path>
              </a:pathLst>
            </a:custGeom>
            <a:noFill/>
            <a:ln w="11113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e 371"/>
          <p:cNvGrpSpPr/>
          <p:nvPr/>
        </p:nvGrpSpPr>
        <p:grpSpPr>
          <a:xfrm>
            <a:off x="1946478" y="1268761"/>
            <a:ext cx="300404" cy="333375"/>
            <a:chOff x="1090613" y="5176838"/>
            <a:chExt cx="325438" cy="333375"/>
          </a:xfrm>
        </p:grpSpPr>
        <p:sp>
          <p:nvSpPr>
            <p:cNvPr id="373" name="Freeform 756"/>
            <p:cNvSpPr>
              <a:spLocks/>
            </p:cNvSpPr>
            <p:nvPr/>
          </p:nvSpPr>
          <p:spPr bwMode="auto">
            <a:xfrm>
              <a:off x="1138238" y="5241925"/>
              <a:ext cx="31750" cy="508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26"/>
                </a:cxn>
              </a:cxnLst>
              <a:rect l="0" t="0" r="r" b="b"/>
              <a:pathLst>
                <a:path w="16" h="26">
                  <a:moveTo>
                    <a:pt x="16" y="0"/>
                  </a:moveTo>
                  <a:cubicBezTo>
                    <a:pt x="7" y="4"/>
                    <a:pt x="1" y="13"/>
                    <a:pt x="0" y="26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74" name="Freeform 757"/>
            <p:cNvSpPr>
              <a:spLocks/>
            </p:cNvSpPr>
            <p:nvPr/>
          </p:nvSpPr>
          <p:spPr bwMode="auto">
            <a:xfrm>
              <a:off x="1112838" y="5370513"/>
              <a:ext cx="15875" cy="1905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8" y="0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7"/>
                    <a:pt x="5" y="3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75" name="Freeform 758"/>
            <p:cNvSpPr>
              <a:spLocks/>
            </p:cNvSpPr>
            <p:nvPr/>
          </p:nvSpPr>
          <p:spPr bwMode="auto">
            <a:xfrm>
              <a:off x="1138238" y="5292725"/>
              <a:ext cx="1588" cy="14288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cubicBezTo>
                    <a:pt x="0" y="6"/>
                    <a:pt x="0" y="4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76" name="Freeform 759"/>
            <p:cNvSpPr>
              <a:spLocks/>
            </p:cNvSpPr>
            <p:nvPr/>
          </p:nvSpPr>
          <p:spPr bwMode="auto">
            <a:xfrm>
              <a:off x="1128713" y="5307013"/>
              <a:ext cx="34925" cy="63500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18" y="22"/>
                </a:cxn>
                <a:cxn ang="0">
                  <a:pos x="5" y="0"/>
                </a:cxn>
              </a:cxnLst>
              <a:rect l="0" t="0" r="r" b="b"/>
              <a:pathLst>
                <a:path w="18" h="33">
                  <a:moveTo>
                    <a:pt x="0" y="33"/>
                  </a:moveTo>
                  <a:cubicBezTo>
                    <a:pt x="5" y="28"/>
                    <a:pt x="11" y="24"/>
                    <a:pt x="18" y="22"/>
                  </a:cubicBezTo>
                  <a:cubicBezTo>
                    <a:pt x="13" y="17"/>
                    <a:pt x="7" y="9"/>
                    <a:pt x="5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77" name="Freeform 760"/>
            <p:cNvSpPr>
              <a:spLocks/>
            </p:cNvSpPr>
            <p:nvPr/>
          </p:nvSpPr>
          <p:spPr bwMode="auto">
            <a:xfrm>
              <a:off x="1090613" y="5389563"/>
              <a:ext cx="22225" cy="1079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56"/>
                </a:cxn>
              </a:cxnLst>
              <a:rect l="0" t="0" r="r" b="b"/>
              <a:pathLst>
                <a:path w="12" h="56">
                  <a:moveTo>
                    <a:pt x="12" y="0"/>
                  </a:moveTo>
                  <a:cubicBezTo>
                    <a:pt x="3" y="15"/>
                    <a:pt x="0" y="34"/>
                    <a:pt x="0" y="56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78" name="Freeform 761"/>
            <p:cNvSpPr>
              <a:spLocks/>
            </p:cNvSpPr>
            <p:nvPr/>
          </p:nvSpPr>
          <p:spPr bwMode="auto">
            <a:xfrm>
              <a:off x="1244600" y="53721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79" name="Freeform 762"/>
            <p:cNvSpPr>
              <a:spLocks/>
            </p:cNvSpPr>
            <p:nvPr/>
          </p:nvSpPr>
          <p:spPr bwMode="auto">
            <a:xfrm>
              <a:off x="1147763" y="5373688"/>
              <a:ext cx="131763" cy="136525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68" y="64"/>
                </a:cxn>
                <a:cxn ang="0">
                  <a:pos x="50" y="0"/>
                </a:cxn>
              </a:cxnLst>
              <a:rect l="0" t="0" r="r" b="b"/>
              <a:pathLst>
                <a:path w="68" h="70">
                  <a:moveTo>
                    <a:pt x="0" y="69"/>
                  </a:moveTo>
                  <a:cubicBezTo>
                    <a:pt x="28" y="70"/>
                    <a:pt x="68" y="69"/>
                    <a:pt x="68" y="64"/>
                  </a:cubicBezTo>
                  <a:cubicBezTo>
                    <a:pt x="68" y="38"/>
                    <a:pt x="63" y="14"/>
                    <a:pt x="50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0" name="Freeform 763"/>
            <p:cNvSpPr>
              <a:spLocks/>
            </p:cNvSpPr>
            <p:nvPr/>
          </p:nvSpPr>
          <p:spPr bwMode="auto">
            <a:xfrm>
              <a:off x="1189038" y="5240338"/>
              <a:ext cx="36513" cy="26988"/>
            </a:xfrm>
            <a:custGeom>
              <a:avLst/>
              <a:gdLst/>
              <a:ahLst/>
              <a:cxnLst>
                <a:cxn ang="0">
                  <a:pos x="19" y="14"/>
                </a:cxn>
                <a:cxn ang="0">
                  <a:pos x="0" y="0"/>
                </a:cxn>
              </a:cxnLst>
              <a:rect l="0" t="0" r="r" b="b"/>
              <a:pathLst>
                <a:path w="19" h="14">
                  <a:moveTo>
                    <a:pt x="19" y="14"/>
                  </a:moveTo>
                  <a:cubicBezTo>
                    <a:pt x="15" y="6"/>
                    <a:pt x="8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1" name="Freeform 764"/>
            <p:cNvSpPr>
              <a:spLocks/>
            </p:cNvSpPr>
            <p:nvPr/>
          </p:nvSpPr>
          <p:spPr bwMode="auto">
            <a:xfrm>
              <a:off x="1169988" y="5240338"/>
              <a:ext cx="19050" cy="15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0"/>
                </a:cxn>
                <a:cxn ang="0">
                  <a:pos x="0" y="1"/>
                </a:cxn>
              </a:cxnLst>
              <a:rect l="0" t="0" r="r" b="b"/>
              <a:pathLst>
                <a:path w="10" h="1">
                  <a:moveTo>
                    <a:pt x="10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5" y="0"/>
                    <a:pt x="3" y="0"/>
                    <a:pt x="0" y="1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2" name="Freeform 765"/>
            <p:cNvSpPr>
              <a:spLocks/>
            </p:cNvSpPr>
            <p:nvPr/>
          </p:nvSpPr>
          <p:spPr bwMode="auto">
            <a:xfrm>
              <a:off x="1225550" y="5267325"/>
              <a:ext cx="6350" cy="39688"/>
            </a:xfrm>
            <a:custGeom>
              <a:avLst/>
              <a:gdLst/>
              <a:ahLst/>
              <a:cxnLst>
                <a:cxn ang="0">
                  <a:pos x="3" y="20"/>
                </a:cxn>
                <a:cxn ang="0">
                  <a:pos x="3" y="15"/>
                </a:cxn>
                <a:cxn ang="0">
                  <a:pos x="0" y="0"/>
                </a:cxn>
              </a:cxnLst>
              <a:rect l="0" t="0" r="r" b="b"/>
              <a:pathLst>
                <a:path w="3" h="20">
                  <a:moveTo>
                    <a:pt x="3" y="20"/>
                  </a:moveTo>
                  <a:cubicBezTo>
                    <a:pt x="3" y="18"/>
                    <a:pt x="3" y="17"/>
                    <a:pt x="3" y="15"/>
                  </a:cubicBezTo>
                  <a:cubicBezTo>
                    <a:pt x="3" y="10"/>
                    <a:pt x="2" y="5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3" name="Freeform 766"/>
            <p:cNvSpPr>
              <a:spLocks/>
            </p:cNvSpPr>
            <p:nvPr/>
          </p:nvSpPr>
          <p:spPr bwMode="auto">
            <a:xfrm>
              <a:off x="1206500" y="5307013"/>
              <a:ext cx="38100" cy="6508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22"/>
                </a:cxn>
                <a:cxn ang="0">
                  <a:pos x="20" y="34"/>
                </a:cxn>
              </a:cxnLst>
              <a:rect l="0" t="0" r="r" b="b"/>
              <a:pathLst>
                <a:path w="20" h="34">
                  <a:moveTo>
                    <a:pt x="13" y="0"/>
                  </a:moveTo>
                  <a:cubicBezTo>
                    <a:pt x="11" y="9"/>
                    <a:pt x="5" y="17"/>
                    <a:pt x="0" y="22"/>
                  </a:cubicBezTo>
                  <a:cubicBezTo>
                    <a:pt x="8" y="25"/>
                    <a:pt x="14" y="29"/>
                    <a:pt x="20" y="34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4" name="Freeform 767"/>
            <p:cNvSpPr>
              <a:spLocks/>
            </p:cNvSpPr>
            <p:nvPr/>
          </p:nvSpPr>
          <p:spPr bwMode="auto">
            <a:xfrm>
              <a:off x="1274763" y="5180013"/>
              <a:ext cx="30163" cy="49213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25"/>
                </a:cxn>
              </a:cxnLst>
              <a:rect l="0" t="0" r="r" b="b"/>
              <a:pathLst>
                <a:path w="16" h="25">
                  <a:moveTo>
                    <a:pt x="16" y="0"/>
                  </a:moveTo>
                  <a:cubicBezTo>
                    <a:pt x="7" y="3"/>
                    <a:pt x="0" y="13"/>
                    <a:pt x="0" y="25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5" name="Freeform 768"/>
            <p:cNvSpPr>
              <a:spLocks/>
            </p:cNvSpPr>
            <p:nvPr/>
          </p:nvSpPr>
          <p:spPr bwMode="auto">
            <a:xfrm>
              <a:off x="1246188" y="5308600"/>
              <a:ext cx="15875" cy="1905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8" y="0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3" y="6"/>
                    <a:pt x="5" y="3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6" name="Freeform 769"/>
            <p:cNvSpPr>
              <a:spLocks/>
            </p:cNvSpPr>
            <p:nvPr/>
          </p:nvSpPr>
          <p:spPr bwMode="auto">
            <a:xfrm>
              <a:off x="1274763" y="5229225"/>
              <a:ext cx="1588" cy="14288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h="8">
                  <a:moveTo>
                    <a:pt x="0" y="8"/>
                  </a:moveTo>
                  <a:cubicBezTo>
                    <a:pt x="0" y="6"/>
                    <a:pt x="0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7" name="Freeform 770"/>
            <p:cNvSpPr>
              <a:spLocks/>
            </p:cNvSpPr>
            <p:nvPr/>
          </p:nvSpPr>
          <p:spPr bwMode="auto">
            <a:xfrm>
              <a:off x="1262063" y="5243513"/>
              <a:ext cx="36513" cy="65088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19" y="22"/>
                </a:cxn>
                <a:cxn ang="0">
                  <a:pos x="6" y="0"/>
                </a:cxn>
              </a:cxnLst>
              <a:rect l="0" t="0" r="r" b="b"/>
              <a:pathLst>
                <a:path w="19" h="33">
                  <a:moveTo>
                    <a:pt x="0" y="33"/>
                  </a:moveTo>
                  <a:cubicBezTo>
                    <a:pt x="5" y="28"/>
                    <a:pt x="11" y="24"/>
                    <a:pt x="19" y="22"/>
                  </a:cubicBezTo>
                  <a:cubicBezTo>
                    <a:pt x="14" y="17"/>
                    <a:pt x="8" y="8"/>
                    <a:pt x="6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8" name="Freeform 771"/>
            <p:cNvSpPr>
              <a:spLocks/>
            </p:cNvSpPr>
            <p:nvPr/>
          </p:nvSpPr>
          <p:spPr bwMode="auto">
            <a:xfrm>
              <a:off x="1233488" y="5327650"/>
              <a:ext cx="12700" cy="3492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8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cubicBezTo>
                    <a:pt x="4" y="5"/>
                    <a:pt x="2" y="11"/>
                    <a:pt x="0" y="18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89" name="Freeform 772"/>
            <p:cNvSpPr>
              <a:spLocks/>
            </p:cNvSpPr>
            <p:nvPr/>
          </p:nvSpPr>
          <p:spPr bwMode="auto">
            <a:xfrm>
              <a:off x="1377950" y="5310188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90" name="Freeform 773"/>
            <p:cNvSpPr>
              <a:spLocks/>
            </p:cNvSpPr>
            <p:nvPr/>
          </p:nvSpPr>
          <p:spPr bwMode="auto">
            <a:xfrm>
              <a:off x="1281113" y="5310188"/>
              <a:ext cx="134938" cy="138113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69" y="65"/>
                </a:cxn>
                <a:cxn ang="0">
                  <a:pos x="51" y="0"/>
                </a:cxn>
              </a:cxnLst>
              <a:rect l="0" t="0" r="r" b="b"/>
              <a:pathLst>
                <a:path w="69" h="71">
                  <a:moveTo>
                    <a:pt x="0" y="70"/>
                  </a:moveTo>
                  <a:cubicBezTo>
                    <a:pt x="29" y="71"/>
                    <a:pt x="69" y="69"/>
                    <a:pt x="69" y="65"/>
                  </a:cubicBezTo>
                  <a:cubicBezTo>
                    <a:pt x="69" y="38"/>
                    <a:pt x="64" y="14"/>
                    <a:pt x="51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91" name="Freeform 774"/>
            <p:cNvSpPr>
              <a:spLocks/>
            </p:cNvSpPr>
            <p:nvPr/>
          </p:nvSpPr>
          <p:spPr bwMode="auto">
            <a:xfrm>
              <a:off x="1322388" y="5176838"/>
              <a:ext cx="38100" cy="28575"/>
            </a:xfrm>
            <a:custGeom>
              <a:avLst/>
              <a:gdLst/>
              <a:ahLst/>
              <a:cxnLst>
                <a:cxn ang="0">
                  <a:pos x="20" y="15"/>
                </a:cxn>
                <a:cxn ang="0">
                  <a:pos x="0" y="0"/>
                </a:cxn>
              </a:cxnLst>
              <a:rect l="0" t="0" r="r" b="b"/>
              <a:pathLst>
                <a:path w="20" h="15">
                  <a:moveTo>
                    <a:pt x="20" y="15"/>
                  </a:moveTo>
                  <a:cubicBezTo>
                    <a:pt x="16" y="6"/>
                    <a:pt x="9" y="1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92" name="Freeform 775"/>
            <p:cNvSpPr>
              <a:spLocks/>
            </p:cNvSpPr>
            <p:nvPr/>
          </p:nvSpPr>
          <p:spPr bwMode="auto">
            <a:xfrm>
              <a:off x="1304925" y="5176838"/>
              <a:ext cx="17463" cy="317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8" y="0"/>
                </a:cxn>
                <a:cxn ang="0">
                  <a:pos x="0" y="2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93" name="Freeform 776"/>
            <p:cNvSpPr>
              <a:spLocks/>
            </p:cNvSpPr>
            <p:nvPr/>
          </p:nvSpPr>
          <p:spPr bwMode="auto">
            <a:xfrm>
              <a:off x="1360488" y="5205413"/>
              <a:ext cx="6350" cy="36513"/>
            </a:xfrm>
            <a:custGeom>
              <a:avLst/>
              <a:gdLst/>
              <a:ahLst/>
              <a:cxnLst>
                <a:cxn ang="0">
                  <a:pos x="3" y="19"/>
                </a:cxn>
                <a:cxn ang="0">
                  <a:pos x="3" y="15"/>
                </a:cxn>
                <a:cxn ang="0">
                  <a:pos x="0" y="0"/>
                </a:cxn>
              </a:cxnLst>
              <a:rect l="0" t="0" r="r" b="b"/>
              <a:pathLst>
                <a:path w="3" h="19">
                  <a:moveTo>
                    <a:pt x="3" y="19"/>
                  </a:moveTo>
                  <a:cubicBezTo>
                    <a:pt x="3" y="18"/>
                    <a:pt x="3" y="16"/>
                    <a:pt x="3" y="15"/>
                  </a:cubicBezTo>
                  <a:cubicBezTo>
                    <a:pt x="3" y="9"/>
                    <a:pt x="2" y="4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  <p:sp>
          <p:nvSpPr>
            <p:cNvPr id="394" name="Freeform 777"/>
            <p:cNvSpPr>
              <a:spLocks/>
            </p:cNvSpPr>
            <p:nvPr/>
          </p:nvSpPr>
          <p:spPr bwMode="auto">
            <a:xfrm>
              <a:off x="1341438" y="5241925"/>
              <a:ext cx="36513" cy="6826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23"/>
                </a:cxn>
                <a:cxn ang="0">
                  <a:pos x="19" y="35"/>
                </a:cxn>
              </a:cxnLst>
              <a:rect l="0" t="0" r="r" b="b"/>
              <a:pathLst>
                <a:path w="19" h="35">
                  <a:moveTo>
                    <a:pt x="13" y="0"/>
                  </a:moveTo>
                  <a:cubicBezTo>
                    <a:pt x="11" y="9"/>
                    <a:pt x="5" y="18"/>
                    <a:pt x="0" y="23"/>
                  </a:cubicBezTo>
                  <a:cubicBezTo>
                    <a:pt x="8" y="25"/>
                    <a:pt x="14" y="29"/>
                    <a:pt x="19" y="35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Arial" pitchFamily="34" charset="0"/>
              </a:endParaRPr>
            </a:p>
          </p:txBody>
        </p:sp>
      </p:grpSp>
      <p:grpSp>
        <p:nvGrpSpPr>
          <p:cNvPr id="13" name="Groupe 396"/>
          <p:cNvGrpSpPr/>
          <p:nvPr/>
        </p:nvGrpSpPr>
        <p:grpSpPr>
          <a:xfrm>
            <a:off x="5070517" y="1268760"/>
            <a:ext cx="299703" cy="338206"/>
            <a:chOff x="7277101" y="1771650"/>
            <a:chExt cx="381000" cy="396875"/>
          </a:xfrm>
        </p:grpSpPr>
        <p:sp>
          <p:nvSpPr>
            <p:cNvPr id="398" name="Freeform 496"/>
            <p:cNvSpPr>
              <a:spLocks/>
            </p:cNvSpPr>
            <p:nvPr/>
          </p:nvSpPr>
          <p:spPr bwMode="auto">
            <a:xfrm>
              <a:off x="7454901" y="1771650"/>
              <a:ext cx="203200" cy="325438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39" y="56"/>
                </a:cxn>
                <a:cxn ang="0">
                  <a:pos x="24" y="29"/>
                </a:cxn>
                <a:cxn ang="0">
                  <a:pos x="50" y="0"/>
                </a:cxn>
                <a:cxn ang="0">
                  <a:pos x="74" y="29"/>
                </a:cxn>
                <a:cxn ang="0">
                  <a:pos x="61" y="56"/>
                </a:cxn>
                <a:cxn ang="0">
                  <a:pos x="100" y="132"/>
                </a:cxn>
                <a:cxn ang="0">
                  <a:pos x="82" y="168"/>
                </a:cxn>
              </a:cxnLst>
              <a:rect l="0" t="0" r="r" b="b"/>
              <a:pathLst>
                <a:path w="105" h="168">
                  <a:moveTo>
                    <a:pt x="0" y="132"/>
                  </a:moveTo>
                  <a:cubicBezTo>
                    <a:pt x="0" y="95"/>
                    <a:pt x="10" y="64"/>
                    <a:pt x="39" y="56"/>
                  </a:cubicBezTo>
                  <a:cubicBezTo>
                    <a:pt x="32" y="50"/>
                    <a:pt x="24" y="39"/>
                    <a:pt x="24" y="29"/>
                  </a:cubicBezTo>
                  <a:cubicBezTo>
                    <a:pt x="24" y="12"/>
                    <a:pt x="35" y="0"/>
                    <a:pt x="50" y="0"/>
                  </a:cubicBezTo>
                  <a:cubicBezTo>
                    <a:pt x="63" y="0"/>
                    <a:pt x="74" y="12"/>
                    <a:pt x="74" y="29"/>
                  </a:cubicBezTo>
                  <a:cubicBezTo>
                    <a:pt x="74" y="39"/>
                    <a:pt x="68" y="50"/>
                    <a:pt x="61" y="56"/>
                  </a:cubicBezTo>
                  <a:cubicBezTo>
                    <a:pt x="91" y="64"/>
                    <a:pt x="100" y="95"/>
                    <a:pt x="100" y="132"/>
                  </a:cubicBezTo>
                  <a:cubicBezTo>
                    <a:pt x="100" y="132"/>
                    <a:pt x="105" y="164"/>
                    <a:pt x="82" y="168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399" name="Freeform 497"/>
            <p:cNvSpPr>
              <a:spLocks/>
            </p:cNvSpPr>
            <p:nvPr/>
          </p:nvSpPr>
          <p:spPr bwMode="auto">
            <a:xfrm>
              <a:off x="7524751" y="1892300"/>
              <a:ext cx="53975" cy="190500"/>
            </a:xfrm>
            <a:custGeom>
              <a:avLst/>
              <a:gdLst/>
              <a:ahLst/>
              <a:cxnLst>
                <a:cxn ang="0">
                  <a:pos x="14" y="98"/>
                </a:cxn>
                <a:cxn ang="0">
                  <a:pos x="1" y="84"/>
                </a:cxn>
                <a:cxn ang="0">
                  <a:pos x="9" y="10"/>
                </a:cxn>
                <a:cxn ang="0">
                  <a:pos x="6" y="0"/>
                </a:cxn>
                <a:cxn ang="0">
                  <a:pos x="21" y="0"/>
                </a:cxn>
                <a:cxn ang="0">
                  <a:pos x="19" y="10"/>
                </a:cxn>
                <a:cxn ang="0">
                  <a:pos x="28" y="85"/>
                </a:cxn>
                <a:cxn ang="0">
                  <a:pos x="21" y="92"/>
                </a:cxn>
              </a:cxnLst>
              <a:rect l="0" t="0" r="r" b="b"/>
              <a:pathLst>
                <a:path w="28" h="98">
                  <a:moveTo>
                    <a:pt x="14" y="98"/>
                  </a:moveTo>
                  <a:cubicBezTo>
                    <a:pt x="10" y="94"/>
                    <a:pt x="7" y="92"/>
                    <a:pt x="1" y="84"/>
                  </a:cubicBezTo>
                  <a:cubicBezTo>
                    <a:pt x="0" y="69"/>
                    <a:pt x="8" y="22"/>
                    <a:pt x="9" y="10"/>
                  </a:cubicBezTo>
                  <a:cubicBezTo>
                    <a:pt x="7" y="6"/>
                    <a:pt x="6" y="5"/>
                    <a:pt x="6" y="0"/>
                  </a:cubicBezTo>
                  <a:cubicBezTo>
                    <a:pt x="12" y="2"/>
                    <a:pt x="16" y="2"/>
                    <a:pt x="21" y="0"/>
                  </a:cubicBezTo>
                  <a:cubicBezTo>
                    <a:pt x="22" y="4"/>
                    <a:pt x="20" y="6"/>
                    <a:pt x="19" y="10"/>
                  </a:cubicBezTo>
                  <a:cubicBezTo>
                    <a:pt x="20" y="22"/>
                    <a:pt x="27" y="71"/>
                    <a:pt x="28" y="85"/>
                  </a:cubicBezTo>
                  <a:cubicBezTo>
                    <a:pt x="26" y="88"/>
                    <a:pt x="24" y="89"/>
                    <a:pt x="21" y="92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00" name="Freeform 498"/>
            <p:cNvSpPr>
              <a:spLocks/>
            </p:cNvSpPr>
            <p:nvPr/>
          </p:nvSpPr>
          <p:spPr bwMode="auto">
            <a:xfrm>
              <a:off x="7288213" y="1819275"/>
              <a:ext cx="165100" cy="21272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33" y="47"/>
                </a:cxn>
                <a:cxn ang="0">
                  <a:pos x="21" y="24"/>
                </a:cxn>
                <a:cxn ang="0">
                  <a:pos x="42" y="0"/>
                </a:cxn>
                <a:cxn ang="0">
                  <a:pos x="63" y="24"/>
                </a:cxn>
                <a:cxn ang="0">
                  <a:pos x="52" y="47"/>
                </a:cxn>
                <a:cxn ang="0">
                  <a:pos x="85" y="110"/>
                </a:cxn>
              </a:cxnLst>
              <a:rect l="0" t="0" r="r" b="b"/>
              <a:pathLst>
                <a:path w="85" h="110">
                  <a:moveTo>
                    <a:pt x="0" y="105"/>
                  </a:moveTo>
                  <a:cubicBezTo>
                    <a:pt x="0" y="73"/>
                    <a:pt x="9" y="53"/>
                    <a:pt x="33" y="47"/>
                  </a:cubicBezTo>
                  <a:cubicBezTo>
                    <a:pt x="28" y="41"/>
                    <a:pt x="21" y="32"/>
                    <a:pt x="21" y="24"/>
                  </a:cubicBezTo>
                  <a:cubicBezTo>
                    <a:pt x="21" y="10"/>
                    <a:pt x="30" y="0"/>
                    <a:pt x="42" y="0"/>
                  </a:cubicBezTo>
                  <a:cubicBezTo>
                    <a:pt x="53" y="0"/>
                    <a:pt x="63" y="10"/>
                    <a:pt x="63" y="24"/>
                  </a:cubicBezTo>
                  <a:cubicBezTo>
                    <a:pt x="63" y="32"/>
                    <a:pt x="57" y="41"/>
                    <a:pt x="52" y="47"/>
                  </a:cubicBezTo>
                  <a:cubicBezTo>
                    <a:pt x="76" y="53"/>
                    <a:pt x="85" y="79"/>
                    <a:pt x="85" y="11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01" name="Freeform 499"/>
            <p:cNvSpPr>
              <a:spLocks/>
            </p:cNvSpPr>
            <p:nvPr/>
          </p:nvSpPr>
          <p:spPr bwMode="auto">
            <a:xfrm>
              <a:off x="7277101" y="2097087"/>
              <a:ext cx="111125" cy="71438"/>
            </a:xfrm>
            <a:custGeom>
              <a:avLst/>
              <a:gdLst/>
              <a:ahLst/>
              <a:cxnLst>
                <a:cxn ang="0">
                  <a:pos x="56" y="27"/>
                </a:cxn>
                <a:cxn ang="0">
                  <a:pos x="56" y="35"/>
                </a:cxn>
                <a:cxn ang="0">
                  <a:pos x="56" y="35"/>
                </a:cxn>
                <a:cxn ang="0">
                  <a:pos x="48" y="35"/>
                </a:cxn>
                <a:cxn ang="0">
                  <a:pos x="20" y="6"/>
                </a:cxn>
                <a:cxn ang="0">
                  <a:pos x="0" y="1"/>
                </a:cxn>
              </a:cxnLst>
              <a:rect l="0" t="0" r="r" b="b"/>
              <a:pathLst>
                <a:path w="58" h="37">
                  <a:moveTo>
                    <a:pt x="56" y="27"/>
                  </a:moveTo>
                  <a:cubicBezTo>
                    <a:pt x="58" y="29"/>
                    <a:pt x="58" y="32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7"/>
                    <a:pt x="50" y="37"/>
                    <a:pt x="48" y="35"/>
                  </a:cubicBezTo>
                  <a:cubicBezTo>
                    <a:pt x="48" y="35"/>
                    <a:pt x="28" y="10"/>
                    <a:pt x="20" y="6"/>
                  </a:cubicBezTo>
                  <a:cubicBezTo>
                    <a:pt x="9" y="0"/>
                    <a:pt x="0" y="1"/>
                    <a:pt x="0" y="1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02" name="Freeform 500"/>
            <p:cNvSpPr>
              <a:spLocks/>
            </p:cNvSpPr>
            <p:nvPr/>
          </p:nvSpPr>
          <p:spPr bwMode="auto">
            <a:xfrm>
              <a:off x="7353301" y="2103437"/>
              <a:ext cx="55563" cy="523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6" y="17"/>
                </a:cxn>
                <a:cxn ang="0">
                  <a:pos x="26" y="25"/>
                </a:cxn>
                <a:cxn ang="0">
                  <a:pos x="26" y="25"/>
                </a:cxn>
                <a:cxn ang="0">
                  <a:pos x="18" y="25"/>
                </a:cxn>
                <a:cxn ang="0">
                  <a:pos x="0" y="7"/>
                </a:cxn>
              </a:cxnLst>
              <a:rect l="0" t="0" r="r" b="b"/>
              <a:pathLst>
                <a:path w="28" h="27">
                  <a:moveTo>
                    <a:pt x="8" y="0"/>
                  </a:moveTo>
                  <a:cubicBezTo>
                    <a:pt x="26" y="17"/>
                    <a:pt x="26" y="17"/>
                    <a:pt x="26" y="17"/>
                  </a:cubicBezTo>
                  <a:cubicBezTo>
                    <a:pt x="28" y="19"/>
                    <a:pt x="28" y="23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4" y="27"/>
                    <a:pt x="20" y="27"/>
                    <a:pt x="18" y="25"/>
                  </a:cubicBez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03" name="Freeform 501"/>
            <p:cNvSpPr>
              <a:spLocks/>
            </p:cNvSpPr>
            <p:nvPr/>
          </p:nvSpPr>
          <p:spPr bwMode="auto">
            <a:xfrm>
              <a:off x="7385051" y="2071687"/>
              <a:ext cx="68263" cy="698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2" y="26"/>
                </a:cxn>
                <a:cxn ang="0">
                  <a:pos x="32" y="34"/>
                </a:cxn>
                <a:cxn ang="0">
                  <a:pos x="32" y="34"/>
                </a:cxn>
                <a:cxn ang="0">
                  <a:pos x="25" y="34"/>
                </a:cxn>
                <a:cxn ang="0">
                  <a:pos x="0" y="9"/>
                </a:cxn>
              </a:cxnLst>
              <a:rect l="0" t="0" r="r" b="b"/>
              <a:pathLst>
                <a:path w="35" h="36">
                  <a:moveTo>
                    <a:pt x="11" y="0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35" y="29"/>
                    <a:pt x="35" y="32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6"/>
                    <a:pt x="27" y="36"/>
                    <a:pt x="25" y="34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04" name="Freeform 502"/>
            <p:cNvSpPr>
              <a:spLocks/>
            </p:cNvSpPr>
            <p:nvPr/>
          </p:nvSpPr>
          <p:spPr bwMode="auto">
            <a:xfrm>
              <a:off x="7331076" y="2024062"/>
              <a:ext cx="171450" cy="58738"/>
            </a:xfrm>
            <a:custGeom>
              <a:avLst/>
              <a:gdLst/>
              <a:ahLst/>
              <a:cxnLst>
                <a:cxn ang="0">
                  <a:pos x="89" y="5"/>
                </a:cxn>
                <a:cxn ang="0">
                  <a:pos x="69" y="13"/>
                </a:cxn>
                <a:cxn ang="0">
                  <a:pos x="37" y="0"/>
                </a:cxn>
                <a:cxn ang="0">
                  <a:pos x="4" y="14"/>
                </a:cxn>
                <a:cxn ang="0">
                  <a:pos x="1" y="21"/>
                </a:cxn>
                <a:cxn ang="0">
                  <a:pos x="1" y="21"/>
                </a:cxn>
                <a:cxn ang="0">
                  <a:pos x="8" y="24"/>
                </a:cxn>
                <a:cxn ang="0">
                  <a:pos x="31" y="15"/>
                </a:cxn>
                <a:cxn ang="0">
                  <a:pos x="50" y="29"/>
                </a:cxn>
                <a:cxn ang="0">
                  <a:pos x="62" y="29"/>
                </a:cxn>
              </a:cxnLst>
              <a:rect l="0" t="0" r="r" b="b"/>
              <a:pathLst>
                <a:path w="89" h="30">
                  <a:moveTo>
                    <a:pt x="89" y="5"/>
                  </a:moveTo>
                  <a:cubicBezTo>
                    <a:pt x="89" y="5"/>
                    <a:pt x="75" y="13"/>
                    <a:pt x="69" y="13"/>
                  </a:cubicBezTo>
                  <a:cubicBezTo>
                    <a:pt x="60" y="12"/>
                    <a:pt x="46" y="1"/>
                    <a:pt x="37" y="0"/>
                  </a:cubicBezTo>
                  <a:cubicBezTo>
                    <a:pt x="31" y="0"/>
                    <a:pt x="4" y="14"/>
                    <a:pt x="4" y="14"/>
                  </a:cubicBezTo>
                  <a:cubicBezTo>
                    <a:pt x="1" y="15"/>
                    <a:pt x="0" y="19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4"/>
                    <a:pt x="6" y="25"/>
                    <a:pt x="8" y="2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41" y="27"/>
                    <a:pt x="50" y="29"/>
                  </a:cubicBezTo>
                  <a:cubicBezTo>
                    <a:pt x="58" y="30"/>
                    <a:pt x="62" y="29"/>
                    <a:pt x="62" y="29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05" name="Freeform 503"/>
            <p:cNvSpPr>
              <a:spLocks/>
            </p:cNvSpPr>
            <p:nvPr/>
          </p:nvSpPr>
          <p:spPr bwMode="auto">
            <a:xfrm>
              <a:off x="7405688" y="2125662"/>
              <a:ext cx="19050" cy="190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8"/>
                </a:cxn>
              </a:cxnLst>
              <a:rect l="0" t="0" r="r" b="b"/>
              <a:pathLst>
                <a:path w="10" h="10">
                  <a:moveTo>
                    <a:pt x="8" y="0"/>
                  </a:moveTo>
                  <a:cubicBezTo>
                    <a:pt x="10" y="2"/>
                    <a:pt x="10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10"/>
                    <a:pt x="2" y="10"/>
                    <a:pt x="0" y="8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06" name="Freeform 504"/>
            <p:cNvSpPr>
              <a:spLocks/>
            </p:cNvSpPr>
            <p:nvPr/>
          </p:nvSpPr>
          <p:spPr bwMode="auto">
            <a:xfrm>
              <a:off x="7445376" y="2097087"/>
              <a:ext cx="168275" cy="2063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87" y="0"/>
                </a:cxn>
              </a:cxnLst>
              <a:rect l="0" t="0" r="r" b="b"/>
              <a:pathLst>
                <a:path w="87" h="11">
                  <a:moveTo>
                    <a:pt x="0" y="11"/>
                  </a:moveTo>
                  <a:cubicBezTo>
                    <a:pt x="0" y="11"/>
                    <a:pt x="80" y="9"/>
                    <a:pt x="87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07" name="Freeform 505"/>
            <p:cNvSpPr>
              <a:spLocks/>
            </p:cNvSpPr>
            <p:nvPr/>
          </p:nvSpPr>
          <p:spPr bwMode="auto">
            <a:xfrm>
              <a:off x="7286626" y="2022475"/>
              <a:ext cx="92075" cy="22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5"/>
                </a:cxn>
              </a:cxnLst>
              <a:rect l="0" t="0" r="r" b="b"/>
              <a:pathLst>
                <a:path w="48" h="11">
                  <a:moveTo>
                    <a:pt x="0" y="0"/>
                  </a:moveTo>
                  <a:cubicBezTo>
                    <a:pt x="0" y="11"/>
                    <a:pt x="48" y="5"/>
                    <a:pt x="48" y="5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</p:grpSp>
      <p:grpSp>
        <p:nvGrpSpPr>
          <p:cNvPr id="14" name="Groupe 407"/>
          <p:cNvGrpSpPr/>
          <p:nvPr/>
        </p:nvGrpSpPr>
        <p:grpSpPr>
          <a:xfrm>
            <a:off x="4638469" y="1340768"/>
            <a:ext cx="332345" cy="278698"/>
            <a:chOff x="4191001" y="735013"/>
            <a:chExt cx="428625" cy="331788"/>
          </a:xfrm>
        </p:grpSpPr>
        <p:sp>
          <p:nvSpPr>
            <p:cNvPr id="409" name="Freeform 235"/>
            <p:cNvSpPr>
              <a:spLocks/>
            </p:cNvSpPr>
            <p:nvPr/>
          </p:nvSpPr>
          <p:spPr bwMode="auto">
            <a:xfrm>
              <a:off x="4314826" y="735013"/>
              <a:ext cx="180975" cy="331788"/>
            </a:xfrm>
            <a:custGeom>
              <a:avLst/>
              <a:gdLst/>
              <a:ahLst/>
              <a:cxnLst>
                <a:cxn ang="0">
                  <a:pos x="12" y="171"/>
                </a:cxn>
                <a:cxn ang="0">
                  <a:pos x="0" y="158"/>
                </a:cxn>
                <a:cxn ang="0">
                  <a:pos x="0" y="158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1" y="0"/>
                </a:cxn>
                <a:cxn ang="0">
                  <a:pos x="93" y="12"/>
                </a:cxn>
                <a:cxn ang="0">
                  <a:pos x="93" y="12"/>
                </a:cxn>
                <a:cxn ang="0">
                  <a:pos x="93" y="158"/>
                </a:cxn>
                <a:cxn ang="0">
                  <a:pos x="81" y="171"/>
                </a:cxn>
                <a:cxn ang="0">
                  <a:pos x="81" y="171"/>
                </a:cxn>
                <a:cxn ang="0">
                  <a:pos x="12" y="171"/>
                </a:cxn>
              </a:cxnLst>
              <a:rect l="0" t="0" r="r" b="b"/>
              <a:pathLst>
                <a:path w="93" h="171">
                  <a:moveTo>
                    <a:pt x="12" y="171"/>
                  </a:moveTo>
                  <a:cubicBezTo>
                    <a:pt x="5" y="171"/>
                    <a:pt x="0" y="165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7" y="0"/>
                    <a:pt x="93" y="6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3" y="165"/>
                    <a:pt x="87" y="171"/>
                    <a:pt x="81" y="171"/>
                  </a:cubicBezTo>
                  <a:cubicBezTo>
                    <a:pt x="81" y="171"/>
                    <a:pt x="81" y="171"/>
                    <a:pt x="81" y="171"/>
                  </a:cubicBezTo>
                  <a:cubicBezTo>
                    <a:pt x="12" y="171"/>
                    <a:pt x="12" y="171"/>
                    <a:pt x="12" y="171"/>
                  </a:cubicBez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236"/>
            <p:cNvSpPr>
              <a:spLocks/>
            </p:cNvSpPr>
            <p:nvPr/>
          </p:nvSpPr>
          <p:spPr bwMode="auto">
            <a:xfrm>
              <a:off x="4357688" y="788988"/>
              <a:ext cx="93663" cy="158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59" y="0"/>
                </a:cxn>
                <a:cxn ang="0">
                  <a:pos x="59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59" h="10">
                  <a:moveTo>
                    <a:pt x="0" y="10"/>
                  </a:moveTo>
                  <a:lnTo>
                    <a:pt x="0" y="0"/>
                  </a:lnTo>
                  <a:lnTo>
                    <a:pt x="59" y="0"/>
                  </a:lnTo>
                  <a:lnTo>
                    <a:pt x="59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237"/>
            <p:cNvSpPr>
              <a:spLocks/>
            </p:cNvSpPr>
            <p:nvPr/>
          </p:nvSpPr>
          <p:spPr bwMode="auto">
            <a:xfrm>
              <a:off x="4357688" y="828675"/>
              <a:ext cx="93663" cy="158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59" y="0"/>
                </a:cxn>
                <a:cxn ang="0">
                  <a:pos x="59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59" h="10">
                  <a:moveTo>
                    <a:pt x="0" y="10"/>
                  </a:moveTo>
                  <a:lnTo>
                    <a:pt x="0" y="0"/>
                  </a:lnTo>
                  <a:lnTo>
                    <a:pt x="59" y="0"/>
                  </a:lnTo>
                  <a:lnTo>
                    <a:pt x="59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238"/>
            <p:cNvSpPr>
              <a:spLocks/>
            </p:cNvSpPr>
            <p:nvPr/>
          </p:nvSpPr>
          <p:spPr bwMode="auto">
            <a:xfrm>
              <a:off x="4379913" y="962025"/>
              <a:ext cx="49213" cy="50800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26" y="13"/>
                </a:cxn>
                <a:cxn ang="0">
                  <a:pos x="26" y="13"/>
                </a:cxn>
                <a:cxn ang="0">
                  <a:pos x="13" y="26"/>
                </a:cxn>
                <a:cxn ang="0">
                  <a:pos x="13" y="26"/>
                </a:cxn>
                <a:cxn ang="0">
                  <a:pos x="0" y="13"/>
                </a:cxn>
              </a:cxnLst>
              <a:rect l="0" t="0" r="r" b="b"/>
              <a:pathLst>
                <a:path w="26" h="26">
                  <a:moveTo>
                    <a:pt x="0" y="13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0"/>
                    <a:pt x="26" y="6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20"/>
                    <a:pt x="21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Line 239"/>
            <p:cNvSpPr>
              <a:spLocks noChangeShapeType="1"/>
            </p:cNvSpPr>
            <p:nvPr/>
          </p:nvSpPr>
          <p:spPr bwMode="auto">
            <a:xfrm>
              <a:off x="4598988" y="1020763"/>
              <a:ext cx="1588" cy="158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240"/>
            <p:cNvSpPr>
              <a:spLocks/>
            </p:cNvSpPr>
            <p:nvPr/>
          </p:nvSpPr>
          <p:spPr bwMode="auto">
            <a:xfrm>
              <a:off x="4498976" y="760413"/>
              <a:ext cx="120650" cy="280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1" y="0"/>
                </a:cxn>
                <a:cxn ang="0">
                  <a:pos x="62" y="11"/>
                </a:cxn>
                <a:cxn ang="0">
                  <a:pos x="62" y="11"/>
                </a:cxn>
                <a:cxn ang="0">
                  <a:pos x="62" y="134"/>
                </a:cxn>
                <a:cxn ang="0">
                  <a:pos x="51" y="145"/>
                </a:cxn>
                <a:cxn ang="0">
                  <a:pos x="51" y="145"/>
                </a:cxn>
                <a:cxn ang="0">
                  <a:pos x="0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7" y="0"/>
                    <a:pt x="62" y="5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0"/>
                    <a:pt x="57" y="145"/>
                    <a:pt x="51" y="145"/>
                  </a:cubicBezTo>
                  <a:cubicBezTo>
                    <a:pt x="51" y="145"/>
                    <a:pt x="51" y="145"/>
                    <a:pt x="51" y="145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5"/>
                    <a:pt x="0" y="145"/>
                    <a:pt x="0" y="145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241"/>
            <p:cNvSpPr>
              <a:spLocks/>
            </p:cNvSpPr>
            <p:nvPr/>
          </p:nvSpPr>
          <p:spPr bwMode="auto">
            <a:xfrm>
              <a:off x="4514851" y="804863"/>
              <a:ext cx="79375" cy="158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50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50" h="10">
                  <a:moveTo>
                    <a:pt x="0" y="10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242"/>
            <p:cNvSpPr>
              <a:spLocks/>
            </p:cNvSpPr>
            <p:nvPr/>
          </p:nvSpPr>
          <p:spPr bwMode="auto">
            <a:xfrm>
              <a:off x="4514851" y="838200"/>
              <a:ext cx="79375" cy="158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50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50" h="10">
                  <a:moveTo>
                    <a:pt x="0" y="10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243"/>
            <p:cNvSpPr>
              <a:spLocks/>
            </p:cNvSpPr>
            <p:nvPr/>
          </p:nvSpPr>
          <p:spPr bwMode="auto">
            <a:xfrm>
              <a:off x="4519613" y="950913"/>
              <a:ext cx="44450" cy="4603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3" y="12"/>
                </a:cxn>
                <a:cxn ang="0">
                  <a:pos x="23" y="12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0" y="12"/>
                </a:cxn>
              </a:cxnLst>
              <a:rect l="0" t="0" r="r" b="b"/>
              <a:pathLst>
                <a:path w="23" h="24">
                  <a:moveTo>
                    <a:pt x="0" y="12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3" y="6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9"/>
                    <a:pt x="18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244"/>
            <p:cNvSpPr>
              <a:spLocks/>
            </p:cNvSpPr>
            <p:nvPr/>
          </p:nvSpPr>
          <p:spPr bwMode="auto">
            <a:xfrm>
              <a:off x="4191001" y="760413"/>
              <a:ext cx="120650" cy="280988"/>
            </a:xfrm>
            <a:custGeom>
              <a:avLst/>
              <a:gdLst/>
              <a:ahLst/>
              <a:cxnLst>
                <a:cxn ang="0">
                  <a:pos x="62" y="145"/>
                </a:cxn>
                <a:cxn ang="0">
                  <a:pos x="11" y="145"/>
                </a:cxn>
                <a:cxn ang="0">
                  <a:pos x="11" y="145"/>
                </a:cxn>
                <a:cxn ang="0">
                  <a:pos x="0" y="134"/>
                </a:cxn>
                <a:cxn ang="0">
                  <a:pos x="0" y="134"/>
                </a:cxn>
                <a:cxn ang="0">
                  <a:pos x="0" y="11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62" y="0"/>
                </a:cxn>
              </a:cxnLst>
              <a:rect l="0" t="0" r="r" b="b"/>
              <a:pathLst>
                <a:path w="62" h="145">
                  <a:moveTo>
                    <a:pt x="62" y="145"/>
                  </a:move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5" y="145"/>
                    <a:pt x="0" y="140"/>
                    <a:pt x="0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245"/>
            <p:cNvSpPr>
              <a:spLocks/>
            </p:cNvSpPr>
            <p:nvPr/>
          </p:nvSpPr>
          <p:spPr bwMode="auto">
            <a:xfrm>
              <a:off x="4214813" y="804863"/>
              <a:ext cx="79375" cy="158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50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50" h="10">
                  <a:moveTo>
                    <a:pt x="0" y="10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246"/>
            <p:cNvSpPr>
              <a:spLocks/>
            </p:cNvSpPr>
            <p:nvPr/>
          </p:nvSpPr>
          <p:spPr bwMode="auto">
            <a:xfrm>
              <a:off x="4214813" y="838200"/>
              <a:ext cx="79375" cy="158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50" y="0"/>
                </a:cxn>
                <a:cxn ang="0">
                  <a:pos x="50" y="10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50" h="10">
                  <a:moveTo>
                    <a:pt x="0" y="10"/>
                  </a:moveTo>
                  <a:lnTo>
                    <a:pt x="0" y="0"/>
                  </a:lnTo>
                  <a:lnTo>
                    <a:pt x="50" y="0"/>
                  </a:lnTo>
                  <a:lnTo>
                    <a:pt x="50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247"/>
            <p:cNvSpPr>
              <a:spLocks/>
            </p:cNvSpPr>
            <p:nvPr/>
          </p:nvSpPr>
          <p:spPr bwMode="auto">
            <a:xfrm>
              <a:off x="4244976" y="950913"/>
              <a:ext cx="47625" cy="4603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0" y="12"/>
                </a:cxn>
              </a:cxnLst>
              <a:rect l="0" t="0" r="r" b="b"/>
              <a:pathLst>
                <a:path w="24" h="24">
                  <a:moveTo>
                    <a:pt x="0" y="12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9"/>
                    <a:pt x="18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e 421"/>
          <p:cNvGrpSpPr/>
          <p:nvPr/>
        </p:nvGrpSpPr>
        <p:grpSpPr>
          <a:xfrm>
            <a:off x="2810574" y="2276872"/>
            <a:ext cx="333854" cy="282005"/>
            <a:chOff x="4452938" y="2754312"/>
            <a:chExt cx="454026" cy="354013"/>
          </a:xfrm>
        </p:grpSpPr>
        <p:sp>
          <p:nvSpPr>
            <p:cNvPr id="423" name="Oval 591"/>
            <p:cNvSpPr>
              <a:spLocks noChangeArrowheads="1"/>
            </p:cNvSpPr>
            <p:nvPr/>
          </p:nvSpPr>
          <p:spPr bwMode="auto">
            <a:xfrm>
              <a:off x="4735513" y="2754312"/>
              <a:ext cx="133350" cy="136525"/>
            </a:xfrm>
            <a:prstGeom prst="ellips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24" name="Oval 592"/>
            <p:cNvSpPr>
              <a:spLocks noChangeArrowheads="1"/>
            </p:cNvSpPr>
            <p:nvPr/>
          </p:nvSpPr>
          <p:spPr bwMode="auto">
            <a:xfrm>
              <a:off x="4783138" y="2773362"/>
              <a:ext cx="39688" cy="47625"/>
            </a:xfrm>
            <a:prstGeom prst="ellips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25" name="Freeform 593"/>
            <p:cNvSpPr>
              <a:spLocks/>
            </p:cNvSpPr>
            <p:nvPr/>
          </p:nvSpPr>
          <p:spPr bwMode="auto">
            <a:xfrm>
              <a:off x="4759326" y="2820987"/>
              <a:ext cx="87313" cy="31750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22" y="0"/>
                </a:cxn>
                <a:cxn ang="0">
                  <a:pos x="45" y="16"/>
                </a:cxn>
              </a:cxnLst>
              <a:rect l="0" t="0" r="r" b="b"/>
              <a:pathLst>
                <a:path w="45" h="17">
                  <a:moveTo>
                    <a:pt x="0" y="17"/>
                  </a:moveTo>
                  <a:cubicBezTo>
                    <a:pt x="3" y="7"/>
                    <a:pt x="9" y="0"/>
                    <a:pt x="22" y="0"/>
                  </a:cubicBezTo>
                  <a:cubicBezTo>
                    <a:pt x="35" y="0"/>
                    <a:pt x="42" y="7"/>
                    <a:pt x="45" y="16"/>
                  </a:cubicBez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26" name="Oval 594"/>
            <p:cNvSpPr>
              <a:spLocks noChangeArrowheads="1"/>
            </p:cNvSpPr>
            <p:nvPr/>
          </p:nvSpPr>
          <p:spPr bwMode="auto">
            <a:xfrm>
              <a:off x="4737101" y="2940050"/>
              <a:ext cx="169863" cy="168275"/>
            </a:xfrm>
            <a:prstGeom prst="ellips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27" name="Oval 595"/>
            <p:cNvSpPr>
              <a:spLocks noChangeArrowheads="1"/>
            </p:cNvSpPr>
            <p:nvPr/>
          </p:nvSpPr>
          <p:spPr bwMode="auto">
            <a:xfrm>
              <a:off x="4795838" y="2965450"/>
              <a:ext cx="50800" cy="57150"/>
            </a:xfrm>
            <a:prstGeom prst="ellips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28" name="Freeform 596"/>
            <p:cNvSpPr>
              <a:spLocks/>
            </p:cNvSpPr>
            <p:nvPr/>
          </p:nvSpPr>
          <p:spPr bwMode="auto">
            <a:xfrm>
              <a:off x="4767263" y="3022600"/>
              <a:ext cx="107950" cy="4127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28" y="0"/>
                </a:cxn>
                <a:cxn ang="0">
                  <a:pos x="56" y="21"/>
                </a:cxn>
              </a:cxnLst>
              <a:rect l="0" t="0" r="r" b="b"/>
              <a:pathLst>
                <a:path w="56" h="22">
                  <a:moveTo>
                    <a:pt x="0" y="22"/>
                  </a:moveTo>
                  <a:cubicBezTo>
                    <a:pt x="3" y="10"/>
                    <a:pt x="12" y="0"/>
                    <a:pt x="28" y="0"/>
                  </a:cubicBezTo>
                  <a:cubicBezTo>
                    <a:pt x="43" y="0"/>
                    <a:pt x="52" y="9"/>
                    <a:pt x="56" y="21"/>
                  </a:cubicBez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29" name="Oval 597"/>
            <p:cNvSpPr>
              <a:spLocks noChangeArrowheads="1"/>
            </p:cNvSpPr>
            <p:nvPr/>
          </p:nvSpPr>
          <p:spPr bwMode="auto">
            <a:xfrm>
              <a:off x="4452938" y="2828925"/>
              <a:ext cx="190500" cy="188913"/>
            </a:xfrm>
            <a:prstGeom prst="ellips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30" name="Oval 598"/>
            <p:cNvSpPr>
              <a:spLocks noChangeArrowheads="1"/>
            </p:cNvSpPr>
            <p:nvPr/>
          </p:nvSpPr>
          <p:spPr bwMode="auto">
            <a:xfrm>
              <a:off x="4519613" y="2855912"/>
              <a:ext cx="58738" cy="66675"/>
            </a:xfrm>
            <a:prstGeom prst="ellips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31" name="Freeform 599"/>
            <p:cNvSpPr>
              <a:spLocks/>
            </p:cNvSpPr>
            <p:nvPr/>
          </p:nvSpPr>
          <p:spPr bwMode="auto">
            <a:xfrm>
              <a:off x="4484688" y="2922587"/>
              <a:ext cx="127000" cy="5080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3" y="0"/>
                </a:cxn>
                <a:cxn ang="0">
                  <a:pos x="66" y="24"/>
                </a:cxn>
              </a:cxnLst>
              <a:rect l="0" t="0" r="r" b="b"/>
              <a:pathLst>
                <a:path w="66" h="26">
                  <a:moveTo>
                    <a:pt x="0" y="26"/>
                  </a:moveTo>
                  <a:cubicBezTo>
                    <a:pt x="4" y="11"/>
                    <a:pt x="14" y="0"/>
                    <a:pt x="33" y="0"/>
                  </a:cubicBezTo>
                  <a:cubicBezTo>
                    <a:pt x="52" y="0"/>
                    <a:pt x="62" y="10"/>
                    <a:pt x="66" y="24"/>
                  </a:cubicBez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32" name="Line 600"/>
            <p:cNvSpPr>
              <a:spLocks noChangeShapeType="1"/>
            </p:cNvSpPr>
            <p:nvPr/>
          </p:nvSpPr>
          <p:spPr bwMode="auto">
            <a:xfrm flipH="1" flipV="1">
              <a:off x="4638676" y="2962275"/>
              <a:ext cx="95250" cy="39688"/>
            </a:xfrm>
            <a:prstGeom prst="lin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33" name="Line 601"/>
            <p:cNvSpPr>
              <a:spLocks noChangeShapeType="1"/>
            </p:cNvSpPr>
            <p:nvPr/>
          </p:nvSpPr>
          <p:spPr bwMode="auto">
            <a:xfrm flipH="1">
              <a:off x="4640263" y="2841625"/>
              <a:ext cx="96838" cy="42863"/>
            </a:xfrm>
            <a:prstGeom prst="lin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</p:grpSp>
      <p:grpSp>
        <p:nvGrpSpPr>
          <p:cNvPr id="16" name="Groupe 433"/>
          <p:cNvGrpSpPr/>
          <p:nvPr/>
        </p:nvGrpSpPr>
        <p:grpSpPr>
          <a:xfrm>
            <a:off x="3840842" y="2276872"/>
            <a:ext cx="351853" cy="285446"/>
            <a:chOff x="4467226" y="3211513"/>
            <a:chExt cx="347663" cy="260351"/>
          </a:xfrm>
        </p:grpSpPr>
        <p:sp>
          <p:nvSpPr>
            <p:cNvPr id="435" name="Freeform 311"/>
            <p:cNvSpPr>
              <a:spLocks/>
            </p:cNvSpPr>
            <p:nvPr/>
          </p:nvSpPr>
          <p:spPr bwMode="auto">
            <a:xfrm>
              <a:off x="4467226" y="3263901"/>
              <a:ext cx="77788" cy="603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  <a:cxn ang="0">
                  <a:pos x="20" y="31"/>
                </a:cxn>
                <a:cxn ang="0">
                  <a:pos x="40" y="11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2"/>
                    <a:pt x="9" y="31"/>
                    <a:pt x="20" y="31"/>
                  </a:cubicBezTo>
                  <a:cubicBezTo>
                    <a:pt x="31" y="31"/>
                    <a:pt x="40" y="22"/>
                    <a:pt x="40" y="1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36" name="Freeform 312"/>
            <p:cNvSpPr>
              <a:spLocks/>
            </p:cNvSpPr>
            <p:nvPr/>
          </p:nvSpPr>
          <p:spPr bwMode="auto">
            <a:xfrm>
              <a:off x="4559301" y="3263901"/>
              <a:ext cx="77788" cy="603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  <a:cxn ang="0">
                  <a:pos x="20" y="31"/>
                </a:cxn>
                <a:cxn ang="0">
                  <a:pos x="40" y="11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2"/>
                    <a:pt x="9" y="31"/>
                    <a:pt x="20" y="31"/>
                  </a:cubicBezTo>
                  <a:cubicBezTo>
                    <a:pt x="31" y="31"/>
                    <a:pt x="40" y="22"/>
                    <a:pt x="40" y="1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37" name="Freeform 313"/>
            <p:cNvSpPr>
              <a:spLocks/>
            </p:cNvSpPr>
            <p:nvPr/>
          </p:nvSpPr>
          <p:spPr bwMode="auto">
            <a:xfrm>
              <a:off x="4648201" y="3263901"/>
              <a:ext cx="77788" cy="603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  <a:cxn ang="0">
                  <a:pos x="20" y="31"/>
                </a:cxn>
                <a:cxn ang="0">
                  <a:pos x="40" y="11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2"/>
                    <a:pt x="9" y="31"/>
                    <a:pt x="20" y="31"/>
                  </a:cubicBezTo>
                  <a:cubicBezTo>
                    <a:pt x="31" y="31"/>
                    <a:pt x="40" y="22"/>
                    <a:pt x="40" y="1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38" name="Freeform 314"/>
            <p:cNvSpPr>
              <a:spLocks/>
            </p:cNvSpPr>
            <p:nvPr/>
          </p:nvSpPr>
          <p:spPr bwMode="auto">
            <a:xfrm>
              <a:off x="4737101" y="3263901"/>
              <a:ext cx="77788" cy="603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  <a:cxn ang="0">
                  <a:pos x="20" y="31"/>
                </a:cxn>
                <a:cxn ang="0">
                  <a:pos x="40" y="11"/>
                </a:cxn>
                <a:cxn ang="0">
                  <a:pos x="40" y="0"/>
                </a:cxn>
                <a:cxn ang="0">
                  <a:pos x="0" y="0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2"/>
                    <a:pt x="9" y="31"/>
                    <a:pt x="20" y="31"/>
                  </a:cubicBezTo>
                  <a:cubicBezTo>
                    <a:pt x="31" y="31"/>
                    <a:pt x="40" y="22"/>
                    <a:pt x="40" y="1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39" name="Rectangle 315"/>
            <p:cNvSpPr>
              <a:spLocks noChangeArrowheads="1"/>
            </p:cNvSpPr>
            <p:nvPr/>
          </p:nvSpPr>
          <p:spPr bwMode="auto">
            <a:xfrm>
              <a:off x="4683126" y="3340101"/>
              <a:ext cx="71438" cy="131763"/>
            </a:xfrm>
            <a:prstGeom prst="rect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40" name="Freeform 316"/>
            <p:cNvSpPr>
              <a:spLocks/>
            </p:cNvSpPr>
            <p:nvPr/>
          </p:nvSpPr>
          <p:spPr bwMode="auto">
            <a:xfrm>
              <a:off x="4760914" y="3325813"/>
              <a:ext cx="26988" cy="146050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17" y="92"/>
                </a:cxn>
                <a:cxn ang="0">
                  <a:pos x="17" y="0"/>
                </a:cxn>
              </a:cxnLst>
              <a:rect l="0" t="0" r="r" b="b"/>
              <a:pathLst>
                <a:path w="17" h="92">
                  <a:moveTo>
                    <a:pt x="0" y="92"/>
                  </a:moveTo>
                  <a:lnTo>
                    <a:pt x="17" y="92"/>
                  </a:lnTo>
                  <a:lnTo>
                    <a:pt x="17" y="0"/>
                  </a:ln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41" name="Freeform 317"/>
            <p:cNvSpPr>
              <a:spLocks/>
            </p:cNvSpPr>
            <p:nvPr/>
          </p:nvSpPr>
          <p:spPr bwMode="auto">
            <a:xfrm>
              <a:off x="4491039" y="3325813"/>
              <a:ext cx="104775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66" y="92"/>
                </a:cxn>
              </a:cxnLst>
              <a:rect l="0" t="0" r="r" b="b"/>
              <a:pathLst>
                <a:path w="66" h="92">
                  <a:moveTo>
                    <a:pt x="0" y="0"/>
                  </a:moveTo>
                  <a:lnTo>
                    <a:pt x="0" y="92"/>
                  </a:lnTo>
                  <a:lnTo>
                    <a:pt x="66" y="92"/>
                  </a:ln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42" name="Line 318"/>
            <p:cNvSpPr>
              <a:spLocks noChangeShapeType="1"/>
            </p:cNvSpPr>
            <p:nvPr/>
          </p:nvSpPr>
          <p:spPr bwMode="auto">
            <a:xfrm flipV="1">
              <a:off x="4549776" y="3365501"/>
              <a:ext cx="73025" cy="44450"/>
            </a:xfrm>
            <a:prstGeom prst="lin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43" name="Line 319"/>
            <p:cNvSpPr>
              <a:spLocks noChangeShapeType="1"/>
            </p:cNvSpPr>
            <p:nvPr/>
          </p:nvSpPr>
          <p:spPr bwMode="auto">
            <a:xfrm flipV="1">
              <a:off x="4562476" y="3394076"/>
              <a:ext cx="74613" cy="44450"/>
            </a:xfrm>
            <a:prstGeom prst="line">
              <a:avLst/>
            </a:pr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44" name="Freeform 320"/>
            <p:cNvSpPr>
              <a:spLocks/>
            </p:cNvSpPr>
            <p:nvPr/>
          </p:nvSpPr>
          <p:spPr bwMode="auto">
            <a:xfrm>
              <a:off x="4470401" y="3211513"/>
              <a:ext cx="342900" cy="50800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35" y="0"/>
                </a:cxn>
                <a:cxn ang="0">
                  <a:pos x="180" y="0"/>
                </a:cxn>
                <a:cxn ang="0">
                  <a:pos x="216" y="31"/>
                </a:cxn>
              </a:cxnLst>
              <a:rect l="0" t="0" r="r" b="b"/>
              <a:pathLst>
                <a:path w="216" h="32">
                  <a:moveTo>
                    <a:pt x="0" y="32"/>
                  </a:moveTo>
                  <a:lnTo>
                    <a:pt x="35" y="0"/>
                  </a:lnTo>
                  <a:lnTo>
                    <a:pt x="180" y="0"/>
                  </a:lnTo>
                  <a:lnTo>
                    <a:pt x="216" y="31"/>
                  </a:lnTo>
                </a:path>
              </a:pathLst>
            </a:custGeom>
            <a:noFill/>
            <a:ln w="952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</p:grpSp>
      <p:grpSp>
        <p:nvGrpSpPr>
          <p:cNvPr id="17" name="Groupe 444"/>
          <p:cNvGrpSpPr/>
          <p:nvPr/>
        </p:nvGrpSpPr>
        <p:grpSpPr>
          <a:xfrm>
            <a:off x="6931647" y="2273558"/>
            <a:ext cx="299110" cy="219338"/>
            <a:chOff x="7720013" y="3976687"/>
            <a:chExt cx="344488" cy="280988"/>
          </a:xfrm>
        </p:grpSpPr>
        <p:sp>
          <p:nvSpPr>
            <p:cNvPr id="446" name="Freeform 587"/>
            <p:cNvSpPr>
              <a:spLocks/>
            </p:cNvSpPr>
            <p:nvPr/>
          </p:nvSpPr>
          <p:spPr bwMode="auto">
            <a:xfrm>
              <a:off x="7747001" y="3978275"/>
              <a:ext cx="290513" cy="279400"/>
            </a:xfrm>
            <a:custGeom>
              <a:avLst/>
              <a:gdLst/>
              <a:ahLst/>
              <a:cxnLst>
                <a:cxn ang="0">
                  <a:pos x="150" y="126"/>
                </a:cxn>
                <a:cxn ang="0">
                  <a:pos x="132" y="144"/>
                </a:cxn>
                <a:cxn ang="0">
                  <a:pos x="18" y="144"/>
                </a:cxn>
                <a:cxn ang="0">
                  <a:pos x="0" y="126"/>
                </a:cxn>
                <a:cxn ang="0">
                  <a:pos x="0" y="18"/>
                </a:cxn>
                <a:cxn ang="0">
                  <a:pos x="18" y="0"/>
                </a:cxn>
                <a:cxn ang="0">
                  <a:pos x="132" y="0"/>
                </a:cxn>
                <a:cxn ang="0">
                  <a:pos x="150" y="18"/>
                </a:cxn>
                <a:cxn ang="0">
                  <a:pos x="150" y="126"/>
                </a:cxn>
              </a:cxnLst>
              <a:rect l="0" t="0" r="r" b="b"/>
              <a:pathLst>
                <a:path w="150" h="144">
                  <a:moveTo>
                    <a:pt x="150" y="126"/>
                  </a:moveTo>
                  <a:cubicBezTo>
                    <a:pt x="150" y="136"/>
                    <a:pt x="142" y="144"/>
                    <a:pt x="132" y="144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8" y="144"/>
                    <a:pt x="0" y="136"/>
                    <a:pt x="0" y="12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2" y="0"/>
                    <a:pt x="150" y="8"/>
                    <a:pt x="150" y="18"/>
                  </a:cubicBezTo>
                  <a:lnTo>
                    <a:pt x="150" y="126"/>
                  </a:lnTo>
                  <a:close/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47" name="Freeform 588"/>
            <p:cNvSpPr>
              <a:spLocks/>
            </p:cNvSpPr>
            <p:nvPr/>
          </p:nvSpPr>
          <p:spPr bwMode="auto">
            <a:xfrm>
              <a:off x="7818438" y="4048125"/>
              <a:ext cx="147638" cy="147638"/>
            </a:xfrm>
            <a:custGeom>
              <a:avLst/>
              <a:gdLst/>
              <a:ahLst/>
              <a:cxnLst>
                <a:cxn ang="0">
                  <a:pos x="74" y="26"/>
                </a:cxn>
                <a:cxn ang="0">
                  <a:pos x="76" y="38"/>
                </a:cxn>
                <a:cxn ang="0">
                  <a:pos x="38" y="76"/>
                </a:cxn>
                <a:cxn ang="0">
                  <a:pos x="0" y="38"/>
                </a:cxn>
                <a:cxn ang="0">
                  <a:pos x="38" y="0"/>
                </a:cxn>
              </a:cxnLst>
              <a:rect l="0" t="0" r="r" b="b"/>
              <a:pathLst>
                <a:path w="76" h="76">
                  <a:moveTo>
                    <a:pt x="74" y="26"/>
                  </a:moveTo>
                  <a:cubicBezTo>
                    <a:pt x="76" y="30"/>
                    <a:pt x="76" y="34"/>
                    <a:pt x="76" y="38"/>
                  </a:cubicBezTo>
                  <a:cubicBezTo>
                    <a:pt x="76" y="59"/>
                    <a:pt x="59" y="76"/>
                    <a:pt x="38" y="76"/>
                  </a:cubicBezTo>
                  <a:cubicBezTo>
                    <a:pt x="17" y="76"/>
                    <a:pt x="0" y="59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48" name="Freeform 589"/>
            <p:cNvSpPr>
              <a:spLocks/>
            </p:cNvSpPr>
            <p:nvPr/>
          </p:nvSpPr>
          <p:spPr bwMode="auto">
            <a:xfrm>
              <a:off x="7886701" y="4040187"/>
              <a:ext cx="79375" cy="857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41" y="22"/>
                </a:cxn>
                <a:cxn ang="0">
                  <a:pos x="0" y="44"/>
                </a:cxn>
                <a:cxn ang="0">
                  <a:pos x="12" y="0"/>
                </a:cxn>
              </a:cxnLst>
              <a:rect l="0" t="0" r="r" b="b"/>
              <a:pathLst>
                <a:path w="41" h="44">
                  <a:moveTo>
                    <a:pt x="12" y="0"/>
                  </a:moveTo>
                  <a:cubicBezTo>
                    <a:pt x="25" y="2"/>
                    <a:pt x="36" y="10"/>
                    <a:pt x="41" y="22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12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  <p:sp>
          <p:nvSpPr>
            <p:cNvPr id="449" name="Line 590"/>
            <p:cNvSpPr>
              <a:spLocks noChangeShapeType="1"/>
            </p:cNvSpPr>
            <p:nvPr/>
          </p:nvSpPr>
          <p:spPr bwMode="auto">
            <a:xfrm>
              <a:off x="7720013" y="3976687"/>
              <a:ext cx="344488" cy="1588"/>
            </a:xfrm>
            <a:prstGeom prst="line">
              <a:avLst/>
            </a:prstGeom>
            <a:noFill/>
            <a:ln w="12700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7761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Macro-vision of a Blockchain integration</a:t>
            </a:r>
            <a:endParaRPr lang="en-US" dirty="0">
              <a:latin typeface="+mn-lt"/>
            </a:endParaRPr>
          </a:p>
        </p:txBody>
      </p:sp>
      <p:sp>
        <p:nvSpPr>
          <p:cNvPr id="4" name="Text Placeholder 5"/>
          <p:cNvSpPr txBox="1">
            <a:spLocks/>
          </p:cNvSpPr>
          <p:nvPr/>
        </p:nvSpPr>
        <p:spPr bwMode="auto">
          <a:xfrm>
            <a:off x="5270237" y="1556792"/>
            <a:ext cx="3323077" cy="3600400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Clr>
                <a:srgbClr val="7030A0"/>
              </a:buClr>
            </a:pPr>
            <a:r>
              <a:rPr lang="en-US" dirty="0" smtClean="0">
                <a:cs typeface="Arial" panose="020B0604020202020204" pitchFamily="34" charset="0"/>
              </a:rPr>
              <a:t>Private Blockchain, based on </a:t>
            </a:r>
            <a:r>
              <a:rPr lang="en-US" dirty="0" err="1" smtClean="0">
                <a:cs typeface="Arial" panose="020B0604020202020204" pitchFamily="34" charset="0"/>
              </a:rPr>
              <a:t>PoS</a:t>
            </a:r>
            <a:r>
              <a:rPr lang="en-US" dirty="0" smtClean="0">
                <a:cs typeface="Arial" panose="020B0604020202020204" pitchFamily="34" charset="0"/>
              </a:rPr>
              <a:t>, avoid </a:t>
            </a:r>
            <a:r>
              <a:rPr lang="en-US" dirty="0" err="1" smtClean="0">
                <a:cs typeface="Arial" panose="020B0604020202020204" pitchFamily="34" charset="0"/>
              </a:rPr>
              <a:t>PoW</a:t>
            </a:r>
            <a:r>
              <a:rPr lang="en-US" dirty="0" smtClean="0">
                <a:cs typeface="Arial" panose="020B0604020202020204" pitchFamily="34" charset="0"/>
              </a:rPr>
              <a:t> consensus (CPU intensive)</a:t>
            </a:r>
          </a:p>
          <a:p>
            <a:pPr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Clr>
                <a:srgbClr val="7030A0"/>
              </a:buClr>
            </a:pPr>
            <a:r>
              <a:rPr lang="en-US" dirty="0" smtClean="0">
                <a:cs typeface="Arial" panose="020B0604020202020204" pitchFamily="34" charset="0"/>
              </a:rPr>
              <a:t>Decouple IS applications from the Blockchain infrastructure</a:t>
            </a:r>
          </a:p>
          <a:p>
            <a:pPr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Clr>
                <a:srgbClr val="7030A0"/>
              </a:buClr>
            </a:pPr>
            <a:r>
              <a:rPr lang="en-US" dirty="0" smtClean="0">
                <a:cs typeface="Arial" panose="020B0604020202020204" pitchFamily="34" charset="0"/>
              </a:rPr>
              <a:t>Use standard technologies and reuse internal development workforce</a:t>
            </a:r>
          </a:p>
          <a:p>
            <a:pPr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Clr>
                <a:srgbClr val="7030A0"/>
              </a:buClr>
            </a:pPr>
            <a:r>
              <a:rPr lang="en-US" dirty="0" smtClean="0">
                <a:cs typeface="Arial" panose="020B0604020202020204" pitchFamily="34" charset="0"/>
              </a:rPr>
              <a:t>Think automation as soon as possible (</a:t>
            </a:r>
            <a:r>
              <a:rPr lang="en-US" dirty="0" err="1" smtClean="0">
                <a:cs typeface="Arial" panose="020B0604020202020204" pitchFamily="34" charset="0"/>
              </a:rPr>
              <a:t>devops</a:t>
            </a:r>
            <a:r>
              <a:rPr lang="en-US" dirty="0" smtClean="0">
                <a:cs typeface="Arial" panose="020B0604020202020204" pitchFamily="34" charset="0"/>
              </a:rPr>
              <a:t>, containers…)</a:t>
            </a:r>
          </a:p>
          <a:p>
            <a:pPr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Clr>
                <a:srgbClr val="7030A0"/>
              </a:buClr>
            </a:pPr>
            <a:r>
              <a:rPr lang="en-US" dirty="0" smtClean="0">
                <a:cs typeface="Arial" panose="020B0604020202020204" pitchFamily="34" charset="0"/>
              </a:rPr>
              <a:t>Blockchain monitoring</a:t>
            </a:r>
          </a:p>
          <a:p>
            <a:pPr lvl="1"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Clr>
                <a:srgbClr val="7030A0"/>
              </a:buClr>
            </a:pPr>
            <a:r>
              <a:rPr lang="en-US" dirty="0" smtClean="0">
                <a:cs typeface="Arial" panose="020B0604020202020204" pitchFamily="34" charset="0"/>
              </a:rPr>
              <a:t>Activity</a:t>
            </a:r>
          </a:p>
          <a:p>
            <a:pPr lvl="1"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Clr>
                <a:srgbClr val="7030A0"/>
              </a:buClr>
            </a:pPr>
            <a:r>
              <a:rPr lang="en-US" dirty="0" smtClean="0">
                <a:cs typeface="Arial" panose="020B0604020202020204" pitchFamily="34" charset="0"/>
              </a:rPr>
              <a:t>Security</a:t>
            </a:r>
          </a:p>
          <a:p>
            <a:pPr lvl="1"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Clr>
                <a:srgbClr val="7030A0"/>
              </a:buClr>
            </a:pPr>
            <a:r>
              <a:rPr lang="en-US" dirty="0" smtClean="0">
                <a:cs typeface="Arial" panose="020B0604020202020204" pitchFamily="34" charset="0"/>
              </a:rPr>
              <a:t>Technical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 bwMode="auto">
          <a:xfrm>
            <a:off x="669098" y="1229861"/>
            <a:ext cx="4286769" cy="25609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None/>
            </a:pPr>
            <a:r>
              <a:rPr lang="en-US" b="1" dirty="0" smtClean="0">
                <a:solidFill>
                  <a:schemeClr val="bg1"/>
                </a:solidFill>
                <a:cs typeface="Arial" panose="020B0604020202020204" pitchFamily="34" charset="0"/>
              </a:rPr>
              <a:t>Example: a simple 2-nodes Blockchain</a:t>
            </a:r>
            <a:endParaRPr lang="en-US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 bwMode="auto">
          <a:xfrm>
            <a:off x="5270237" y="1229861"/>
            <a:ext cx="3323077" cy="25609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84406" tIns="42203" rIns="84406" bIns="42203" numCol="1" anchor="ctr" anchorCtr="0" compatLnSpc="1">
            <a:prstTxWarp prst="textNoShape">
              <a:avLst/>
            </a:prstTxWarp>
          </a:bodyPr>
          <a:lstStyle>
            <a:lvl1pPr marL="1825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77"/>
              </a:spcBef>
              <a:spcAft>
                <a:spcPts val="277"/>
              </a:spcAft>
              <a:buNone/>
            </a:pPr>
            <a:r>
              <a:rPr lang="en-US" b="1" dirty="0" smtClean="0">
                <a:solidFill>
                  <a:schemeClr val="bg1"/>
                </a:solidFill>
                <a:cs typeface="Arial" panose="020B0604020202020204" pitchFamily="34" charset="0"/>
              </a:rPr>
              <a:t>Our convictions</a:t>
            </a:r>
            <a:endParaRPr lang="en-US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3568" y="1556792"/>
            <a:ext cx="4287246" cy="129614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smtClean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3568" y="1556792"/>
            <a:ext cx="1329378" cy="2160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Calibri" panose="020F0502020204030204" pitchFamily="34" charset="0"/>
              </a:rPr>
              <a:t>Information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3861048"/>
            <a:ext cx="4287246" cy="12961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smtClean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3568" y="3861048"/>
            <a:ext cx="930565" cy="2160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Calibri" panose="020F0502020204030204" pitchFamily="34" charset="0"/>
              </a:rPr>
              <a:t>POC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82381" y="4293096"/>
            <a:ext cx="1495551" cy="6840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76449" y="4293096"/>
            <a:ext cx="1495551" cy="6840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smtClean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48850" y="4329100"/>
            <a:ext cx="1296144" cy="612068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Node 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49443" y="4149080"/>
            <a:ext cx="3855198" cy="936104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smtClean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42622" y="4329100"/>
            <a:ext cx="1229675" cy="612068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Node 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14430" y="4329100"/>
            <a:ext cx="59822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Calibri" panose="020F0502020204030204" pitchFamily="34" charset="0"/>
              </a:rPr>
              <a:t>API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41732" y="4329100"/>
            <a:ext cx="59822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smtClean="0">
                <a:solidFill>
                  <a:schemeClr val="tx1"/>
                </a:solidFill>
                <a:latin typeface="Calibri" panose="020F0502020204030204" pitchFamily="34" charset="0"/>
              </a:rPr>
              <a:t>API</a:t>
            </a:r>
          </a:p>
        </p:txBody>
      </p:sp>
      <p:cxnSp>
        <p:nvCxnSpPr>
          <p:cNvPr id="22" name="Connecteur droit avec flèche 21"/>
          <p:cNvCxnSpPr>
            <a:stCxn id="10" idx="2"/>
            <a:endCxn id="19" idx="0"/>
          </p:cNvCxnSpPr>
          <p:nvPr/>
        </p:nvCxnSpPr>
        <p:spPr>
          <a:xfrm>
            <a:off x="1298406" y="2672916"/>
            <a:ext cx="515134" cy="1656184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11" idx="2"/>
            <a:endCxn id="16" idx="0"/>
          </p:cNvCxnSpPr>
          <p:nvPr/>
        </p:nvCxnSpPr>
        <p:spPr>
          <a:xfrm flipH="1">
            <a:off x="1830157" y="2672916"/>
            <a:ext cx="731158" cy="1620180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444995" y="4473116"/>
            <a:ext cx="797627" cy="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>
            <a:off x="2444995" y="4797152"/>
            <a:ext cx="797627" cy="0"/>
          </a:xfrm>
          <a:prstGeom prst="straightConnector1">
            <a:avLst/>
          </a:prstGeom>
          <a:ln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968502" y="3218494"/>
            <a:ext cx="1684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Intermediation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50334" y="5993992"/>
            <a:ext cx="930565" cy="2520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Container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641068" y="5993992"/>
            <a:ext cx="1296144" cy="252028"/>
          </a:xfrm>
          <a:prstGeom prst="rect">
            <a:avLst/>
          </a:prstGeom>
          <a:solidFill>
            <a:srgbClr val="92D05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Blockchain node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97382" y="5993992"/>
            <a:ext cx="764393" cy="252028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Blockchain</a:t>
            </a:r>
          </a:p>
        </p:txBody>
      </p:sp>
      <p:sp>
        <p:nvSpPr>
          <p:cNvPr id="44" name="Rectangle à coins arrondis 43"/>
          <p:cNvSpPr/>
          <p:nvPr/>
        </p:nvSpPr>
        <p:spPr>
          <a:xfrm>
            <a:off x="650334" y="5589240"/>
            <a:ext cx="1030268" cy="288032"/>
          </a:xfrm>
          <a:prstGeom prst="roundRect">
            <a:avLst/>
          </a:prstGeom>
          <a:solidFill>
            <a:srgbClr val="0070C0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Application</a:t>
            </a:r>
          </a:p>
        </p:txBody>
      </p:sp>
      <p:grpSp>
        <p:nvGrpSpPr>
          <p:cNvPr id="3" name="Groupe 51"/>
          <p:cNvGrpSpPr/>
          <p:nvPr/>
        </p:nvGrpSpPr>
        <p:grpSpPr>
          <a:xfrm>
            <a:off x="783272" y="2168860"/>
            <a:ext cx="1030268" cy="504056"/>
            <a:chOff x="848544" y="2168860"/>
            <a:chExt cx="1116124" cy="504056"/>
          </a:xfrm>
          <a:solidFill>
            <a:srgbClr val="0070C0"/>
          </a:solidFill>
        </p:grpSpPr>
        <p:sp>
          <p:nvSpPr>
            <p:cNvPr id="10" name="Rectangle à coins arrondis 9"/>
            <p:cNvSpPr/>
            <p:nvPr/>
          </p:nvSpPr>
          <p:spPr>
            <a:xfrm>
              <a:off x="848544" y="2168860"/>
              <a:ext cx="1116124" cy="504056"/>
            </a:xfrm>
            <a:prstGeom prst="roundRect">
              <a:avLst/>
            </a:prstGeom>
            <a:grp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App1</a:t>
              </a:r>
            </a:p>
          </p:txBody>
        </p:sp>
        <p:sp>
          <p:nvSpPr>
            <p:cNvPr id="30" name="Rectangle à coins arrondis 29"/>
            <p:cNvSpPr/>
            <p:nvPr/>
          </p:nvSpPr>
          <p:spPr>
            <a:xfrm>
              <a:off x="874038" y="2548044"/>
              <a:ext cx="1080000" cy="1185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smtClean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7" name="Groupe 52"/>
          <p:cNvGrpSpPr/>
          <p:nvPr/>
        </p:nvGrpSpPr>
        <p:grpSpPr>
          <a:xfrm>
            <a:off x="2046181" y="2168860"/>
            <a:ext cx="1030268" cy="508216"/>
            <a:chOff x="2288704" y="2168860"/>
            <a:chExt cx="1116124" cy="508216"/>
          </a:xfrm>
          <a:solidFill>
            <a:srgbClr val="0070C0"/>
          </a:solidFill>
        </p:grpSpPr>
        <p:sp>
          <p:nvSpPr>
            <p:cNvPr id="11" name="Rectangle à coins arrondis 10"/>
            <p:cNvSpPr/>
            <p:nvPr/>
          </p:nvSpPr>
          <p:spPr>
            <a:xfrm>
              <a:off x="2288704" y="2168860"/>
              <a:ext cx="1116124" cy="504056"/>
            </a:xfrm>
            <a:prstGeom prst="roundRect">
              <a:avLst/>
            </a:prstGeom>
            <a:grp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App2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2318478" y="2558554"/>
              <a:ext cx="1080000" cy="1185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smtClean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Rectangle à coins arrondis 31"/>
          <p:cNvSpPr/>
          <p:nvPr/>
        </p:nvSpPr>
        <p:spPr>
          <a:xfrm>
            <a:off x="683568" y="2996952"/>
            <a:ext cx="4287246" cy="720080"/>
          </a:xfrm>
          <a:prstGeom prst="roundRect">
            <a:avLst/>
          </a:prstGeom>
          <a:noFill/>
          <a:ln>
            <a:solidFill>
              <a:schemeClr val="bg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smtClean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3309091" y="1880828"/>
            <a:ext cx="1528785" cy="79208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952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Blockchain Mgt</a:t>
            </a:r>
          </a:p>
          <a:p>
            <a:pPr indent="9525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Permissions management</a:t>
            </a:r>
          </a:p>
          <a:p>
            <a:pPr indent="95250">
              <a:buFont typeface="Arial" pitchFamily="34" charset="0"/>
              <a:buChar char="•"/>
            </a:pPr>
            <a:r>
              <a:rPr lang="en-US" sz="1200" dirty="0" smtClean="0">
                <a:solidFill>
                  <a:srgbClr val="9F958F">
                    <a:lumMod val="50000"/>
                  </a:srgbClr>
                </a:solidFill>
                <a:latin typeface="Calibri" panose="020F0502020204030204" pitchFamily="34" charset="0"/>
              </a:rPr>
              <a:t>Assets and Smart Contracts</a:t>
            </a:r>
          </a:p>
        </p:txBody>
      </p:sp>
      <p:cxnSp>
        <p:nvCxnSpPr>
          <p:cNvPr id="38" name="Connecteur droit avec flèche 37"/>
          <p:cNvCxnSpPr>
            <a:stCxn id="37" idx="2"/>
            <a:endCxn id="20" idx="0"/>
          </p:cNvCxnSpPr>
          <p:nvPr/>
        </p:nvCxnSpPr>
        <p:spPr>
          <a:xfrm flipH="1">
            <a:off x="3840842" y="2672916"/>
            <a:ext cx="232641" cy="1656184"/>
          </a:xfrm>
          <a:prstGeom prst="straightConnector1">
            <a:avLst/>
          </a:prstGeom>
          <a:ln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à coins arrondis 49"/>
          <p:cNvSpPr/>
          <p:nvPr/>
        </p:nvSpPr>
        <p:spPr>
          <a:xfrm>
            <a:off x="1780305" y="5589272"/>
            <a:ext cx="764308" cy="28800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95250"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UI</a:t>
            </a:r>
            <a:endParaRPr lang="en-US" sz="1400" dirty="0" smtClean="0">
              <a:solidFill>
                <a:srgbClr val="9F958F">
                  <a:lumMod val="50000"/>
                </a:srgb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4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hlinkClick r:id="rId5" action="ppaction://hlinksldjump"/>
          </p:cNvPr>
          <p:cNvSpPr/>
          <p:nvPr/>
        </p:nvSpPr>
        <p:spPr>
          <a:xfrm>
            <a:off x="3678084" y="5308483"/>
            <a:ext cx="1796029" cy="623476"/>
          </a:xfrm>
          <a:prstGeom prst="rect">
            <a:avLst/>
          </a:prstGeom>
          <a:gradFill rotWithShape="1">
            <a:gsLst>
              <a:gs pos="0">
                <a:srgbClr val="6A1A41">
                  <a:shade val="51000"/>
                  <a:satMod val="130000"/>
                </a:srgbClr>
              </a:gs>
              <a:gs pos="80000">
                <a:srgbClr val="6A1A41">
                  <a:shade val="93000"/>
                  <a:satMod val="130000"/>
                </a:srgbClr>
              </a:gs>
              <a:gs pos="100000">
                <a:srgbClr val="6A1A41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vert" wrap="none" lIns="0" tIns="0" rIns="0" bIns="0" rtlCol="0" anchor="t" anchorCtr="0"/>
          <a:lstStyle/>
          <a:p>
            <a:pPr algn="ctr">
              <a:spcBef>
                <a:spcPts val="554"/>
              </a:spcBef>
              <a:spcAft>
                <a:spcPts val="369"/>
              </a:spcAft>
            </a:pPr>
            <a:endParaRPr lang="en-US" sz="1292" i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1" name="Block Arc 60"/>
          <p:cNvSpPr/>
          <p:nvPr/>
        </p:nvSpPr>
        <p:spPr bwMode="auto">
          <a:xfrm>
            <a:off x="3115318" y="3696168"/>
            <a:ext cx="2913366" cy="2913366"/>
          </a:xfrm>
          <a:prstGeom prst="blockArc">
            <a:avLst>
              <a:gd name="adj1" fmla="val 10800000"/>
              <a:gd name="adj2" fmla="val 80098"/>
              <a:gd name="adj3" fmla="val 17658"/>
            </a:avLst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endParaRPr lang="en-GB" sz="129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Block Arc 33"/>
          <p:cNvSpPr/>
          <p:nvPr/>
        </p:nvSpPr>
        <p:spPr bwMode="auto">
          <a:xfrm>
            <a:off x="3230401" y="3811252"/>
            <a:ext cx="2683198" cy="2683198"/>
          </a:xfrm>
          <a:prstGeom prst="blockArc">
            <a:avLst>
              <a:gd name="adj1" fmla="val 10800000"/>
              <a:gd name="adj2" fmla="val 66298"/>
              <a:gd name="adj3" fmla="val 10928"/>
            </a:avLst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90000"/>
              </a:lnSpc>
              <a:spcBef>
                <a:spcPts val="369"/>
              </a:spcBef>
            </a:pPr>
            <a:endParaRPr lang="en-GB" sz="1292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Group 178"/>
          <p:cNvGrpSpPr/>
          <p:nvPr/>
        </p:nvGrpSpPr>
        <p:grpSpPr>
          <a:xfrm>
            <a:off x="3346000" y="3895757"/>
            <a:ext cx="2446644" cy="887334"/>
            <a:chOff x="3515750" y="4206158"/>
            <a:chExt cx="2868223" cy="1040229"/>
          </a:xfrm>
        </p:grpSpPr>
        <p:sp>
          <p:nvSpPr>
            <p:cNvPr id="42" name="Oval 41"/>
            <p:cNvSpPr/>
            <p:nvPr/>
          </p:nvSpPr>
          <p:spPr bwMode="auto">
            <a:xfrm>
              <a:off x="3515750" y="4906730"/>
              <a:ext cx="329172" cy="329174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90000"/>
                </a:lnSpc>
                <a:spcBef>
                  <a:spcPts val="369"/>
                </a:spcBef>
              </a:pPr>
              <a:endParaRPr lang="en-GB" sz="1292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5272582" y="4206158"/>
              <a:ext cx="329172" cy="329173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90000"/>
                </a:lnSpc>
                <a:spcBef>
                  <a:spcPts val="369"/>
                </a:spcBef>
              </a:pPr>
              <a:endParaRPr lang="en-GB" sz="1292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299738" y="4206269"/>
              <a:ext cx="329172" cy="329174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90000"/>
                </a:lnSpc>
                <a:spcBef>
                  <a:spcPts val="369"/>
                </a:spcBef>
              </a:pPr>
              <a:endParaRPr lang="en-GB" sz="1292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054801" y="4917216"/>
              <a:ext cx="329172" cy="329171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lnSpc>
                  <a:spcPct val="90000"/>
                </a:lnSpc>
                <a:spcBef>
                  <a:spcPts val="369"/>
                </a:spcBef>
              </a:pPr>
              <a:endParaRPr lang="en-GB" sz="1292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2" name="Picture 7" descr="D:\Users\sacmane\Desktop\ma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003" y="1600905"/>
            <a:ext cx="7695994" cy="3556288"/>
          </a:xfrm>
          <a:prstGeom prst="rect">
            <a:avLst/>
          </a:prstGeom>
          <a:noFill/>
        </p:spPr>
      </p:pic>
      <p:sp>
        <p:nvSpPr>
          <p:cNvPr id="69" name="TextBox 68"/>
          <p:cNvSpPr txBox="1"/>
          <p:nvPr/>
        </p:nvSpPr>
        <p:spPr bwMode="auto">
          <a:xfrm>
            <a:off x="1322263" y="3362531"/>
            <a:ext cx="1455076" cy="1455076"/>
          </a:xfrm>
          <a:prstGeom prst="wedgeEllipseCallout">
            <a:avLst>
              <a:gd name="adj1" fmla="val 93886"/>
              <a:gd name="adj2" fmla="val 35254"/>
            </a:avLst>
          </a:prstGeom>
          <a:solidFill>
            <a:srgbClr val="DDF6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292" b="1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0" name="Object 2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65" y="265236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14" name="think-cell Slide" r:id="rId7" imgW="216" imgH="216" progId="TCLayout.ActiveDocument.1">
                  <p:embed/>
                </p:oleObj>
              </mc:Choice>
              <mc:Fallback>
                <p:oleObj name="think-cell Slide" r:id="rId7" imgW="216" imgH="21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" y="265236"/>
                        <a:ext cx="1465" cy="14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Une</a:t>
            </a:r>
            <a:r>
              <a:rPr lang="en-US" dirty="0" smtClean="0"/>
              <a:t> expertise </a:t>
            </a:r>
            <a:r>
              <a:rPr lang="en-US" dirty="0" err="1" smtClean="0"/>
              <a:t>reconnue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stratégie</a:t>
            </a:r>
            <a:r>
              <a:rPr lang="en-US" dirty="0" smtClean="0"/>
              <a:t> IT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 bwMode="auto">
          <a:xfrm rot="16200000">
            <a:off x="4024280" y="3873149"/>
            <a:ext cx="1103636" cy="1796029"/>
          </a:xfrm>
          <a:custGeom>
            <a:avLst/>
            <a:gdLst>
              <a:gd name="connsiteX0" fmla="*/ 0 w 1746021"/>
              <a:gd name="connsiteY0" fmla="*/ 0 h 1936818"/>
              <a:gd name="connsiteX1" fmla="*/ 873011 w 1746021"/>
              <a:gd name="connsiteY1" fmla="*/ 0 h 1936818"/>
              <a:gd name="connsiteX2" fmla="*/ 1746022 w 1746021"/>
              <a:gd name="connsiteY2" fmla="*/ 968409 h 1936818"/>
              <a:gd name="connsiteX3" fmla="*/ 873011 w 1746021"/>
              <a:gd name="connsiteY3" fmla="*/ 1936818 h 1936818"/>
              <a:gd name="connsiteX4" fmla="*/ 0 w 1746021"/>
              <a:gd name="connsiteY4" fmla="*/ 1936818 h 1936818"/>
              <a:gd name="connsiteX5" fmla="*/ 0 w 1746021"/>
              <a:gd name="connsiteY5" fmla="*/ 0 h 1936818"/>
              <a:gd name="connsiteX0" fmla="*/ 0 w 1746022"/>
              <a:gd name="connsiteY0" fmla="*/ 0 h 1945698"/>
              <a:gd name="connsiteX1" fmla="*/ 873011 w 1746022"/>
              <a:gd name="connsiteY1" fmla="*/ 0 h 1945698"/>
              <a:gd name="connsiteX2" fmla="*/ 1746022 w 1746022"/>
              <a:gd name="connsiteY2" fmla="*/ 968409 h 1945698"/>
              <a:gd name="connsiteX3" fmla="*/ 873011 w 1746022"/>
              <a:gd name="connsiteY3" fmla="*/ 1936818 h 1945698"/>
              <a:gd name="connsiteX4" fmla="*/ 559294 w 1746022"/>
              <a:gd name="connsiteY4" fmla="*/ 1945698 h 1945698"/>
              <a:gd name="connsiteX5" fmla="*/ 0 w 1746022"/>
              <a:gd name="connsiteY5" fmla="*/ 0 h 1945698"/>
              <a:gd name="connsiteX0" fmla="*/ 0 w 1195606"/>
              <a:gd name="connsiteY0" fmla="*/ 0 h 1945698"/>
              <a:gd name="connsiteX1" fmla="*/ 322595 w 1195606"/>
              <a:gd name="connsiteY1" fmla="*/ 0 h 1945698"/>
              <a:gd name="connsiteX2" fmla="*/ 1195606 w 1195606"/>
              <a:gd name="connsiteY2" fmla="*/ 968409 h 1945698"/>
              <a:gd name="connsiteX3" fmla="*/ 322595 w 1195606"/>
              <a:gd name="connsiteY3" fmla="*/ 1936818 h 1945698"/>
              <a:gd name="connsiteX4" fmla="*/ 8878 w 1195606"/>
              <a:gd name="connsiteY4" fmla="*/ 1945698 h 1945698"/>
              <a:gd name="connsiteX5" fmla="*/ 0 w 1195606"/>
              <a:gd name="connsiteY5" fmla="*/ 0 h 194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5606" h="1945698">
                <a:moveTo>
                  <a:pt x="0" y="0"/>
                </a:moveTo>
                <a:lnTo>
                  <a:pt x="322595" y="0"/>
                </a:lnTo>
                <a:cubicBezTo>
                  <a:pt x="804746" y="0"/>
                  <a:pt x="1195606" y="433571"/>
                  <a:pt x="1195606" y="968409"/>
                </a:cubicBezTo>
                <a:cubicBezTo>
                  <a:pt x="1195606" y="1503247"/>
                  <a:pt x="804746" y="1936818"/>
                  <a:pt x="322595" y="1936818"/>
                </a:cubicBezTo>
                <a:lnTo>
                  <a:pt x="8878" y="1945698"/>
                </a:lnTo>
                <a:cubicBezTo>
                  <a:pt x="5919" y="1297132"/>
                  <a:pt x="2959" y="648566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6A1A41">
                  <a:shade val="51000"/>
                  <a:satMod val="130000"/>
                </a:srgbClr>
              </a:gs>
              <a:gs pos="80000">
                <a:srgbClr val="6A1A41">
                  <a:shade val="93000"/>
                  <a:satMod val="130000"/>
                </a:srgbClr>
              </a:gs>
              <a:gs pos="100000">
                <a:srgbClr val="6A1A41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vert" wrap="none" lIns="0" tIns="0" rIns="0" bIns="0" rtlCol="0" anchor="t" anchorCtr="0"/>
          <a:lstStyle/>
          <a:p>
            <a:pPr algn="ctr">
              <a:spcBef>
                <a:spcPts val="554"/>
              </a:spcBef>
              <a:spcAft>
                <a:spcPts val="369"/>
              </a:spcAft>
            </a:pPr>
            <a:endParaRPr lang="en-US" sz="1292" i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 bwMode="auto">
          <a:xfrm>
            <a:off x="3508498" y="5657644"/>
            <a:ext cx="2167880" cy="271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i="1" dirty="0">
                <a:solidFill>
                  <a:schemeClr val="bg1"/>
                </a:solidFill>
                <a:latin typeface="Calibri" panose="020F0502020204030204" pitchFamily="34" charset="0"/>
              </a:rPr>
              <a:t>Transversal offers</a:t>
            </a:r>
          </a:p>
        </p:txBody>
      </p:sp>
      <p:sp>
        <p:nvSpPr>
          <p:cNvPr id="116" name="Rounded Rectangle 115">
            <a:hlinkClick r:id="rId9" action="ppaction://hlinksldjump" highlightClick="1"/>
          </p:cNvPr>
          <p:cNvSpPr/>
          <p:nvPr/>
        </p:nvSpPr>
        <p:spPr bwMode="auto">
          <a:xfrm>
            <a:off x="398481" y="4864673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59731" indent="-159731" algn="ct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 err="1">
                <a:solidFill>
                  <a:schemeClr val="tx1"/>
                </a:solidFill>
                <a:latin typeface="Calibri" panose="020F0502020204030204" pitchFamily="34" charset="0"/>
              </a:rPr>
              <a:t>IoT</a:t>
            </a: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/</a:t>
            </a:r>
            <a:r>
              <a:rPr lang="en-US" sz="1292" b="1" dirty="0" err="1">
                <a:solidFill>
                  <a:schemeClr val="tx1"/>
                </a:solidFill>
                <a:latin typeface="Calibri" panose="020F0502020204030204" pitchFamily="34" charset="0"/>
              </a:rPr>
              <a:t>Blockchains</a:t>
            </a: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/Robotics</a:t>
            </a:r>
          </a:p>
        </p:txBody>
      </p:sp>
      <p:sp>
        <p:nvSpPr>
          <p:cNvPr id="117" name="Rounded Rectangle 116">
            <a:hlinkClick r:id="rId10" action="ppaction://hlinksldjump" highlightClick="1"/>
          </p:cNvPr>
          <p:cNvSpPr/>
          <p:nvPr/>
        </p:nvSpPr>
        <p:spPr bwMode="auto">
          <a:xfrm>
            <a:off x="398481" y="5215900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59731" indent="-159731" algn="ct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Technology Innovation Process</a:t>
            </a:r>
          </a:p>
        </p:txBody>
      </p:sp>
      <p:sp>
        <p:nvSpPr>
          <p:cNvPr id="118" name="Rounded Rectangle 117">
            <a:hlinkClick r:id="rId11" action="ppaction://hlinksldjump" highlightClick="1"/>
          </p:cNvPr>
          <p:cNvSpPr/>
          <p:nvPr/>
        </p:nvSpPr>
        <p:spPr bwMode="auto">
          <a:xfrm>
            <a:off x="398481" y="5567127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 anchorCtr="0"/>
          <a:lstStyle/>
          <a:p>
            <a:pPr marL="159731" indent="-159731" algn="ct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Big Data &amp; Analytics</a:t>
            </a:r>
          </a:p>
        </p:txBody>
      </p:sp>
      <p:sp>
        <p:nvSpPr>
          <p:cNvPr id="123" name="Rounded Rectangle 122">
            <a:hlinkClick r:id="rId12" action="ppaction://hlinksldjump" highlightClick="1"/>
          </p:cNvPr>
          <p:cNvSpPr/>
          <p:nvPr/>
        </p:nvSpPr>
        <p:spPr bwMode="auto">
          <a:xfrm>
            <a:off x="898626" y="2345921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59731" indent="-159731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Cyber Security</a:t>
            </a:r>
          </a:p>
        </p:txBody>
      </p:sp>
      <p:sp>
        <p:nvSpPr>
          <p:cNvPr id="124" name="Rounded Rectangle 123">
            <a:hlinkClick r:id="rId13" action="ppaction://hlinksldjump" highlightClick="1"/>
          </p:cNvPr>
          <p:cNvSpPr/>
          <p:nvPr/>
        </p:nvSpPr>
        <p:spPr bwMode="auto">
          <a:xfrm>
            <a:off x="898626" y="1999003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59731" indent="-159731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Digital Workplace</a:t>
            </a:r>
          </a:p>
        </p:txBody>
      </p:sp>
      <p:sp>
        <p:nvSpPr>
          <p:cNvPr id="125" name="Rounded Rectangle 124">
            <a:hlinkClick r:id="rId14" action="ppaction://hlinksldjump" highlightClick="1"/>
          </p:cNvPr>
          <p:cNvSpPr/>
          <p:nvPr/>
        </p:nvSpPr>
        <p:spPr bwMode="auto">
          <a:xfrm>
            <a:off x="898626" y="1657785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59731" indent="-159731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Cloud Transformation</a:t>
            </a:r>
          </a:p>
        </p:txBody>
      </p:sp>
      <p:sp>
        <p:nvSpPr>
          <p:cNvPr id="136" name="Rounded Rectangle 135">
            <a:hlinkClick r:id="rId15" action="ppaction://hlinksldjump" highlightClick="1"/>
          </p:cNvPr>
          <p:cNvSpPr/>
          <p:nvPr/>
        </p:nvSpPr>
        <p:spPr bwMode="auto">
          <a:xfrm>
            <a:off x="6162302" y="5218039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Applications Rationalization</a:t>
            </a:r>
          </a:p>
        </p:txBody>
      </p:sp>
      <p:sp>
        <p:nvSpPr>
          <p:cNvPr id="137" name="Rounded Rectangle 136">
            <a:hlinkClick r:id="rId16" action="ppaction://hlinksldjump" highlightClick="1"/>
          </p:cNvPr>
          <p:cNvSpPr/>
          <p:nvPr/>
        </p:nvSpPr>
        <p:spPr bwMode="auto">
          <a:xfrm>
            <a:off x="6162302" y="5557543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IT as a Service</a:t>
            </a:r>
          </a:p>
        </p:txBody>
      </p:sp>
      <p:sp>
        <p:nvSpPr>
          <p:cNvPr id="141" name="Rounded Rectangle 140">
            <a:hlinkClick r:id="" action="ppaction://noaction" highlightClick="1"/>
          </p:cNvPr>
          <p:cNvSpPr/>
          <p:nvPr/>
        </p:nvSpPr>
        <p:spPr bwMode="auto">
          <a:xfrm>
            <a:off x="5741780" y="1635024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59731" indent="-159731" algn="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it-IT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Agile &amp; DevOps</a:t>
            </a:r>
          </a:p>
        </p:txBody>
      </p:sp>
      <p:sp>
        <p:nvSpPr>
          <p:cNvPr id="142" name="Rounded Rectangle 141">
            <a:hlinkClick r:id="" action="ppaction://noaction" highlightClick="1"/>
          </p:cNvPr>
          <p:cNvSpPr/>
          <p:nvPr/>
        </p:nvSpPr>
        <p:spPr bwMode="auto">
          <a:xfrm>
            <a:off x="5741780" y="2317547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59731" indent="-159731" algn="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IT Service Management</a:t>
            </a:r>
          </a:p>
        </p:txBody>
      </p:sp>
      <p:sp>
        <p:nvSpPr>
          <p:cNvPr id="143" name="Rounded Rectangle 142">
            <a:hlinkClick r:id="" action="ppaction://noaction" highlightClick="1"/>
          </p:cNvPr>
          <p:cNvSpPr/>
          <p:nvPr/>
        </p:nvSpPr>
        <p:spPr bwMode="auto">
          <a:xfrm>
            <a:off x="5741780" y="2657051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59731" indent="-159731" algn="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Lean IT</a:t>
            </a:r>
          </a:p>
        </p:txBody>
      </p:sp>
      <p:sp>
        <p:nvSpPr>
          <p:cNvPr id="144" name="Rounded Rectangle 143">
            <a:hlinkClick r:id="" action="ppaction://noaction" highlightClick="1"/>
          </p:cNvPr>
          <p:cNvSpPr/>
          <p:nvPr/>
        </p:nvSpPr>
        <p:spPr bwMode="auto">
          <a:xfrm>
            <a:off x="5741780" y="1978407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59731" indent="-159731" algn="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Industrialization &amp; Automation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6412060" y="3358033"/>
            <a:ext cx="1455076" cy="1455076"/>
            <a:chOff x="7027469" y="3433190"/>
            <a:chExt cx="1414190" cy="1414190"/>
          </a:xfrm>
        </p:grpSpPr>
        <p:sp>
          <p:nvSpPr>
            <p:cNvPr id="70" name="TextBox 69"/>
            <p:cNvSpPr txBox="1"/>
            <p:nvPr/>
          </p:nvSpPr>
          <p:spPr bwMode="auto">
            <a:xfrm>
              <a:off x="7027469" y="3433190"/>
              <a:ext cx="1414190" cy="1414190"/>
            </a:xfrm>
            <a:prstGeom prst="wedgeEllipseCallout">
              <a:avLst>
                <a:gd name="adj1" fmla="val -96834"/>
                <a:gd name="adj2" fmla="val 35254"/>
              </a:avLst>
            </a:prstGeom>
            <a:solidFill>
              <a:srgbClr val="DDF6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292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3" name="TextBox 182"/>
            <p:cNvSpPr txBox="1"/>
            <p:nvPr/>
          </p:nvSpPr>
          <p:spPr bwMode="auto">
            <a:xfrm>
              <a:off x="7103831" y="3509552"/>
              <a:ext cx="1261466" cy="126146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50800" dist="38099" dir="2700015" rotWithShape="0">
                <a:scrgbClr r="0" g="0" b="0">
                  <a:alpha val="40000"/>
                </a:scrgbClr>
              </a:outerShdw>
            </a:effectLst>
          </p:spPr>
          <p:txBody>
            <a:bodyPr wrap="none" lIns="0" tIns="168812" rIns="0" bIns="0" rtlCol="0" anchor="ctr" anchorCtr="1">
              <a:noAutofit/>
            </a:bodyPr>
            <a:lstStyle/>
            <a:p>
              <a:pPr algn="ctr"/>
              <a:endParaRPr lang="en-US" sz="12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9" name="Groupe 174"/>
            <p:cNvGrpSpPr/>
            <p:nvPr/>
          </p:nvGrpSpPr>
          <p:grpSpPr>
            <a:xfrm>
              <a:off x="7534406" y="3618781"/>
              <a:ext cx="393341" cy="376071"/>
              <a:chOff x="4675202" y="3954464"/>
              <a:chExt cx="325438" cy="311149"/>
            </a:xfrm>
          </p:grpSpPr>
          <p:sp>
            <p:nvSpPr>
              <p:cNvPr id="79" name="Freeform 627"/>
              <p:cNvSpPr>
                <a:spLocks/>
              </p:cNvSpPr>
              <p:nvPr/>
            </p:nvSpPr>
            <p:spPr bwMode="auto">
              <a:xfrm>
                <a:off x="4689475" y="4100513"/>
                <a:ext cx="23813" cy="93663"/>
              </a:xfrm>
              <a:custGeom>
                <a:avLst/>
                <a:gdLst/>
                <a:ahLst/>
                <a:cxnLst>
                  <a:cxn ang="0">
                    <a:pos x="12" y="48"/>
                  </a:cxn>
                  <a:cxn ang="0">
                    <a:pos x="0" y="6"/>
                  </a:cxn>
                  <a:cxn ang="0">
                    <a:pos x="0" y="0"/>
                  </a:cxn>
                </a:cxnLst>
                <a:rect l="0" t="0" r="r" b="b"/>
                <a:pathLst>
                  <a:path w="12" h="48">
                    <a:moveTo>
                      <a:pt x="12" y="48"/>
                    </a:moveTo>
                    <a:cubicBezTo>
                      <a:pt x="3" y="35"/>
                      <a:pt x="0" y="23"/>
                      <a:pt x="0" y="6"/>
                    </a:cubicBezTo>
                    <a:cubicBezTo>
                      <a:pt x="0" y="4"/>
                      <a:pt x="0" y="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0" name="Freeform 628"/>
              <p:cNvSpPr>
                <a:spLocks/>
              </p:cNvSpPr>
              <p:nvPr/>
            </p:nvSpPr>
            <p:spPr bwMode="auto">
              <a:xfrm>
                <a:off x="4675188" y="4079875"/>
                <a:ext cx="30163" cy="28575"/>
              </a:xfrm>
              <a:custGeom>
                <a:avLst/>
                <a:gdLst/>
                <a:ahLst/>
                <a:cxnLst>
                  <a:cxn ang="0">
                    <a:pos x="19" y="18"/>
                  </a:cxn>
                  <a:cxn ang="0">
                    <a:pos x="12" y="0"/>
                  </a:cxn>
                  <a:cxn ang="0">
                    <a:pos x="0" y="16"/>
                  </a:cxn>
                  <a:cxn ang="0">
                    <a:pos x="19" y="18"/>
                  </a:cxn>
                </a:cxnLst>
                <a:rect l="0" t="0" r="r" b="b"/>
                <a:pathLst>
                  <a:path w="19" h="18">
                    <a:moveTo>
                      <a:pt x="19" y="18"/>
                    </a:moveTo>
                    <a:lnTo>
                      <a:pt x="12" y="0"/>
                    </a:lnTo>
                    <a:lnTo>
                      <a:pt x="0" y="16"/>
                    </a:lnTo>
                    <a:lnTo>
                      <a:pt x="19" y="18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accent5"/>
                </a:solidFill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Freeform 629"/>
              <p:cNvSpPr>
                <a:spLocks/>
              </p:cNvSpPr>
              <p:nvPr/>
            </p:nvSpPr>
            <p:spPr bwMode="auto">
              <a:xfrm>
                <a:off x="4772025" y="4246563"/>
                <a:ext cx="146050" cy="19050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38" y="10"/>
                  </a:cxn>
                  <a:cxn ang="0">
                    <a:pos x="0" y="2"/>
                  </a:cxn>
                </a:cxnLst>
                <a:rect l="0" t="0" r="r" b="b"/>
                <a:pathLst>
                  <a:path w="76" h="10">
                    <a:moveTo>
                      <a:pt x="76" y="0"/>
                    </a:moveTo>
                    <a:cubicBezTo>
                      <a:pt x="65" y="7"/>
                      <a:pt x="52" y="10"/>
                      <a:pt x="38" y="10"/>
                    </a:cubicBezTo>
                    <a:cubicBezTo>
                      <a:pt x="23" y="10"/>
                      <a:pt x="11" y="8"/>
                      <a:pt x="0" y="2"/>
                    </a:cubicBezTo>
                  </a:path>
                </a:pathLst>
              </a:custGeom>
              <a:noFill/>
              <a:ln w="95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" name="Freeform 630"/>
              <p:cNvSpPr>
                <a:spLocks/>
              </p:cNvSpPr>
              <p:nvPr/>
            </p:nvSpPr>
            <p:spPr bwMode="auto">
              <a:xfrm>
                <a:off x="4754563" y="4237038"/>
                <a:ext cx="30163" cy="26988"/>
              </a:xfrm>
              <a:custGeom>
                <a:avLst/>
                <a:gdLst/>
                <a:ahLst/>
                <a:cxnLst>
                  <a:cxn ang="0">
                    <a:pos x="19" y="1"/>
                  </a:cxn>
                  <a:cxn ang="0">
                    <a:pos x="0" y="0"/>
                  </a:cxn>
                  <a:cxn ang="0">
                    <a:pos x="8" y="17"/>
                  </a:cxn>
                  <a:cxn ang="0">
                    <a:pos x="19" y="1"/>
                  </a:cxn>
                </a:cxnLst>
                <a:rect l="0" t="0" r="r" b="b"/>
                <a:pathLst>
                  <a:path w="19" h="17">
                    <a:moveTo>
                      <a:pt x="19" y="1"/>
                    </a:moveTo>
                    <a:lnTo>
                      <a:pt x="0" y="0"/>
                    </a:lnTo>
                    <a:lnTo>
                      <a:pt x="8" y="17"/>
                    </a:lnTo>
                    <a:lnTo>
                      <a:pt x="19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accent5"/>
                </a:solidFill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" name="Freeform 631"/>
              <p:cNvSpPr>
                <a:spLocks/>
              </p:cNvSpPr>
              <p:nvPr/>
            </p:nvSpPr>
            <p:spPr bwMode="auto">
              <a:xfrm>
                <a:off x="4878388" y="3962400"/>
                <a:ext cx="73025" cy="412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8" y="22"/>
                  </a:cxn>
                </a:cxnLst>
                <a:rect l="0" t="0" r="r" b="b"/>
                <a:pathLst>
                  <a:path w="38" h="22">
                    <a:moveTo>
                      <a:pt x="0" y="0"/>
                    </a:moveTo>
                    <a:cubicBezTo>
                      <a:pt x="15" y="4"/>
                      <a:pt x="28" y="11"/>
                      <a:pt x="38" y="22"/>
                    </a:cubicBezTo>
                  </a:path>
                </a:pathLst>
              </a:custGeom>
              <a:noFill/>
              <a:ln w="95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Freeform 632"/>
              <p:cNvSpPr>
                <a:spLocks/>
              </p:cNvSpPr>
              <p:nvPr/>
            </p:nvSpPr>
            <p:spPr bwMode="auto">
              <a:xfrm>
                <a:off x="4938713" y="3990975"/>
                <a:ext cx="28575" cy="28575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18" y="18"/>
                  </a:cxn>
                  <a:cxn ang="0">
                    <a:pos x="14" y="0"/>
                  </a:cxn>
                  <a:cxn ang="0">
                    <a:pos x="0" y="12"/>
                  </a:cxn>
                </a:cxnLst>
                <a:rect l="0" t="0" r="r" b="b"/>
                <a:pathLst>
                  <a:path w="18" h="18">
                    <a:moveTo>
                      <a:pt x="0" y="12"/>
                    </a:moveTo>
                    <a:lnTo>
                      <a:pt x="18" y="18"/>
                    </a:lnTo>
                    <a:lnTo>
                      <a:pt x="14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accent5"/>
                </a:solidFill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Freeform 633"/>
              <p:cNvSpPr>
                <a:spLocks/>
              </p:cNvSpPr>
              <p:nvPr/>
            </p:nvSpPr>
            <p:spPr bwMode="auto">
              <a:xfrm>
                <a:off x="4714875" y="3967163"/>
                <a:ext cx="79375" cy="61913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41" y="0"/>
                  </a:cxn>
                </a:cxnLst>
                <a:rect l="0" t="0" r="r" b="b"/>
                <a:pathLst>
                  <a:path w="41" h="32">
                    <a:moveTo>
                      <a:pt x="0" y="32"/>
                    </a:moveTo>
                    <a:cubicBezTo>
                      <a:pt x="9" y="17"/>
                      <a:pt x="24" y="5"/>
                      <a:pt x="41" y="0"/>
                    </a:cubicBezTo>
                  </a:path>
                </a:pathLst>
              </a:custGeom>
              <a:noFill/>
              <a:ln w="95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Freeform 634"/>
              <p:cNvSpPr>
                <a:spLocks/>
              </p:cNvSpPr>
              <p:nvPr/>
            </p:nvSpPr>
            <p:spPr bwMode="auto">
              <a:xfrm>
                <a:off x="4786313" y="3954463"/>
                <a:ext cx="30163" cy="28575"/>
              </a:xfrm>
              <a:custGeom>
                <a:avLst/>
                <a:gdLst/>
                <a:ahLst/>
                <a:cxnLst>
                  <a:cxn ang="0">
                    <a:pos x="5" y="18"/>
                  </a:cxn>
                  <a:cxn ang="0">
                    <a:pos x="19" y="5"/>
                  </a:cxn>
                  <a:cxn ang="0">
                    <a:pos x="0" y="0"/>
                  </a:cxn>
                  <a:cxn ang="0">
                    <a:pos x="5" y="18"/>
                  </a:cxn>
                </a:cxnLst>
                <a:rect l="0" t="0" r="r" b="b"/>
                <a:pathLst>
                  <a:path w="19" h="18">
                    <a:moveTo>
                      <a:pt x="5" y="18"/>
                    </a:moveTo>
                    <a:lnTo>
                      <a:pt x="19" y="5"/>
                    </a:lnTo>
                    <a:lnTo>
                      <a:pt x="0" y="0"/>
                    </a:lnTo>
                    <a:lnTo>
                      <a:pt x="5" y="18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accent5"/>
                </a:solidFill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Freeform 635"/>
              <p:cNvSpPr>
                <a:spLocks/>
              </p:cNvSpPr>
              <p:nvPr/>
            </p:nvSpPr>
            <p:spPr bwMode="auto">
              <a:xfrm>
                <a:off x="4978400" y="4067175"/>
                <a:ext cx="22225" cy="11747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8" y="40"/>
                  </a:cxn>
                  <a:cxn ang="0">
                    <a:pos x="0" y="61"/>
                  </a:cxn>
                </a:cxnLst>
                <a:rect l="0" t="0" r="r" b="b"/>
                <a:pathLst>
                  <a:path w="11" h="61">
                    <a:moveTo>
                      <a:pt x="5" y="0"/>
                    </a:moveTo>
                    <a:cubicBezTo>
                      <a:pt x="10" y="12"/>
                      <a:pt x="11" y="26"/>
                      <a:pt x="8" y="40"/>
                    </a:cubicBezTo>
                    <a:cubicBezTo>
                      <a:pt x="6" y="47"/>
                      <a:pt x="4" y="55"/>
                      <a:pt x="0" y="61"/>
                    </a:cubicBezTo>
                  </a:path>
                </a:pathLst>
              </a:custGeom>
              <a:noFill/>
              <a:ln w="95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Freeform 636"/>
              <p:cNvSpPr>
                <a:spLocks/>
              </p:cNvSpPr>
              <p:nvPr/>
            </p:nvSpPr>
            <p:spPr bwMode="auto">
              <a:xfrm>
                <a:off x="4968875" y="4173538"/>
                <a:ext cx="25400" cy="301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9"/>
                  </a:cxn>
                  <a:cxn ang="0">
                    <a:pos x="16" y="9"/>
                  </a:cxn>
                  <a:cxn ang="0">
                    <a:pos x="0" y="0"/>
                  </a:cxn>
                </a:cxnLst>
                <a:rect l="0" t="0" r="r" b="b"/>
                <a:pathLst>
                  <a:path w="16" h="19">
                    <a:moveTo>
                      <a:pt x="0" y="0"/>
                    </a:moveTo>
                    <a:lnTo>
                      <a:pt x="0" y="19"/>
                    </a:lnTo>
                    <a:lnTo>
                      <a:pt x="16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solidFill>
                  <a:schemeClr val="accent5"/>
                </a:solidFill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Line 637"/>
              <p:cNvSpPr>
                <a:spLocks noChangeShapeType="1"/>
              </p:cNvSpPr>
              <p:nvPr/>
            </p:nvSpPr>
            <p:spPr bwMode="auto">
              <a:xfrm>
                <a:off x="4713288" y="4194175"/>
                <a:ext cx="1588" cy="1588"/>
              </a:xfrm>
              <a:prstGeom prst="line">
                <a:avLst/>
              </a:prstGeom>
              <a:noFill/>
              <a:ln w="9525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Freeform 638"/>
              <p:cNvSpPr>
                <a:spLocks/>
              </p:cNvSpPr>
              <p:nvPr/>
            </p:nvSpPr>
            <p:spPr bwMode="auto">
              <a:xfrm>
                <a:off x="4740275" y="4008438"/>
                <a:ext cx="184150" cy="182563"/>
              </a:xfrm>
              <a:custGeom>
                <a:avLst/>
                <a:gdLst/>
                <a:ahLst/>
                <a:cxnLst>
                  <a:cxn ang="0">
                    <a:pos x="71" y="44"/>
                  </a:cxn>
                  <a:cxn ang="0">
                    <a:pos x="75" y="43"/>
                  </a:cxn>
                  <a:cxn ang="0">
                    <a:pos x="86" y="48"/>
                  </a:cxn>
                  <a:cxn ang="0">
                    <a:pos x="84" y="36"/>
                  </a:cxn>
                  <a:cxn ang="0">
                    <a:pos x="95" y="32"/>
                  </a:cxn>
                  <a:cxn ang="0">
                    <a:pos x="86" y="24"/>
                  </a:cxn>
                  <a:cxn ang="0">
                    <a:pos x="93" y="14"/>
                  </a:cxn>
                  <a:cxn ang="0">
                    <a:pos x="81" y="14"/>
                  </a:cxn>
                  <a:cxn ang="0">
                    <a:pos x="79" y="2"/>
                  </a:cxn>
                  <a:cxn ang="0">
                    <a:pos x="70" y="9"/>
                  </a:cxn>
                  <a:cxn ang="0">
                    <a:pos x="61" y="1"/>
                  </a:cxn>
                  <a:cxn ang="0">
                    <a:pos x="59" y="13"/>
                  </a:cxn>
                  <a:cxn ang="0">
                    <a:pos x="47" y="13"/>
                  </a:cxn>
                  <a:cxn ang="0">
                    <a:pos x="52" y="23"/>
                  </a:cxn>
                  <a:cxn ang="0">
                    <a:pos x="43" y="30"/>
                  </a:cxn>
                  <a:cxn ang="0">
                    <a:pos x="54" y="35"/>
                  </a:cxn>
                  <a:cxn ang="0">
                    <a:pos x="51" y="46"/>
                  </a:cxn>
                  <a:cxn ang="0">
                    <a:pos x="62" y="47"/>
                  </a:cxn>
                  <a:cxn ang="0">
                    <a:pos x="56" y="57"/>
                  </a:cxn>
                  <a:cxn ang="0">
                    <a:pos x="65" y="64"/>
                  </a:cxn>
                  <a:cxn ang="0">
                    <a:pos x="55" y="69"/>
                  </a:cxn>
                  <a:cxn ang="0">
                    <a:pos x="60" y="80"/>
                  </a:cxn>
                  <a:cxn ang="0">
                    <a:pos x="48" y="80"/>
                  </a:cxn>
                  <a:cxn ang="0">
                    <a:pos x="47" y="91"/>
                  </a:cxn>
                  <a:cxn ang="0">
                    <a:pos x="37" y="85"/>
                  </a:cxn>
                  <a:cxn ang="0">
                    <a:pos x="30" y="94"/>
                  </a:cxn>
                  <a:cxn ang="0">
                    <a:pos x="25" y="84"/>
                  </a:cxn>
                  <a:cxn ang="0">
                    <a:pos x="14" y="89"/>
                  </a:cxn>
                  <a:cxn ang="0">
                    <a:pos x="15" y="77"/>
                  </a:cxn>
                  <a:cxn ang="0">
                    <a:pos x="3" y="76"/>
                  </a:cxn>
                  <a:cxn ang="0">
                    <a:pos x="9" y="66"/>
                  </a:cxn>
                  <a:cxn ang="0">
                    <a:pos x="0" y="59"/>
                  </a:cxn>
                  <a:cxn ang="0">
                    <a:pos x="10" y="54"/>
                  </a:cxn>
                  <a:cxn ang="0">
                    <a:pos x="6" y="43"/>
                  </a:cxn>
                  <a:cxn ang="0">
                    <a:pos x="17" y="43"/>
                  </a:cxn>
                  <a:cxn ang="0">
                    <a:pos x="19" y="32"/>
                  </a:cxn>
                  <a:cxn ang="0">
                    <a:pos x="28" y="38"/>
                  </a:cxn>
                  <a:cxn ang="0">
                    <a:pos x="35" y="29"/>
                  </a:cxn>
                  <a:cxn ang="0">
                    <a:pos x="41" y="39"/>
                  </a:cxn>
                </a:cxnLst>
                <a:rect l="0" t="0" r="r" b="b"/>
                <a:pathLst>
                  <a:path w="95" h="94">
                    <a:moveTo>
                      <a:pt x="68" y="53"/>
                    </a:moveTo>
                    <a:cubicBezTo>
                      <a:pt x="71" y="44"/>
                      <a:pt x="71" y="44"/>
                      <a:pt x="71" y="44"/>
                    </a:cubicBezTo>
                    <a:cubicBezTo>
                      <a:pt x="72" y="44"/>
                      <a:pt x="72" y="44"/>
                      <a:pt x="73" y="44"/>
                    </a:cubicBezTo>
                    <a:cubicBezTo>
                      <a:pt x="73" y="43"/>
                      <a:pt x="74" y="43"/>
                      <a:pt x="75" y="43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83" y="38"/>
                      <a:pt x="83" y="37"/>
                      <a:pt x="84" y="36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7"/>
                      <a:pt x="87" y="26"/>
                      <a:pt x="86" y="24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5"/>
                      <a:pt x="82" y="15"/>
                      <a:pt x="81" y="14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2" y="10"/>
                      <a:pt x="71" y="9"/>
                      <a:pt x="70" y="9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2"/>
                      <a:pt x="60" y="12"/>
                      <a:pt x="59" y="13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1"/>
                      <a:pt x="53" y="22"/>
                      <a:pt x="52" y="23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33"/>
                      <a:pt x="54" y="34"/>
                      <a:pt x="54" y="35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6" y="55"/>
                      <a:pt x="56" y="56"/>
                      <a:pt x="56" y="57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7"/>
                      <a:pt x="56" y="68"/>
                      <a:pt x="55" y="69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50" y="78"/>
                      <a:pt x="49" y="79"/>
                      <a:pt x="48" y="80"/>
                    </a:cubicBezTo>
                    <a:cubicBezTo>
                      <a:pt x="51" y="89"/>
                      <a:pt x="51" y="89"/>
                      <a:pt x="51" y="89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0" y="84"/>
                      <a:pt x="38" y="85"/>
                      <a:pt x="37" y="85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28" y="85"/>
                      <a:pt x="28" y="85"/>
                      <a:pt x="28" y="85"/>
                    </a:cubicBezTo>
                    <a:cubicBezTo>
                      <a:pt x="27" y="85"/>
                      <a:pt x="26" y="84"/>
                      <a:pt x="25" y="84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16" y="79"/>
                      <a:pt x="15" y="78"/>
                      <a:pt x="15" y="77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68"/>
                      <a:pt x="10" y="67"/>
                      <a:pt x="9" y="6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0" y="56"/>
                      <a:pt x="10" y="55"/>
                      <a:pt x="10" y="54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5"/>
                      <a:pt x="16" y="44"/>
                      <a:pt x="17" y="4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6" y="39"/>
                      <a:pt x="27" y="38"/>
                      <a:pt x="28" y="3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40" y="39"/>
                      <a:pt x="41" y="39"/>
                    </a:cubicBezTo>
                  </a:path>
                </a:pathLst>
              </a:custGeom>
              <a:noFill/>
              <a:ln w="7938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Oval 639"/>
              <p:cNvSpPr>
                <a:spLocks noChangeArrowheads="1"/>
              </p:cNvSpPr>
              <p:nvPr/>
            </p:nvSpPr>
            <p:spPr bwMode="auto">
              <a:xfrm>
                <a:off x="4784725" y="4108450"/>
                <a:ext cx="36513" cy="38100"/>
              </a:xfrm>
              <a:prstGeom prst="ellipse">
                <a:avLst/>
              </a:prstGeom>
              <a:noFill/>
              <a:ln w="7938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2" name="Oval 640"/>
              <p:cNvSpPr>
                <a:spLocks noChangeArrowheads="1"/>
              </p:cNvSpPr>
              <p:nvPr/>
            </p:nvSpPr>
            <p:spPr bwMode="auto">
              <a:xfrm>
                <a:off x="4856163" y="4043363"/>
                <a:ext cx="34925" cy="33338"/>
              </a:xfrm>
              <a:prstGeom prst="ellipse">
                <a:avLst/>
              </a:prstGeom>
              <a:noFill/>
              <a:ln w="7938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Freeform 641"/>
              <p:cNvSpPr>
                <a:spLocks/>
              </p:cNvSpPr>
              <p:nvPr/>
            </p:nvSpPr>
            <p:spPr bwMode="auto">
              <a:xfrm>
                <a:off x="4868863" y="4111625"/>
                <a:ext cx="80963" cy="80963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8" y="5"/>
                  </a:cxn>
                  <a:cxn ang="0">
                    <a:pos x="12" y="0"/>
                  </a:cxn>
                  <a:cxn ang="0">
                    <a:pos x="14" y="1"/>
                  </a:cxn>
                  <a:cxn ang="0">
                    <a:pos x="16" y="6"/>
                  </a:cxn>
                  <a:cxn ang="0">
                    <a:pos x="19" y="6"/>
                  </a:cxn>
                  <a:cxn ang="0">
                    <a:pos x="20" y="0"/>
                  </a:cxn>
                  <a:cxn ang="0">
                    <a:pos x="23" y="1"/>
                  </a:cxn>
                  <a:cxn ang="0">
                    <a:pos x="24" y="6"/>
                  </a:cxn>
                  <a:cxn ang="0">
                    <a:pos x="26" y="7"/>
                  </a:cxn>
                  <a:cxn ang="0">
                    <a:pos x="30" y="3"/>
                  </a:cxn>
                  <a:cxn ang="0">
                    <a:pos x="33" y="4"/>
                  </a:cxn>
                  <a:cxn ang="0">
                    <a:pos x="31" y="10"/>
                  </a:cxn>
                  <a:cxn ang="0">
                    <a:pos x="33" y="12"/>
                  </a:cxn>
                  <a:cxn ang="0">
                    <a:pos x="38" y="10"/>
                  </a:cxn>
                  <a:cxn ang="0">
                    <a:pos x="40" y="13"/>
                  </a:cxn>
                  <a:cxn ang="0">
                    <a:pos x="35" y="17"/>
                  </a:cxn>
                  <a:cxn ang="0">
                    <a:pos x="36" y="19"/>
                  </a:cxn>
                  <a:cxn ang="0">
                    <a:pos x="42" y="20"/>
                  </a:cxn>
                  <a:cxn ang="0">
                    <a:pos x="42" y="23"/>
                  </a:cxn>
                  <a:cxn ang="0">
                    <a:pos x="36" y="24"/>
                  </a:cxn>
                  <a:cxn ang="0">
                    <a:pos x="35" y="27"/>
                  </a:cxn>
                  <a:cxn ang="0">
                    <a:pos x="40" y="31"/>
                  </a:cxn>
                  <a:cxn ang="0">
                    <a:pos x="38" y="33"/>
                  </a:cxn>
                  <a:cxn ang="0">
                    <a:pos x="32" y="31"/>
                  </a:cxn>
                  <a:cxn ang="0">
                    <a:pos x="31" y="33"/>
                  </a:cxn>
                  <a:cxn ang="0">
                    <a:pos x="32" y="39"/>
                  </a:cxn>
                  <a:cxn ang="0">
                    <a:pos x="30" y="40"/>
                  </a:cxn>
                  <a:cxn ang="0">
                    <a:pos x="26" y="36"/>
                  </a:cxn>
                  <a:cxn ang="0">
                    <a:pos x="23" y="36"/>
                  </a:cxn>
                  <a:cxn ang="0">
                    <a:pos x="22" y="42"/>
                  </a:cxn>
                  <a:cxn ang="0">
                    <a:pos x="19" y="42"/>
                  </a:cxn>
                  <a:cxn ang="0">
                    <a:pos x="18" y="36"/>
                  </a:cxn>
                  <a:cxn ang="0">
                    <a:pos x="16" y="35"/>
                  </a:cxn>
                  <a:cxn ang="0">
                    <a:pos x="12" y="40"/>
                  </a:cxn>
                  <a:cxn ang="0">
                    <a:pos x="9" y="38"/>
                  </a:cxn>
                  <a:cxn ang="0">
                    <a:pos x="11" y="32"/>
                  </a:cxn>
                  <a:cxn ang="0">
                    <a:pos x="9" y="31"/>
                  </a:cxn>
                  <a:cxn ang="0">
                    <a:pos x="4" y="33"/>
                  </a:cxn>
                  <a:cxn ang="0">
                    <a:pos x="2" y="30"/>
                  </a:cxn>
                  <a:cxn ang="0">
                    <a:pos x="7" y="26"/>
                  </a:cxn>
                  <a:cxn ang="0">
                    <a:pos x="6" y="24"/>
                  </a:cxn>
                  <a:cxn ang="0">
                    <a:pos x="0" y="22"/>
                  </a:cxn>
                  <a:cxn ang="0">
                    <a:pos x="0" y="19"/>
                  </a:cxn>
                  <a:cxn ang="0">
                    <a:pos x="6" y="18"/>
                  </a:cxn>
                  <a:cxn ang="0">
                    <a:pos x="7" y="16"/>
                  </a:cxn>
                  <a:cxn ang="0">
                    <a:pos x="2" y="12"/>
                  </a:cxn>
                  <a:cxn ang="0">
                    <a:pos x="4" y="9"/>
                  </a:cxn>
                  <a:cxn ang="0">
                    <a:pos x="10" y="11"/>
                  </a:cxn>
                  <a:cxn ang="0">
                    <a:pos x="12" y="10"/>
                  </a:cxn>
                </a:cxnLst>
                <a:rect l="0" t="0" r="r" b="b"/>
                <a:pathLst>
                  <a:path w="42" h="42">
                    <a:moveTo>
                      <a:pt x="2" y="1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5" y="7"/>
                      <a:pt x="26" y="7"/>
                      <a:pt x="26" y="7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2" y="11"/>
                      <a:pt x="32" y="11"/>
                      <a:pt x="33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6" y="17"/>
                      <a:pt x="36" y="18"/>
                      <a:pt x="36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5"/>
                      <a:pt x="35" y="26"/>
                      <a:pt x="35" y="27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1" y="32"/>
                      <a:pt x="31" y="33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5" y="36"/>
                      <a:pt x="24" y="36"/>
                      <a:pt x="23" y="36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7" y="36"/>
                      <a:pt x="16" y="36"/>
                      <a:pt x="16" y="35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0" y="32"/>
                      <a:pt x="10" y="31"/>
                      <a:pt x="9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6" y="25"/>
                      <a:pt x="6" y="24"/>
                      <a:pt x="6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7"/>
                      <a:pt x="7" y="17"/>
                      <a:pt x="7" y="16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0"/>
                      <a:pt x="12" y="10"/>
                    </a:cubicBezTo>
                  </a:path>
                </a:pathLst>
              </a:custGeom>
              <a:noFill/>
              <a:ln w="7938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Freeform 642"/>
              <p:cNvSpPr>
                <a:spLocks/>
              </p:cNvSpPr>
              <p:nvPr/>
            </p:nvSpPr>
            <p:spPr bwMode="auto">
              <a:xfrm>
                <a:off x="4895850" y="4140200"/>
                <a:ext cx="26988" cy="25400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12" y="10"/>
                  </a:cxn>
                  <a:cxn ang="0">
                    <a:pos x="4" y="11"/>
                  </a:cxn>
                  <a:cxn ang="0">
                    <a:pos x="2" y="3"/>
                  </a:cxn>
                  <a:cxn ang="0">
                    <a:pos x="10" y="1"/>
                  </a:cxn>
                </a:cxnLst>
                <a:rect l="0" t="0" r="r" b="b"/>
                <a:pathLst>
                  <a:path w="14" h="13">
                    <a:moveTo>
                      <a:pt x="10" y="1"/>
                    </a:moveTo>
                    <a:cubicBezTo>
                      <a:pt x="13" y="3"/>
                      <a:pt x="14" y="7"/>
                      <a:pt x="12" y="10"/>
                    </a:cubicBezTo>
                    <a:cubicBezTo>
                      <a:pt x="10" y="12"/>
                      <a:pt x="6" y="13"/>
                      <a:pt x="4" y="11"/>
                    </a:cubicBezTo>
                    <a:cubicBezTo>
                      <a:pt x="1" y="9"/>
                      <a:pt x="0" y="6"/>
                      <a:pt x="2" y="3"/>
                    </a:cubicBezTo>
                    <a:cubicBezTo>
                      <a:pt x="4" y="0"/>
                      <a:pt x="8" y="0"/>
                      <a:pt x="10" y="1"/>
                    </a:cubicBezTo>
                    <a:close/>
                  </a:path>
                </a:pathLst>
              </a:custGeom>
              <a:noFill/>
              <a:ln w="7938" cap="rnd">
                <a:solidFill>
                  <a:schemeClr val="accent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89" name="TextBox 188">
              <a:hlinkClick r:id="" action="ppaction://noaction" highlightClick="1"/>
            </p:cNvPr>
            <p:cNvSpPr txBox="1"/>
            <p:nvPr/>
          </p:nvSpPr>
          <p:spPr bwMode="auto">
            <a:xfrm>
              <a:off x="7103831" y="3509552"/>
              <a:ext cx="1261466" cy="1261465"/>
            </a:xfrm>
            <a:prstGeom prst="donut">
              <a:avLst>
                <a:gd name="adj" fmla="val 4581"/>
              </a:avLst>
            </a:prstGeom>
            <a:ln>
              <a:noFill/>
              <a:headEnd/>
              <a:tailEnd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168812" rIns="0" bIns="0" rtlCol="0" anchor="ctr" anchorCtr="1">
              <a:noAutofit/>
            </a:bodyPr>
            <a:lstStyle/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Applications </a:t>
              </a:r>
            </a:p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Transformation</a:t>
              </a:r>
            </a:p>
          </p:txBody>
        </p:sp>
      </p:grpSp>
      <p:sp>
        <p:nvSpPr>
          <p:cNvPr id="180" name="TextBox 179"/>
          <p:cNvSpPr txBox="1"/>
          <p:nvPr/>
        </p:nvSpPr>
        <p:spPr bwMode="auto">
          <a:xfrm>
            <a:off x="1386806" y="3436582"/>
            <a:ext cx="1297937" cy="1297936"/>
          </a:xfrm>
          <a:prstGeom prst="ellips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099" dir="2700015" rotWithShape="0">
              <a:scrgbClr r="0" g="0" b="0">
                <a:alpha val="40000"/>
              </a:scrgbClr>
            </a:outerShdw>
          </a:effectLst>
        </p:spPr>
        <p:txBody>
          <a:bodyPr wrap="square" lIns="0" tIns="168812" rIns="0" bIns="0" rtlCol="0" anchor="ctr" anchorCtr="1">
            <a:noAutofit/>
          </a:bodyPr>
          <a:lstStyle/>
          <a:p>
            <a:pPr algn="ctr"/>
            <a:endParaRPr lang="en-US" sz="1292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TextBox 35">
            <a:hlinkClick r:id="" action="ppaction://noaction" highlightClick="1"/>
          </p:cNvPr>
          <p:cNvSpPr txBox="1"/>
          <p:nvPr/>
        </p:nvSpPr>
        <p:spPr bwMode="auto">
          <a:xfrm>
            <a:off x="1386806" y="3436582"/>
            <a:ext cx="1297937" cy="1297936"/>
          </a:xfrm>
          <a:prstGeom prst="donut">
            <a:avLst>
              <a:gd name="adj" fmla="val 4581"/>
            </a:avLst>
          </a:prstGeom>
          <a:ln>
            <a:noFill/>
            <a:headEnd/>
            <a:tailEnd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168812" rIns="0" bIns="0" rtlCol="0" anchor="ctr" anchorCtr="1">
            <a:noAutofit/>
          </a:bodyPr>
          <a:lstStyle/>
          <a:p>
            <a:pPr algn="ctr"/>
            <a:r>
              <a:rPr lang="en-US" sz="12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Technology Innovation</a:t>
            </a:r>
          </a:p>
        </p:txBody>
      </p:sp>
      <p:grpSp>
        <p:nvGrpSpPr>
          <p:cNvPr id="6" name="Groupe 285"/>
          <p:cNvGrpSpPr/>
          <p:nvPr/>
        </p:nvGrpSpPr>
        <p:grpSpPr>
          <a:xfrm>
            <a:off x="1875775" y="3514924"/>
            <a:ext cx="319999" cy="381885"/>
            <a:chOff x="2212975" y="4130676"/>
            <a:chExt cx="336551" cy="401638"/>
          </a:xfrm>
        </p:grpSpPr>
        <p:sp>
          <p:nvSpPr>
            <p:cNvPr id="39" name="Freeform 867"/>
            <p:cNvSpPr>
              <a:spLocks/>
            </p:cNvSpPr>
            <p:nvPr/>
          </p:nvSpPr>
          <p:spPr bwMode="auto">
            <a:xfrm>
              <a:off x="2292350" y="4232276"/>
              <a:ext cx="182563" cy="300038"/>
            </a:xfrm>
            <a:custGeom>
              <a:avLst/>
              <a:gdLst/>
              <a:ahLst/>
              <a:cxnLst>
                <a:cxn ang="0">
                  <a:pos x="60" y="76"/>
                </a:cxn>
                <a:cxn ang="0">
                  <a:pos x="81" y="40"/>
                </a:cxn>
                <a:cxn ang="0">
                  <a:pos x="41" y="0"/>
                </a:cxn>
                <a:cxn ang="0">
                  <a:pos x="0" y="40"/>
                </a:cxn>
                <a:cxn ang="0">
                  <a:pos x="21" y="76"/>
                </a:cxn>
                <a:cxn ang="0">
                  <a:pos x="21" y="95"/>
                </a:cxn>
                <a:cxn ang="0">
                  <a:pos x="60" y="95"/>
                </a:cxn>
                <a:cxn ang="0">
                  <a:pos x="60" y="116"/>
                </a:cxn>
                <a:cxn ang="0">
                  <a:pos x="52" y="125"/>
                </a:cxn>
                <a:cxn ang="0">
                  <a:pos x="52" y="126"/>
                </a:cxn>
                <a:cxn ang="0">
                  <a:pos x="41" y="132"/>
                </a:cxn>
                <a:cxn ang="0">
                  <a:pos x="29" y="126"/>
                </a:cxn>
                <a:cxn ang="0">
                  <a:pos x="29" y="125"/>
                </a:cxn>
                <a:cxn ang="0">
                  <a:pos x="21" y="116"/>
                </a:cxn>
                <a:cxn ang="0">
                  <a:pos x="21" y="109"/>
                </a:cxn>
              </a:cxnLst>
              <a:rect l="0" t="0" r="r" b="b"/>
              <a:pathLst>
                <a:path w="81" h="132">
                  <a:moveTo>
                    <a:pt x="60" y="76"/>
                  </a:moveTo>
                  <a:cubicBezTo>
                    <a:pt x="73" y="69"/>
                    <a:pt x="81" y="55"/>
                    <a:pt x="81" y="40"/>
                  </a:cubicBezTo>
                  <a:cubicBezTo>
                    <a:pt x="81" y="18"/>
                    <a:pt x="63" y="0"/>
                    <a:pt x="41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9" y="69"/>
                    <a:pt x="21" y="76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20"/>
                    <a:pt x="57" y="123"/>
                    <a:pt x="52" y="125"/>
                  </a:cubicBezTo>
                  <a:cubicBezTo>
                    <a:pt x="52" y="126"/>
                    <a:pt x="52" y="126"/>
                    <a:pt x="52" y="126"/>
                  </a:cubicBezTo>
                  <a:cubicBezTo>
                    <a:pt x="52" y="129"/>
                    <a:pt x="47" y="132"/>
                    <a:pt x="41" y="132"/>
                  </a:cubicBezTo>
                  <a:cubicBezTo>
                    <a:pt x="34" y="132"/>
                    <a:pt x="29" y="129"/>
                    <a:pt x="29" y="126"/>
                  </a:cubicBezTo>
                  <a:cubicBezTo>
                    <a:pt x="29" y="126"/>
                    <a:pt x="29" y="126"/>
                    <a:pt x="29" y="125"/>
                  </a:cubicBezTo>
                  <a:cubicBezTo>
                    <a:pt x="24" y="123"/>
                    <a:pt x="21" y="120"/>
                    <a:pt x="21" y="116"/>
                  </a:cubicBezTo>
                  <a:cubicBezTo>
                    <a:pt x="21" y="109"/>
                    <a:pt x="21" y="109"/>
                    <a:pt x="21" y="109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GB" sz="1662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Freeform 868"/>
            <p:cNvSpPr>
              <a:spLocks/>
            </p:cNvSpPr>
            <p:nvPr/>
          </p:nvSpPr>
          <p:spPr bwMode="auto">
            <a:xfrm>
              <a:off x="2327275" y="4264026"/>
              <a:ext cx="66675" cy="63500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29" y="0"/>
                </a:cxn>
              </a:cxnLst>
              <a:rect l="0" t="0" r="r" b="b"/>
              <a:pathLst>
                <a:path w="29" h="28">
                  <a:moveTo>
                    <a:pt x="0" y="28"/>
                  </a:moveTo>
                  <a:cubicBezTo>
                    <a:pt x="0" y="12"/>
                    <a:pt x="13" y="0"/>
                    <a:pt x="29" y="0"/>
                  </a:cubicBezTo>
                </a:path>
              </a:pathLst>
            </a:custGeom>
            <a:noFill/>
            <a:ln w="127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GB" sz="1662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Line 869"/>
            <p:cNvSpPr>
              <a:spLocks noChangeShapeType="1"/>
            </p:cNvSpPr>
            <p:nvPr/>
          </p:nvSpPr>
          <p:spPr bwMode="auto">
            <a:xfrm flipV="1">
              <a:off x="2384425" y="4130676"/>
              <a:ext cx="1588" cy="68263"/>
            </a:xfrm>
            <a:prstGeom prst="line">
              <a:avLst/>
            </a:prstGeom>
            <a:noFill/>
            <a:ln w="127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GB" sz="1662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Line 870"/>
            <p:cNvSpPr>
              <a:spLocks noChangeShapeType="1"/>
            </p:cNvSpPr>
            <p:nvPr/>
          </p:nvSpPr>
          <p:spPr bwMode="auto">
            <a:xfrm flipH="1" flipV="1">
              <a:off x="2214563" y="4222751"/>
              <a:ext cx="58738" cy="34925"/>
            </a:xfrm>
            <a:prstGeom prst="line">
              <a:avLst/>
            </a:prstGeom>
            <a:noFill/>
            <a:ln w="127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GB" sz="1662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Line 871"/>
            <p:cNvSpPr>
              <a:spLocks noChangeShapeType="1"/>
            </p:cNvSpPr>
            <p:nvPr/>
          </p:nvSpPr>
          <p:spPr bwMode="auto">
            <a:xfrm flipH="1">
              <a:off x="2212975" y="4384676"/>
              <a:ext cx="58738" cy="33338"/>
            </a:xfrm>
            <a:prstGeom prst="line">
              <a:avLst/>
            </a:prstGeom>
            <a:noFill/>
            <a:ln w="127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GB" sz="1662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Line 872"/>
            <p:cNvSpPr>
              <a:spLocks noChangeShapeType="1"/>
            </p:cNvSpPr>
            <p:nvPr/>
          </p:nvSpPr>
          <p:spPr bwMode="auto">
            <a:xfrm>
              <a:off x="2489200" y="4389438"/>
              <a:ext cx="55563" cy="33338"/>
            </a:xfrm>
            <a:prstGeom prst="line">
              <a:avLst/>
            </a:prstGeom>
            <a:noFill/>
            <a:ln w="127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GB" sz="1662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Line 873"/>
            <p:cNvSpPr>
              <a:spLocks noChangeShapeType="1"/>
            </p:cNvSpPr>
            <p:nvPr/>
          </p:nvSpPr>
          <p:spPr bwMode="auto">
            <a:xfrm flipV="1">
              <a:off x="2490788" y="4230688"/>
              <a:ext cx="58738" cy="33338"/>
            </a:xfrm>
            <a:prstGeom prst="line">
              <a:avLst/>
            </a:prstGeom>
            <a:noFill/>
            <a:ln w="12700" cap="rnd">
              <a:solidFill>
                <a:schemeClr val="accent6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GB" sz="1662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931656" y="2089800"/>
            <a:ext cx="1455076" cy="1455076"/>
            <a:chOff x="5423699" y="2059271"/>
            <a:chExt cx="1414190" cy="1414190"/>
          </a:xfrm>
        </p:grpSpPr>
        <p:sp>
          <p:nvSpPr>
            <p:cNvPr id="68" name="TextBox 67"/>
            <p:cNvSpPr txBox="1"/>
            <p:nvPr/>
          </p:nvSpPr>
          <p:spPr bwMode="auto">
            <a:xfrm>
              <a:off x="5423699" y="2059271"/>
              <a:ext cx="1414190" cy="1414190"/>
            </a:xfrm>
            <a:prstGeom prst="wedgeEllipseCallout">
              <a:avLst>
                <a:gd name="adj1" fmla="val -39596"/>
                <a:gd name="adj2" fmla="val 73505"/>
              </a:avLst>
            </a:prstGeom>
            <a:solidFill>
              <a:srgbClr val="DDF6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292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 bwMode="auto">
            <a:xfrm>
              <a:off x="5500061" y="2135633"/>
              <a:ext cx="1261466" cy="126146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50800" dist="38099" dir="2700015" rotWithShape="0">
                <a:scrgbClr r="0" g="0" b="0">
                  <a:alpha val="40000"/>
                </a:scrgbClr>
              </a:outerShdw>
            </a:effectLst>
          </p:spPr>
          <p:txBody>
            <a:bodyPr wrap="square" lIns="0" tIns="168812" rIns="0" bIns="0" rtlCol="0" anchor="ctr" anchorCtr="1">
              <a:noAutofit/>
            </a:bodyPr>
            <a:lstStyle/>
            <a:p>
              <a:pPr algn="ctr"/>
              <a:endParaRPr lang="en-US" sz="12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0" name="Groupe 375"/>
            <p:cNvGrpSpPr/>
            <p:nvPr/>
          </p:nvGrpSpPr>
          <p:grpSpPr>
            <a:xfrm>
              <a:off x="5925923" y="2239352"/>
              <a:ext cx="437171" cy="346124"/>
              <a:chOff x="4649788" y="3151030"/>
              <a:chExt cx="403225" cy="319246"/>
            </a:xfrm>
          </p:grpSpPr>
          <p:sp>
            <p:nvSpPr>
              <p:cNvPr id="96" name="Freeform 814"/>
              <p:cNvSpPr>
                <a:spLocks/>
              </p:cNvSpPr>
              <p:nvPr/>
            </p:nvSpPr>
            <p:spPr bwMode="auto">
              <a:xfrm>
                <a:off x="4799013" y="3290888"/>
                <a:ext cx="104775" cy="179388"/>
              </a:xfrm>
              <a:custGeom>
                <a:avLst/>
                <a:gdLst/>
                <a:ahLst/>
                <a:cxnLst>
                  <a:cxn ang="0">
                    <a:pos x="42" y="92"/>
                  </a:cxn>
                  <a:cxn ang="0">
                    <a:pos x="10" y="92"/>
                  </a:cxn>
                  <a:cxn ang="0">
                    <a:pos x="0" y="83"/>
                  </a:cxn>
                  <a:cxn ang="0">
                    <a:pos x="0" y="9"/>
                  </a:cxn>
                  <a:cxn ang="0">
                    <a:pos x="9" y="0"/>
                  </a:cxn>
                  <a:cxn ang="0">
                    <a:pos x="44" y="0"/>
                  </a:cxn>
                  <a:cxn ang="0">
                    <a:pos x="54" y="9"/>
                  </a:cxn>
                  <a:cxn ang="0">
                    <a:pos x="54" y="91"/>
                  </a:cxn>
                </a:cxnLst>
                <a:rect l="0" t="0" r="r" b="b"/>
                <a:pathLst>
                  <a:path w="54" h="92">
                    <a:moveTo>
                      <a:pt x="42" y="92"/>
                    </a:moveTo>
                    <a:cubicBezTo>
                      <a:pt x="10" y="92"/>
                      <a:pt x="10" y="92"/>
                      <a:pt x="10" y="92"/>
                    </a:cubicBezTo>
                    <a:cubicBezTo>
                      <a:pt x="3" y="92"/>
                      <a:pt x="0" y="89"/>
                      <a:pt x="0" y="8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2"/>
                      <a:pt x="2" y="0"/>
                      <a:pt x="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4" y="2"/>
                      <a:pt x="54" y="9"/>
                    </a:cubicBezTo>
                    <a:cubicBezTo>
                      <a:pt x="54" y="91"/>
                      <a:pt x="54" y="91"/>
                      <a:pt x="54" y="91"/>
                    </a:cubicBezTo>
                  </a:path>
                </a:pathLst>
              </a:custGeom>
              <a:noFill/>
              <a:ln w="1270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7" name="Freeform 815"/>
              <p:cNvSpPr>
                <a:spLocks/>
              </p:cNvSpPr>
              <p:nvPr/>
            </p:nvSpPr>
            <p:spPr bwMode="auto">
              <a:xfrm>
                <a:off x="4814888" y="3305175"/>
                <a:ext cx="73025" cy="165100"/>
              </a:xfrm>
              <a:custGeom>
                <a:avLst/>
                <a:gdLst/>
                <a:ahLst/>
                <a:cxnLst>
                  <a:cxn ang="0">
                    <a:pos x="20" y="65"/>
                  </a:cxn>
                  <a:cxn ang="0">
                    <a:pos x="4" y="65"/>
                  </a:cxn>
                  <a:cxn ang="0">
                    <a:pos x="0" y="61"/>
                  </a:cxn>
                  <a:cxn ang="0">
                    <a:pos x="0" y="4"/>
                  </a:cxn>
                  <a:cxn ang="0">
                    <a:pos x="4" y="0"/>
                  </a:cxn>
                  <a:cxn ang="0">
                    <a:pos x="34" y="0"/>
                  </a:cxn>
                  <a:cxn ang="0">
                    <a:pos x="38" y="4"/>
                  </a:cxn>
                  <a:cxn ang="0">
                    <a:pos x="38" y="81"/>
                  </a:cxn>
                  <a:cxn ang="0">
                    <a:pos x="34" y="85"/>
                  </a:cxn>
                </a:cxnLst>
                <a:rect l="0" t="0" r="r" b="b"/>
                <a:pathLst>
                  <a:path w="38" h="85">
                    <a:moveTo>
                      <a:pt x="20" y="65"/>
                    </a:moveTo>
                    <a:cubicBezTo>
                      <a:pt x="4" y="65"/>
                      <a:pt x="4" y="65"/>
                      <a:pt x="4" y="65"/>
                    </a:cubicBezTo>
                    <a:cubicBezTo>
                      <a:pt x="2" y="65"/>
                      <a:pt x="0" y="63"/>
                      <a:pt x="0" y="6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6" y="0"/>
                      <a:pt x="38" y="2"/>
                      <a:pt x="38" y="4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8" y="83"/>
                      <a:pt x="36" y="85"/>
                      <a:pt x="34" y="85"/>
                    </a:cubicBezTo>
                  </a:path>
                </a:pathLst>
              </a:custGeom>
              <a:noFill/>
              <a:ln w="1270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Freeform 816"/>
              <p:cNvSpPr>
                <a:spLocks/>
              </p:cNvSpPr>
              <p:nvPr/>
            </p:nvSpPr>
            <p:spPr bwMode="auto">
              <a:xfrm>
                <a:off x="4837113" y="3430588"/>
                <a:ext cx="26988" cy="1746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11" y="0"/>
                  </a:cxn>
                  <a:cxn ang="0">
                    <a:pos x="14" y="2"/>
                  </a:cxn>
                  <a:cxn ang="0">
                    <a:pos x="14" y="6"/>
                  </a:cxn>
                  <a:cxn ang="0">
                    <a:pos x="11" y="9"/>
                  </a:cxn>
                  <a:cxn ang="0">
                    <a:pos x="3" y="9"/>
                  </a:cxn>
                  <a:cxn ang="0">
                    <a:pos x="0" y="6"/>
                  </a:cxn>
                </a:cxnLst>
                <a:rect l="0" t="0" r="r" b="b"/>
                <a:pathLst>
                  <a:path w="14" h="9">
                    <a:moveTo>
                      <a:pt x="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4" y="1"/>
                      <a:pt x="14" y="2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8"/>
                      <a:pt x="13" y="9"/>
                      <a:pt x="11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9"/>
                      <a:pt x="0" y="8"/>
                      <a:pt x="0" y="6"/>
                    </a:cubicBezTo>
                  </a:path>
                </a:pathLst>
              </a:custGeom>
              <a:noFill/>
              <a:ln w="1270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Freeform 817"/>
              <p:cNvSpPr>
                <a:spLocks/>
              </p:cNvSpPr>
              <p:nvPr/>
            </p:nvSpPr>
            <p:spPr bwMode="auto">
              <a:xfrm>
                <a:off x="4649788" y="3151030"/>
                <a:ext cx="403225" cy="249238"/>
              </a:xfrm>
              <a:custGeom>
                <a:avLst/>
                <a:gdLst/>
                <a:ahLst/>
                <a:cxnLst>
                  <a:cxn ang="0">
                    <a:pos x="174" y="128"/>
                  </a:cxn>
                  <a:cxn ang="0">
                    <a:pos x="208" y="94"/>
                  </a:cxn>
                  <a:cxn ang="0">
                    <a:pos x="174" y="60"/>
                  </a:cxn>
                  <a:cxn ang="0">
                    <a:pos x="173" y="60"/>
                  </a:cxn>
                  <a:cxn ang="0">
                    <a:pos x="174" y="58"/>
                  </a:cxn>
                  <a:cxn ang="0">
                    <a:pos x="115" y="0"/>
                  </a:cxn>
                  <a:cxn ang="0">
                    <a:pos x="60" y="38"/>
                  </a:cxn>
                  <a:cxn ang="0">
                    <a:pos x="46" y="36"/>
                  </a:cxn>
                  <a:cxn ang="0">
                    <a:pos x="0" y="82"/>
                  </a:cxn>
                  <a:cxn ang="0">
                    <a:pos x="46" y="128"/>
                  </a:cxn>
                  <a:cxn ang="0">
                    <a:pos x="72" y="128"/>
                  </a:cxn>
                </a:cxnLst>
                <a:rect l="0" t="0" r="r" b="b"/>
                <a:pathLst>
                  <a:path w="208" h="128">
                    <a:moveTo>
                      <a:pt x="174" y="128"/>
                    </a:moveTo>
                    <a:cubicBezTo>
                      <a:pt x="193" y="128"/>
                      <a:pt x="208" y="112"/>
                      <a:pt x="208" y="94"/>
                    </a:cubicBezTo>
                    <a:cubicBezTo>
                      <a:pt x="208" y="75"/>
                      <a:pt x="193" y="60"/>
                      <a:pt x="174" y="60"/>
                    </a:cubicBezTo>
                    <a:cubicBezTo>
                      <a:pt x="174" y="60"/>
                      <a:pt x="174" y="60"/>
                      <a:pt x="173" y="60"/>
                    </a:cubicBezTo>
                    <a:cubicBezTo>
                      <a:pt x="173" y="59"/>
                      <a:pt x="174" y="59"/>
                      <a:pt x="174" y="58"/>
                    </a:cubicBezTo>
                    <a:cubicBezTo>
                      <a:pt x="174" y="26"/>
                      <a:pt x="147" y="0"/>
                      <a:pt x="115" y="0"/>
                    </a:cubicBezTo>
                    <a:cubicBezTo>
                      <a:pt x="90" y="0"/>
                      <a:pt x="69" y="16"/>
                      <a:pt x="60" y="38"/>
                    </a:cubicBezTo>
                    <a:cubicBezTo>
                      <a:pt x="56" y="36"/>
                      <a:pt x="51" y="36"/>
                      <a:pt x="46" y="36"/>
                    </a:cubicBezTo>
                    <a:cubicBezTo>
                      <a:pt x="20" y="36"/>
                      <a:pt x="0" y="56"/>
                      <a:pt x="0" y="82"/>
                    </a:cubicBezTo>
                    <a:cubicBezTo>
                      <a:pt x="0" y="107"/>
                      <a:pt x="20" y="128"/>
                      <a:pt x="46" y="128"/>
                    </a:cubicBezTo>
                    <a:cubicBezTo>
                      <a:pt x="72" y="128"/>
                      <a:pt x="72" y="128"/>
                      <a:pt x="72" y="128"/>
                    </a:cubicBezTo>
                  </a:path>
                </a:pathLst>
              </a:custGeom>
              <a:noFill/>
              <a:ln w="1270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62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88" name="TextBox 187">
              <a:hlinkClick r:id="" action="ppaction://noaction" highlightClick="1"/>
            </p:cNvPr>
            <p:cNvSpPr txBox="1"/>
            <p:nvPr/>
          </p:nvSpPr>
          <p:spPr bwMode="auto">
            <a:xfrm>
              <a:off x="5500061" y="2135633"/>
              <a:ext cx="1261466" cy="1261465"/>
            </a:xfrm>
            <a:prstGeom prst="donut">
              <a:avLst>
                <a:gd name="adj" fmla="val 4581"/>
              </a:avLst>
            </a:prstGeom>
            <a:ln>
              <a:noFill/>
              <a:headEnd/>
              <a:tailE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lIns="0" tIns="168812" rIns="0" bIns="0" rtlCol="0" anchor="ctr" anchorCtr="1">
              <a:noAutofit/>
            </a:bodyPr>
            <a:lstStyle/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Multi-speed</a:t>
              </a:r>
            </a:p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IT Operating</a:t>
              </a:r>
            </a:p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Model </a:t>
              </a:r>
            </a:p>
          </p:txBody>
        </p:sp>
      </p:grpSp>
      <p:sp>
        <p:nvSpPr>
          <p:cNvPr id="3" name="Rectangle 2">
            <a:hlinkClick r:id="rId13" action="ppaction://hlinksldjump"/>
          </p:cNvPr>
          <p:cNvSpPr/>
          <p:nvPr/>
        </p:nvSpPr>
        <p:spPr>
          <a:xfrm>
            <a:off x="3879320" y="4649102"/>
            <a:ext cx="1386228" cy="284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lIns="0" rIns="0" anchor="ctr" anchorCtr="1">
            <a:noAutofit/>
          </a:bodyPr>
          <a:lstStyle/>
          <a:p>
            <a:pPr algn="ctr">
              <a:spcBef>
                <a:spcPts val="554"/>
              </a:spcBef>
              <a:spcAft>
                <a:spcPts val="369"/>
              </a:spcAft>
            </a:pPr>
            <a:r>
              <a:rPr lang="en-US" sz="1292" b="1" dirty="0">
                <a:latin typeface="Calibri" pitchFamily="34" charset="0"/>
                <a:cs typeface="Calibri" pitchFamily="34" charset="0"/>
              </a:rPr>
              <a:t>Digital IT Strategy</a:t>
            </a:r>
          </a:p>
        </p:txBody>
      </p:sp>
      <p:sp>
        <p:nvSpPr>
          <p:cNvPr id="4" name="Rectangle 3">
            <a:hlinkClick r:id="rId5" action="ppaction://hlinksldjump"/>
          </p:cNvPr>
          <p:cNvSpPr/>
          <p:nvPr/>
        </p:nvSpPr>
        <p:spPr>
          <a:xfrm>
            <a:off x="3718098" y="4994111"/>
            <a:ext cx="1705717" cy="284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lIns="0" rIns="0" anchor="ctr" anchorCtr="1">
            <a:noAutofit/>
          </a:bodyPr>
          <a:lstStyle/>
          <a:p>
            <a:pPr algn="ctr">
              <a:spcBef>
                <a:spcPts val="554"/>
              </a:spcBef>
              <a:spcAft>
                <a:spcPts val="369"/>
              </a:spcAft>
            </a:pPr>
            <a:r>
              <a:rPr lang="en-US" sz="1292" b="1" dirty="0">
                <a:latin typeface="Calibri" pitchFamily="34" charset="0"/>
                <a:cs typeface="Calibri" pitchFamily="34" charset="0"/>
              </a:rPr>
              <a:t>IT Cost Reallocation</a:t>
            </a:r>
          </a:p>
        </p:txBody>
      </p:sp>
      <p:sp>
        <p:nvSpPr>
          <p:cNvPr id="11" name="Rectangle 10">
            <a:hlinkClick r:id="rId14" action="ppaction://hlinksldjump"/>
          </p:cNvPr>
          <p:cNvSpPr/>
          <p:nvPr/>
        </p:nvSpPr>
        <p:spPr>
          <a:xfrm>
            <a:off x="4272278" y="4312872"/>
            <a:ext cx="580809" cy="284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lIns="0" rIns="0" anchor="ctr" anchorCtr="1">
            <a:noAutofit/>
          </a:bodyPr>
          <a:lstStyle/>
          <a:p>
            <a:pPr algn="ctr">
              <a:spcBef>
                <a:spcPts val="554"/>
              </a:spcBef>
              <a:spcAft>
                <a:spcPts val="369"/>
              </a:spcAft>
            </a:pPr>
            <a:r>
              <a:rPr lang="en-US" sz="1292" b="1" dirty="0">
                <a:latin typeface="Calibri" pitchFamily="34" charset="0"/>
                <a:cs typeface="Calibri" pitchFamily="34" charset="0"/>
              </a:rPr>
              <a:t>IT PMI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786784" y="2100137"/>
            <a:ext cx="1455076" cy="1455076"/>
            <a:chOff x="3019016" y="1989399"/>
            <a:chExt cx="1576332" cy="1576332"/>
          </a:xfrm>
        </p:grpSpPr>
        <p:sp>
          <p:nvSpPr>
            <p:cNvPr id="67" name="TextBox 66"/>
            <p:cNvSpPr txBox="1"/>
            <p:nvPr/>
          </p:nvSpPr>
          <p:spPr bwMode="auto">
            <a:xfrm>
              <a:off x="3019016" y="1989399"/>
              <a:ext cx="1576332" cy="1576332"/>
            </a:xfrm>
            <a:prstGeom prst="wedgeEllipseCallout">
              <a:avLst>
                <a:gd name="adj1" fmla="val 37960"/>
                <a:gd name="adj2" fmla="val 73972"/>
              </a:avLst>
            </a:prstGeom>
            <a:solidFill>
              <a:srgbClr val="DDF6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292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 bwMode="auto">
            <a:xfrm>
              <a:off x="3093180" y="2071214"/>
              <a:ext cx="1406098" cy="140609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50800" dist="38099" dir="2700015" rotWithShape="0">
                <a:scrgbClr r="0" g="0" b="0">
                  <a:alpha val="40000"/>
                </a:scrgbClr>
              </a:outerShdw>
            </a:effectLst>
          </p:spPr>
          <p:txBody>
            <a:bodyPr wrap="none" lIns="0" tIns="168812" rIns="0" bIns="0" rtlCol="0" anchor="ctr" anchorCtr="1">
              <a:noAutofit/>
            </a:bodyPr>
            <a:lstStyle/>
            <a:p>
              <a:pPr algn="ctr"/>
              <a:endParaRPr lang="en-US" sz="1292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7" name="Group 47"/>
            <p:cNvGrpSpPr/>
            <p:nvPr/>
          </p:nvGrpSpPr>
          <p:grpSpPr>
            <a:xfrm>
              <a:off x="3552533" y="2145149"/>
              <a:ext cx="487389" cy="487389"/>
              <a:chOff x="5611924" y="3847834"/>
              <a:chExt cx="579326" cy="579326"/>
            </a:xfrm>
          </p:grpSpPr>
          <p:grpSp>
            <p:nvGrpSpPr>
              <p:cNvPr id="8" name="Groupe 102"/>
              <p:cNvGrpSpPr/>
              <p:nvPr/>
            </p:nvGrpSpPr>
            <p:grpSpPr>
              <a:xfrm>
                <a:off x="5619502" y="3999333"/>
                <a:ext cx="432048" cy="323009"/>
                <a:chOff x="3059832" y="-12"/>
                <a:chExt cx="5580271" cy="4171937"/>
              </a:xfrm>
            </p:grpSpPr>
            <p:sp>
              <p:nvSpPr>
                <p:cNvPr id="53" name="Freeform 561"/>
                <p:cNvSpPr>
                  <a:spLocks/>
                </p:cNvSpPr>
                <p:nvPr/>
              </p:nvSpPr>
              <p:spPr bwMode="auto">
                <a:xfrm>
                  <a:off x="8108649" y="717472"/>
                  <a:ext cx="531454" cy="2683853"/>
                </a:xfrm>
                <a:custGeom>
                  <a:avLst/>
                  <a:gdLst/>
                  <a:ahLst/>
                  <a:cxnLst>
                    <a:cxn ang="0">
                      <a:pos x="1" y="83"/>
                    </a:cxn>
                    <a:cxn ang="0">
                      <a:pos x="16" y="4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6" h="83">
                      <a:moveTo>
                        <a:pt x="1" y="83"/>
                      </a:moveTo>
                      <a:cubicBezTo>
                        <a:pt x="10" y="72"/>
                        <a:pt x="16" y="58"/>
                        <a:pt x="16" y="42"/>
                      </a:cubicBezTo>
                      <a:cubicBezTo>
                        <a:pt x="16" y="26"/>
                        <a:pt x="10" y="12"/>
                        <a:pt x="0" y="0"/>
                      </a:cubicBezTo>
                    </a:path>
                  </a:pathLst>
                </a:cu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54" name="Freeform 562"/>
                <p:cNvSpPr>
                  <a:spLocks/>
                </p:cNvSpPr>
                <p:nvPr/>
              </p:nvSpPr>
              <p:spPr bwMode="auto">
                <a:xfrm>
                  <a:off x="4893358" y="3401308"/>
                  <a:ext cx="1620944" cy="77061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0" y="23"/>
                    </a:cxn>
                  </a:cxnLst>
                  <a:rect l="0" t="0" r="r" b="b"/>
                  <a:pathLst>
                    <a:path w="50" h="23">
                      <a:moveTo>
                        <a:pt x="0" y="0"/>
                      </a:moveTo>
                      <a:cubicBezTo>
                        <a:pt x="12" y="14"/>
                        <a:pt x="30" y="23"/>
                        <a:pt x="50" y="23"/>
                      </a:cubicBezTo>
                    </a:path>
                  </a:pathLst>
                </a:cu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57" name="Line 563"/>
                <p:cNvSpPr>
                  <a:spLocks noChangeShapeType="1"/>
                </p:cNvSpPr>
                <p:nvPr/>
              </p:nvSpPr>
              <p:spPr bwMode="auto">
                <a:xfrm>
                  <a:off x="4441613" y="2072672"/>
                  <a:ext cx="26581" cy="26581"/>
                </a:xfrm>
                <a:prstGeom prst="line">
                  <a:avLst/>
                </a:pr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58" name="Line 564"/>
                <p:cNvSpPr>
                  <a:spLocks noChangeShapeType="1"/>
                </p:cNvSpPr>
                <p:nvPr/>
              </p:nvSpPr>
              <p:spPr bwMode="auto">
                <a:xfrm>
                  <a:off x="4919922" y="744036"/>
                  <a:ext cx="26581" cy="26581"/>
                </a:xfrm>
                <a:prstGeom prst="line">
                  <a:avLst/>
                </a:pr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59" name="Freeform 565"/>
                <p:cNvSpPr>
                  <a:spLocks/>
                </p:cNvSpPr>
                <p:nvPr/>
              </p:nvSpPr>
              <p:spPr bwMode="auto">
                <a:xfrm>
                  <a:off x="4919922" y="0"/>
                  <a:ext cx="3188726" cy="744036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49" y="0"/>
                    </a:cxn>
                    <a:cxn ang="0">
                      <a:pos x="98" y="22"/>
                    </a:cxn>
                  </a:cxnLst>
                  <a:rect l="0" t="0" r="r" b="b"/>
                  <a:pathLst>
                    <a:path w="98" h="23">
                      <a:moveTo>
                        <a:pt x="0" y="23"/>
                      </a:moveTo>
                      <a:cubicBezTo>
                        <a:pt x="12" y="8"/>
                        <a:pt x="29" y="0"/>
                        <a:pt x="49" y="0"/>
                      </a:cubicBezTo>
                      <a:cubicBezTo>
                        <a:pt x="69" y="0"/>
                        <a:pt x="87" y="8"/>
                        <a:pt x="98" y="22"/>
                      </a:cubicBezTo>
                    </a:path>
                  </a:pathLst>
                </a:cu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60" name="Freeform 566"/>
                <p:cNvSpPr>
                  <a:spLocks/>
                </p:cNvSpPr>
                <p:nvPr/>
              </p:nvSpPr>
              <p:spPr bwMode="auto">
                <a:xfrm>
                  <a:off x="4919922" y="717472"/>
                  <a:ext cx="3188726" cy="398599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49" y="12"/>
                    </a:cxn>
                    <a:cxn ang="0">
                      <a:pos x="98" y="0"/>
                    </a:cxn>
                  </a:cxnLst>
                  <a:rect l="0" t="0" r="r" b="b"/>
                  <a:pathLst>
                    <a:path w="98" h="12">
                      <a:moveTo>
                        <a:pt x="0" y="1"/>
                      </a:moveTo>
                      <a:cubicBezTo>
                        <a:pt x="12" y="7"/>
                        <a:pt x="29" y="12"/>
                        <a:pt x="49" y="12"/>
                      </a:cubicBezTo>
                      <a:cubicBezTo>
                        <a:pt x="69" y="12"/>
                        <a:pt x="87" y="7"/>
                        <a:pt x="98" y="0"/>
                      </a:cubicBezTo>
                    </a:path>
                  </a:pathLst>
                </a:cu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62" name="Freeform 567"/>
                <p:cNvSpPr>
                  <a:spLocks/>
                </p:cNvSpPr>
                <p:nvPr/>
              </p:nvSpPr>
              <p:spPr bwMode="auto">
                <a:xfrm>
                  <a:off x="4919922" y="3055871"/>
                  <a:ext cx="3188726" cy="345454"/>
                </a:xfrm>
                <a:custGeom>
                  <a:avLst/>
                  <a:gdLst/>
                  <a:ahLst/>
                  <a:cxnLst>
                    <a:cxn ang="0">
                      <a:pos x="98" y="11"/>
                    </a:cxn>
                    <a:cxn ang="0">
                      <a:pos x="49" y="0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98" h="11">
                      <a:moveTo>
                        <a:pt x="98" y="11"/>
                      </a:moveTo>
                      <a:cubicBezTo>
                        <a:pt x="87" y="4"/>
                        <a:pt x="69" y="0"/>
                        <a:pt x="49" y="0"/>
                      </a:cubicBezTo>
                      <a:cubicBezTo>
                        <a:pt x="29" y="0"/>
                        <a:pt x="12" y="4"/>
                        <a:pt x="0" y="11"/>
                      </a:cubicBezTo>
                    </a:path>
                  </a:pathLst>
                </a:cu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63" name="Freeform 568"/>
                <p:cNvSpPr>
                  <a:spLocks/>
                </p:cNvSpPr>
                <p:nvPr/>
              </p:nvSpPr>
              <p:spPr bwMode="auto">
                <a:xfrm>
                  <a:off x="5398231" y="0"/>
                  <a:ext cx="2258689" cy="4171925"/>
                </a:xfrm>
                <a:custGeom>
                  <a:avLst/>
                  <a:gdLst/>
                  <a:ahLst/>
                  <a:cxnLst>
                    <a:cxn ang="0">
                      <a:pos x="0" y="64"/>
                    </a:cxn>
                    <a:cxn ang="0">
                      <a:pos x="35" y="0"/>
                    </a:cxn>
                    <a:cxn ang="0">
                      <a:pos x="70" y="64"/>
                    </a:cxn>
                    <a:cxn ang="0">
                      <a:pos x="35" y="128"/>
                    </a:cxn>
                    <a:cxn ang="0">
                      <a:pos x="5" y="97"/>
                    </a:cxn>
                  </a:cxnLst>
                  <a:rect l="0" t="0" r="r" b="b"/>
                  <a:pathLst>
                    <a:path w="70" h="128">
                      <a:moveTo>
                        <a:pt x="0" y="64"/>
                      </a:moveTo>
                      <a:cubicBezTo>
                        <a:pt x="0" y="28"/>
                        <a:pt x="16" y="0"/>
                        <a:pt x="35" y="0"/>
                      </a:cubicBezTo>
                      <a:cubicBezTo>
                        <a:pt x="54" y="0"/>
                        <a:pt x="70" y="28"/>
                        <a:pt x="70" y="64"/>
                      </a:cubicBezTo>
                      <a:cubicBezTo>
                        <a:pt x="70" y="99"/>
                        <a:pt x="54" y="128"/>
                        <a:pt x="35" y="128"/>
                      </a:cubicBezTo>
                      <a:cubicBezTo>
                        <a:pt x="23" y="128"/>
                        <a:pt x="12" y="116"/>
                        <a:pt x="5" y="97"/>
                      </a:cubicBezTo>
                    </a:path>
                  </a:pathLst>
                </a:cu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64" name="Line 569"/>
                <p:cNvSpPr>
                  <a:spLocks noChangeShapeType="1"/>
                </p:cNvSpPr>
                <p:nvPr/>
              </p:nvSpPr>
              <p:spPr bwMode="auto">
                <a:xfrm>
                  <a:off x="4441613" y="2072672"/>
                  <a:ext cx="4198490" cy="26581"/>
                </a:xfrm>
                <a:prstGeom prst="line">
                  <a:avLst/>
                </a:pr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65" name="Line 570"/>
                <p:cNvSpPr>
                  <a:spLocks noChangeShapeType="1"/>
                </p:cNvSpPr>
                <p:nvPr/>
              </p:nvSpPr>
              <p:spPr bwMode="auto">
                <a:xfrm flipV="1">
                  <a:off x="6514287" y="-12"/>
                  <a:ext cx="26575" cy="4171937"/>
                </a:xfrm>
                <a:prstGeom prst="line">
                  <a:avLst/>
                </a:pr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66" name="Line 571"/>
                <p:cNvSpPr>
                  <a:spLocks noChangeShapeType="1"/>
                </p:cNvSpPr>
                <p:nvPr/>
              </p:nvSpPr>
              <p:spPr bwMode="auto">
                <a:xfrm>
                  <a:off x="3059832" y="1700654"/>
                  <a:ext cx="1381781" cy="26581"/>
                </a:xfrm>
                <a:prstGeom prst="line">
                  <a:avLst/>
                </a:pr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71" name="Freeform 572"/>
                <p:cNvSpPr>
                  <a:spLocks/>
                </p:cNvSpPr>
                <p:nvPr/>
              </p:nvSpPr>
              <p:spPr bwMode="auto">
                <a:xfrm>
                  <a:off x="4441613" y="1302072"/>
                  <a:ext cx="398599" cy="77061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5" y="15"/>
                    </a:cxn>
                    <a:cxn ang="0">
                      <a:pos x="0" y="29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</a:path>
                  </a:pathLst>
                </a:cu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73" name="Line 573"/>
                <p:cNvSpPr>
                  <a:spLocks noChangeShapeType="1"/>
                </p:cNvSpPr>
                <p:nvPr/>
              </p:nvSpPr>
              <p:spPr bwMode="auto">
                <a:xfrm>
                  <a:off x="4175886" y="2763563"/>
                  <a:ext cx="1381781" cy="26581"/>
                </a:xfrm>
                <a:prstGeom prst="line">
                  <a:avLst/>
                </a:pr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  <p:sp>
              <p:nvSpPr>
                <p:cNvPr id="74" name="Freeform 574"/>
                <p:cNvSpPr>
                  <a:spLocks/>
                </p:cNvSpPr>
                <p:nvPr/>
              </p:nvSpPr>
              <p:spPr bwMode="auto">
                <a:xfrm>
                  <a:off x="5557668" y="2364980"/>
                  <a:ext cx="398599" cy="79718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5" y="15"/>
                    </a:cxn>
                    <a:cxn ang="0">
                      <a:pos x="0" y="30"/>
                    </a:cxn>
                  </a:cxnLst>
                  <a:rect l="0" t="0" r="r" b="b"/>
                  <a:pathLst>
                    <a:path w="15" h="30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30"/>
                      </a:lnTo>
                    </a:path>
                  </a:pathLst>
                </a:custGeom>
                <a:noFill/>
                <a:ln w="12700" cap="rnd">
                  <a:solidFill>
                    <a:schemeClr val="accent3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84406" tIns="42203" rIns="84406" bIns="42203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662" dirty="0"/>
                </a:p>
              </p:txBody>
            </p:sp>
          </p:grpSp>
          <p:sp>
            <p:nvSpPr>
              <p:cNvPr id="50" name="Arc 49"/>
              <p:cNvSpPr/>
              <p:nvPr/>
            </p:nvSpPr>
            <p:spPr>
              <a:xfrm>
                <a:off x="5708659" y="3944569"/>
                <a:ext cx="385856" cy="385856"/>
              </a:xfrm>
              <a:prstGeom prst="arc">
                <a:avLst>
                  <a:gd name="adj1" fmla="val 14718803"/>
                  <a:gd name="adj2" fmla="val 17348398"/>
                </a:avLst>
              </a:prstGeom>
              <a:ln>
                <a:solidFill>
                  <a:schemeClr val="accent3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662" dirty="0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5653834" y="3889744"/>
                <a:ext cx="495506" cy="495506"/>
              </a:xfrm>
              <a:prstGeom prst="arc">
                <a:avLst>
                  <a:gd name="adj1" fmla="val 14117290"/>
                  <a:gd name="adj2" fmla="val 18237958"/>
                </a:avLst>
              </a:prstGeom>
              <a:ln>
                <a:solidFill>
                  <a:schemeClr val="accent3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662" dirty="0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5611924" y="3847834"/>
                <a:ext cx="579326" cy="579326"/>
              </a:xfrm>
              <a:prstGeom prst="arc">
                <a:avLst>
                  <a:gd name="adj1" fmla="val 14117290"/>
                  <a:gd name="adj2" fmla="val 18237958"/>
                </a:avLst>
              </a:prstGeom>
              <a:ln>
                <a:solidFill>
                  <a:schemeClr val="accent3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662" dirty="0"/>
              </a:p>
            </p:txBody>
          </p:sp>
        </p:grpSp>
        <p:sp>
          <p:nvSpPr>
            <p:cNvPr id="190" name="TextBox 189">
              <a:hlinkClick r:id="" action="ppaction://noaction" highlightClick="1"/>
            </p:cNvPr>
            <p:cNvSpPr txBox="1"/>
            <p:nvPr/>
          </p:nvSpPr>
          <p:spPr bwMode="auto">
            <a:xfrm>
              <a:off x="3093180" y="2071214"/>
              <a:ext cx="1406098" cy="1406097"/>
            </a:xfrm>
            <a:prstGeom prst="donut">
              <a:avLst>
                <a:gd name="adj" fmla="val 4581"/>
              </a:avLst>
            </a:prstGeom>
            <a:ln>
              <a:noFill/>
              <a:headEnd/>
              <a:tailEnd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0" tIns="168812" rIns="0" bIns="0" rtlCol="0" anchor="ctr" anchorCtr="1">
              <a:noAutofit/>
            </a:bodyPr>
            <a:lstStyle/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Cloud </a:t>
              </a:r>
            </a:p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Infrastructure </a:t>
              </a:r>
            </a:p>
            <a:p>
              <a:pPr algn="ctr"/>
              <a:r>
                <a:rPr lang="en-US" sz="1292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Platform</a:t>
              </a:r>
            </a:p>
          </p:txBody>
        </p:sp>
      </p:grpSp>
      <p:sp>
        <p:nvSpPr>
          <p:cNvPr id="95" name="Rectangle 94">
            <a:hlinkClick r:id="rId5" action="ppaction://hlinksldjump"/>
          </p:cNvPr>
          <p:cNvSpPr/>
          <p:nvPr/>
        </p:nvSpPr>
        <p:spPr>
          <a:xfrm>
            <a:off x="3718098" y="5334751"/>
            <a:ext cx="1705717" cy="2841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lIns="0" rIns="0" anchor="ctr" anchorCtr="1">
            <a:noAutofit/>
          </a:bodyPr>
          <a:lstStyle/>
          <a:p>
            <a:pPr algn="ctr">
              <a:spcBef>
                <a:spcPts val="554"/>
              </a:spcBef>
              <a:spcAft>
                <a:spcPts val="369"/>
              </a:spcAft>
            </a:pPr>
            <a:r>
              <a:rPr lang="en-US" sz="1292" b="1" dirty="0">
                <a:latin typeface="Calibri" pitchFamily="34" charset="0"/>
                <a:cs typeface="Calibri" pitchFamily="34" charset="0"/>
              </a:rPr>
              <a:t>Complex </a:t>
            </a:r>
            <a:r>
              <a:rPr lang="en-US" sz="1292" b="1" dirty="0" err="1">
                <a:latin typeface="Calibri" pitchFamily="34" charset="0"/>
                <a:cs typeface="Calibri" pitchFamily="34" charset="0"/>
              </a:rPr>
              <a:t>Pgm</a:t>
            </a:r>
            <a:r>
              <a:rPr lang="en-US" sz="1292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292" b="1" dirty="0" err="1">
                <a:latin typeface="Calibri" pitchFamily="34" charset="0"/>
                <a:cs typeface="Calibri" pitchFamily="34" charset="0"/>
              </a:rPr>
              <a:t>Mgt</a:t>
            </a:r>
            <a:endParaRPr lang="en-US" sz="1292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" name="Rounded Rectangle 102">
            <a:hlinkClick r:id="rId17" action="ppaction://hlinksldjump" highlightClick="1"/>
          </p:cNvPr>
          <p:cNvSpPr/>
          <p:nvPr/>
        </p:nvSpPr>
        <p:spPr bwMode="auto">
          <a:xfrm>
            <a:off x="6162302" y="4873278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Digital Architecture</a:t>
            </a:r>
          </a:p>
        </p:txBody>
      </p:sp>
      <p:sp>
        <p:nvSpPr>
          <p:cNvPr id="102" name="Rounded Rectangle 101">
            <a:hlinkClick r:id="rId10" action="ppaction://hlinksldjump" highlightClick="1"/>
          </p:cNvPr>
          <p:cNvSpPr/>
          <p:nvPr/>
        </p:nvSpPr>
        <p:spPr bwMode="auto">
          <a:xfrm>
            <a:off x="398481" y="5919466"/>
            <a:ext cx="2553175" cy="299507"/>
          </a:xfrm>
          <a:prstGeom prst="roundRect">
            <a:avLst/>
          </a:prstGeom>
          <a:solidFill>
            <a:srgbClr val="EBFAFF"/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231" rIns="33231" rtlCol="0" anchor="ctr" anchorCtr="0"/>
          <a:lstStyle/>
          <a:p>
            <a:pPr marL="159731" indent="-159731" algn="ctr">
              <a:lnSpc>
                <a:spcPct val="90000"/>
              </a:lnSpc>
              <a:spcBef>
                <a:spcPts val="369"/>
              </a:spcBef>
              <a:buClr>
                <a:schemeClr val="accent2"/>
              </a:buClr>
            </a:pPr>
            <a:r>
              <a:rPr lang="en-US" sz="1292" b="1" dirty="0">
                <a:solidFill>
                  <a:schemeClr val="tx1"/>
                </a:solidFill>
                <a:latin typeface="Calibri" panose="020F0502020204030204" pitchFamily="34" charset="0"/>
              </a:rPr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14997273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85888B"/>
                </a:solidFill>
              </a:rPr>
              <a:pPr/>
              <a:t>5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2942" y="3124200"/>
            <a:ext cx="3681458" cy="245430"/>
          </a:xfrm>
          <a:prstGeom prst="rect">
            <a:avLst/>
          </a:prstGeom>
          <a:solidFill>
            <a:schemeClr val="tx2">
              <a:lumMod val="20000"/>
              <a:lumOff val="8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3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30490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66" y="265236"/>
          <a:ext cx="1465" cy="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8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" y="265236"/>
                        <a:ext cx="1465" cy="14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>
            <a:spLocks/>
          </p:cNvSpPr>
          <p:nvPr/>
        </p:nvSpPr>
        <p:spPr>
          <a:xfrm>
            <a:off x="0" y="5784469"/>
            <a:ext cx="9144000" cy="2911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spcAft>
                <a:spcPts val="1108"/>
              </a:spcAft>
            </a:pPr>
            <a:r>
              <a:rPr lang="en-US" sz="1292" b="1" dirty="0">
                <a:solidFill>
                  <a:schemeClr val="bg1"/>
                </a:solidFill>
              </a:rPr>
              <a:t>Blockchain enables numerous use cases and could replace bank centralized platforms and systems of authority</a:t>
            </a:r>
          </a:p>
        </p:txBody>
      </p:sp>
      <p:sp>
        <p:nvSpPr>
          <p:cNvPr id="302217" name="Rectangle 302216"/>
          <p:cNvSpPr>
            <a:spLocks/>
          </p:cNvSpPr>
          <p:nvPr/>
        </p:nvSpPr>
        <p:spPr>
          <a:xfrm>
            <a:off x="222318" y="1688176"/>
            <a:ext cx="1505318" cy="16686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>
            <a:noAutofit/>
          </a:bodyPr>
          <a:lstStyle/>
          <a:p>
            <a:pPr algn="ctr"/>
            <a:endParaRPr lang="en-US" sz="1108" dirty="0">
              <a:solidFill>
                <a:srgbClr val="000000"/>
              </a:solidFill>
            </a:endParaRPr>
          </a:p>
        </p:txBody>
      </p:sp>
      <p:sp>
        <p:nvSpPr>
          <p:cNvPr id="51" name="Rectangle 50"/>
          <p:cNvSpPr>
            <a:spLocks/>
          </p:cNvSpPr>
          <p:nvPr/>
        </p:nvSpPr>
        <p:spPr>
          <a:xfrm>
            <a:off x="2002165" y="1688176"/>
            <a:ext cx="1505318" cy="1668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>
            <a:noAutofit/>
          </a:bodyPr>
          <a:lstStyle/>
          <a:p>
            <a:pPr algn="ctr"/>
            <a:endParaRPr lang="en-GB" sz="1108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>
            <a:spLocks/>
          </p:cNvSpPr>
          <p:nvPr/>
        </p:nvSpPr>
        <p:spPr>
          <a:xfrm>
            <a:off x="3808390" y="1688176"/>
            <a:ext cx="1505318" cy="16686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>
            <a:noAutofit/>
          </a:bodyPr>
          <a:lstStyle/>
          <a:p>
            <a:pPr algn="ctr"/>
            <a:endParaRPr lang="en-GB" sz="1108" dirty="0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>
            <a:spLocks/>
          </p:cNvSpPr>
          <p:nvPr/>
        </p:nvSpPr>
        <p:spPr>
          <a:xfrm>
            <a:off x="5614615" y="1688176"/>
            <a:ext cx="1505318" cy="16686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>
            <a:noAutofit/>
          </a:bodyPr>
          <a:lstStyle/>
          <a:p>
            <a:pPr algn="ctr"/>
            <a:r>
              <a:rPr lang="en-US" sz="1108" b="1" dirty="0">
                <a:solidFill>
                  <a:srgbClr val="000000"/>
                </a:solidFill>
              </a:rPr>
              <a:t>World Wide Web</a:t>
            </a:r>
          </a:p>
          <a:p>
            <a:pPr algn="ctr"/>
            <a:r>
              <a:rPr lang="en-US" sz="1108" dirty="0">
                <a:solidFill>
                  <a:srgbClr val="000000"/>
                </a:solidFill>
              </a:rPr>
              <a:t>First users: custodians of data -&gt; academic institutions,</a:t>
            </a:r>
          </a:p>
          <a:p>
            <a:pPr algn="ctr"/>
            <a:r>
              <a:rPr lang="en-US" sz="1108" dirty="0">
                <a:solidFill>
                  <a:srgbClr val="000000"/>
                </a:solidFill>
              </a:rPr>
              <a:t>governments</a:t>
            </a:r>
            <a:endParaRPr lang="en-GB" sz="1108" dirty="0">
              <a:solidFill>
                <a:srgbClr val="000000"/>
              </a:solidFill>
            </a:endParaRPr>
          </a:p>
        </p:txBody>
      </p:sp>
      <p:sp>
        <p:nvSpPr>
          <p:cNvPr id="54" name="Rectangle 53"/>
          <p:cNvSpPr>
            <a:spLocks/>
          </p:cNvSpPr>
          <p:nvPr/>
        </p:nvSpPr>
        <p:spPr>
          <a:xfrm>
            <a:off x="7420838" y="1688176"/>
            <a:ext cx="1505318" cy="1668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>
            <a:noAutofit/>
          </a:bodyPr>
          <a:lstStyle/>
          <a:p>
            <a:pPr algn="ctr"/>
            <a:r>
              <a:rPr lang="en-US" sz="1108" dirty="0">
                <a:solidFill>
                  <a:srgbClr val="000000"/>
                </a:solidFill>
              </a:rPr>
              <a:t>Email, search engines, web pages, API’s and other internet/cloud services (SaaS, PaaS, IaaS) 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2318" y="4509692"/>
            <a:ext cx="8703838" cy="1078507"/>
            <a:chOff x="240844" y="4683728"/>
            <a:chExt cx="9429158" cy="1168383"/>
          </a:xfrm>
        </p:grpSpPr>
        <p:sp>
          <p:nvSpPr>
            <p:cNvPr id="58" name="Rectangle 57"/>
            <p:cNvSpPr>
              <a:spLocks/>
            </p:cNvSpPr>
            <p:nvPr/>
          </p:nvSpPr>
          <p:spPr>
            <a:xfrm>
              <a:off x="240844" y="4683728"/>
              <a:ext cx="1630761" cy="11683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108" b="1" dirty="0">
                  <a:solidFill>
                    <a:srgbClr val="000000"/>
                  </a:solidFill>
                </a:rPr>
                <a:t>Blockchain</a:t>
              </a:r>
              <a:r>
                <a:rPr lang="en-US" sz="1108" dirty="0">
                  <a:solidFill>
                    <a:srgbClr val="000000"/>
                  </a:solidFill>
                </a:rPr>
                <a:t> &amp; cryptocurrency</a:t>
              </a:r>
            </a:p>
          </p:txBody>
        </p:sp>
        <p:sp>
          <p:nvSpPr>
            <p:cNvPr id="59" name="Rectangle 58"/>
            <p:cNvSpPr>
              <a:spLocks/>
            </p:cNvSpPr>
            <p:nvPr/>
          </p:nvSpPr>
          <p:spPr>
            <a:xfrm>
              <a:off x="2169012" y="4683728"/>
              <a:ext cx="1630761" cy="11683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GB" sz="1108" b="1" dirty="0">
                  <a:solidFill>
                    <a:srgbClr val="000000"/>
                  </a:solidFill>
                </a:rPr>
                <a:t>Value</a:t>
              </a:r>
            </a:p>
            <a:p>
              <a:pPr algn="ctr"/>
              <a:r>
                <a:rPr lang="en-GB" sz="1108" b="1" dirty="0">
                  <a:solidFill>
                    <a:srgbClr val="000000"/>
                  </a:solidFill>
                </a:rPr>
                <a:t>exchange</a:t>
              </a:r>
            </a:p>
          </p:txBody>
        </p:sp>
        <p:sp>
          <p:nvSpPr>
            <p:cNvPr id="60" name="Rectangle 59"/>
            <p:cNvSpPr>
              <a:spLocks/>
            </p:cNvSpPr>
            <p:nvPr/>
          </p:nvSpPr>
          <p:spPr>
            <a:xfrm>
              <a:off x="4125755" y="4683728"/>
              <a:ext cx="1630761" cy="116838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GB" sz="1108" dirty="0">
                  <a:solidFill>
                    <a:srgbClr val="000000"/>
                  </a:solidFill>
                </a:rPr>
                <a:t>2009</a:t>
              </a:r>
            </a:p>
          </p:txBody>
        </p:sp>
        <p:sp>
          <p:nvSpPr>
            <p:cNvPr id="61" name="Rectangle 60"/>
            <p:cNvSpPr>
              <a:spLocks/>
            </p:cNvSpPr>
            <p:nvPr/>
          </p:nvSpPr>
          <p:spPr>
            <a:xfrm>
              <a:off x="6082499" y="4683728"/>
              <a:ext cx="1630761" cy="11683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108" b="1" dirty="0">
                  <a:solidFill>
                    <a:srgbClr val="000000"/>
                  </a:solidFill>
                </a:rPr>
                <a:t>Internet of value</a:t>
              </a:r>
              <a:br>
                <a:rPr lang="en-US" sz="1108" b="1" dirty="0">
                  <a:solidFill>
                    <a:srgbClr val="000000"/>
                  </a:solidFill>
                </a:rPr>
              </a:br>
              <a:r>
                <a:rPr lang="en-US" sz="1108" dirty="0">
                  <a:solidFill>
                    <a:srgbClr val="000000"/>
                  </a:solidFill>
                </a:rPr>
                <a:t>First users: custodians of </a:t>
              </a:r>
              <a:br>
                <a:rPr lang="en-US" sz="1108" dirty="0">
                  <a:solidFill>
                    <a:srgbClr val="000000"/>
                  </a:solidFill>
                </a:rPr>
              </a:br>
              <a:r>
                <a:rPr lang="en-US" sz="1108" dirty="0">
                  <a:solidFill>
                    <a:srgbClr val="000000"/>
                  </a:solidFill>
                </a:rPr>
                <a:t>value -&gt; banks, financial institutions</a:t>
              </a:r>
            </a:p>
          </p:txBody>
        </p:sp>
        <p:sp>
          <p:nvSpPr>
            <p:cNvPr id="62" name="Rectangle 61"/>
            <p:cNvSpPr>
              <a:spLocks/>
            </p:cNvSpPr>
            <p:nvPr/>
          </p:nvSpPr>
          <p:spPr>
            <a:xfrm>
              <a:off x="8039241" y="4683728"/>
              <a:ext cx="1630761" cy="1168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108" dirty="0">
                  <a:solidFill>
                    <a:srgbClr val="000000"/>
                  </a:solidFill>
                </a:rPr>
                <a:t>Payment, micro-payment, smart contract, smart</a:t>
              </a:r>
              <a:br>
                <a:rPr lang="en-US" sz="1108" dirty="0">
                  <a:solidFill>
                    <a:srgbClr val="000000"/>
                  </a:solidFill>
                </a:rPr>
              </a:br>
              <a:r>
                <a:rPr lang="en-US" sz="1108" dirty="0">
                  <a:solidFill>
                    <a:srgbClr val="000000"/>
                  </a:solidFill>
                </a:rPr>
                <a:t>property, IoT</a:t>
              </a:r>
            </a:p>
          </p:txBody>
        </p:sp>
      </p:grpSp>
      <p:sp>
        <p:nvSpPr>
          <p:cNvPr id="66" name="Rectangle 65"/>
          <p:cNvSpPr/>
          <p:nvPr/>
        </p:nvSpPr>
        <p:spPr>
          <a:xfrm>
            <a:off x="2002166" y="1428916"/>
            <a:ext cx="1505318" cy="262829"/>
          </a:xfrm>
          <a:prstGeom prst="rect">
            <a:avLst/>
          </a:prstGeom>
          <a:solidFill>
            <a:schemeClr val="accent2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108" b="1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808391" y="1428916"/>
            <a:ext cx="1505318" cy="262829"/>
          </a:xfrm>
          <a:prstGeom prst="rect">
            <a:avLst/>
          </a:prstGeom>
          <a:solidFill>
            <a:schemeClr val="accent5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GB" sz="1108" b="1" dirty="0">
                <a:solidFill>
                  <a:schemeClr val="bg1"/>
                </a:solidFill>
              </a:rPr>
              <a:t>Timeframe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614615" y="1428916"/>
            <a:ext cx="1505318" cy="262829"/>
          </a:xfrm>
          <a:prstGeom prst="rect">
            <a:avLst/>
          </a:prstGeom>
          <a:solidFill>
            <a:schemeClr val="accent6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108" b="1" dirty="0">
                <a:solidFill>
                  <a:schemeClr val="bg1"/>
                </a:solidFill>
              </a:rPr>
              <a:t>Major impacts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22318" y="1428916"/>
            <a:ext cx="1505318" cy="262829"/>
          </a:xfrm>
          <a:prstGeom prst="rect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108" b="1" dirty="0">
                <a:solidFill>
                  <a:schemeClr val="bg1"/>
                </a:solidFill>
              </a:rPr>
              <a:t>Open protocol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420838" y="1428916"/>
            <a:ext cx="1505318" cy="2628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108" b="1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40" name="Title 11"/>
          <p:cNvSpPr txBox="1">
            <a:spLocks/>
          </p:cNvSpPr>
          <p:nvPr/>
        </p:nvSpPr>
        <p:spPr>
          <a:xfrm>
            <a:off x="54594" y="345615"/>
            <a:ext cx="11086134" cy="369405"/>
          </a:xfrm>
          <a:prstGeom prst="rect">
            <a:avLst/>
          </a:prstGeom>
        </p:spPr>
        <p:txBody>
          <a:bodyPr vert="horz" wrap="square" lIns="274642" tIns="30516" rIns="152579" bIns="30516" rtlCol="0" anchor="ctr">
            <a:spAutoFit/>
          </a:bodyPr>
          <a:lstStyle>
            <a:lvl1pPr algn="l" defTabSz="9143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La </a:t>
            </a:r>
            <a:r>
              <a:rPr lang="en-US" sz="2000" dirty="0" err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promesse</a:t>
            </a:r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d’une</a:t>
            </a:r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révolution</a:t>
            </a:r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…</a:t>
            </a:r>
            <a:endParaRPr lang="en-GB" sz="2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 flipV="1">
            <a:off x="1825284" y="3625695"/>
            <a:ext cx="6070209" cy="64410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429313" y="3668141"/>
            <a:ext cx="4862150" cy="279602"/>
          </a:xfrm>
          <a:prstGeom prst="ellipse">
            <a:avLst/>
          </a:prstGeom>
          <a:noFill/>
          <a:ln w="19050">
            <a:noFill/>
          </a:ln>
        </p:spPr>
        <p:txBody>
          <a:bodyPr wrap="none" lIns="0" tIns="0" rIns="0" bIns="0" anchor="ctr">
            <a:spAutoFit/>
          </a:bodyPr>
          <a:lstStyle>
            <a:lvl1pPr marL="166189" indent="-166189" algn="l" defTabSz="914342" rtl="0" eaLnBrk="1" latinLnBrk="0" hangingPunct="1">
              <a:spcBef>
                <a:spcPts val="0"/>
              </a:spcBef>
              <a:buClr>
                <a:schemeClr val="accent5"/>
              </a:buClr>
              <a:buFont typeface="Wingdings" pitchFamily="2" charset="2"/>
              <a:buChar char="§"/>
              <a:defRPr sz="2200" b="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5600" indent="-180975" algn="l" defTabSz="914342" rtl="0" eaLnBrk="1" latinLnBrk="0" hangingPunct="1">
              <a:spcBef>
                <a:spcPts val="0"/>
              </a:spcBef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6575" indent="-165100" algn="l" defTabSz="914342" rtl="0" eaLnBrk="1" latinLnBrk="0" hangingPunct="1">
              <a:spcBef>
                <a:spcPts val="0"/>
              </a:spcBef>
              <a:buClr>
                <a:schemeClr val="accent2"/>
              </a:buClr>
              <a:buFont typeface="Arial" pitchFamily="34" charset="0"/>
              <a:buChar char="•"/>
              <a:defRPr sz="17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11200" indent="-165100" algn="l" defTabSz="914342" rtl="0" eaLnBrk="1" latinLnBrk="0" hangingPunct="1">
              <a:spcBef>
                <a:spcPts val="0"/>
              </a:spcBef>
              <a:buClr>
                <a:schemeClr val="bg2"/>
              </a:buClr>
              <a:buFont typeface="Arial" pitchFamily="34" charset="0"/>
              <a:buChar char="–"/>
              <a:defRPr sz="15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523" indent="0" algn="ctr">
              <a:buNone/>
            </a:pPr>
            <a:r>
              <a:rPr lang="en-US" sz="1292" b="1" dirty="0">
                <a:solidFill>
                  <a:schemeClr val="bg1"/>
                </a:solidFill>
              </a:rPr>
              <a:t>Blockchain, the NEXT GAME CHANGER? </a:t>
            </a:r>
          </a:p>
        </p:txBody>
      </p:sp>
      <p:sp>
        <p:nvSpPr>
          <p:cNvPr id="63" name="Freeform 30"/>
          <p:cNvSpPr>
            <a:spLocks noEditPoints="1"/>
          </p:cNvSpPr>
          <p:nvPr/>
        </p:nvSpPr>
        <p:spPr bwMode="auto">
          <a:xfrm>
            <a:off x="2446815" y="2741382"/>
            <a:ext cx="514254" cy="450799"/>
          </a:xfrm>
          <a:custGeom>
            <a:avLst/>
            <a:gdLst>
              <a:gd name="T0" fmla="*/ 0 w 5434"/>
              <a:gd name="T1" fmla="*/ 2147483647 h 4763"/>
              <a:gd name="T2" fmla="*/ 2147483647 w 5434"/>
              <a:gd name="T3" fmla="*/ 2147483647 h 4763"/>
              <a:gd name="T4" fmla="*/ 2147483647 w 5434"/>
              <a:gd name="T5" fmla="*/ 2147483647 h 4763"/>
              <a:gd name="T6" fmla="*/ 2147483647 w 5434"/>
              <a:gd name="T7" fmla="*/ 2147483647 h 4763"/>
              <a:gd name="T8" fmla="*/ 2147483647 w 5434"/>
              <a:gd name="T9" fmla="*/ 2147483647 h 4763"/>
              <a:gd name="T10" fmla="*/ 2147483647 w 5434"/>
              <a:gd name="T11" fmla="*/ 2147483647 h 4763"/>
              <a:gd name="T12" fmla="*/ 2147483647 w 5434"/>
              <a:gd name="T13" fmla="*/ 2147483647 h 4763"/>
              <a:gd name="T14" fmla="*/ 2147483647 w 5434"/>
              <a:gd name="T15" fmla="*/ 2147483647 h 4763"/>
              <a:gd name="T16" fmla="*/ 2147483647 w 5434"/>
              <a:gd name="T17" fmla="*/ 2147483647 h 4763"/>
              <a:gd name="T18" fmla="*/ 2147483647 w 5434"/>
              <a:gd name="T19" fmla="*/ 2147483647 h 4763"/>
              <a:gd name="T20" fmla="*/ 2147483647 w 5434"/>
              <a:gd name="T21" fmla="*/ 2147483647 h 4763"/>
              <a:gd name="T22" fmla="*/ 2147483647 w 5434"/>
              <a:gd name="T23" fmla="*/ 2147483647 h 4763"/>
              <a:gd name="T24" fmla="*/ 2147483647 w 5434"/>
              <a:gd name="T25" fmla="*/ 2147483647 h 4763"/>
              <a:gd name="T26" fmla="*/ 2147483647 w 5434"/>
              <a:gd name="T27" fmla="*/ 2147483647 h 4763"/>
              <a:gd name="T28" fmla="*/ 2147483647 w 5434"/>
              <a:gd name="T29" fmla="*/ 2147483647 h 4763"/>
              <a:gd name="T30" fmla="*/ 2147483647 w 5434"/>
              <a:gd name="T31" fmla="*/ 2147483647 h 4763"/>
              <a:gd name="T32" fmla="*/ 2147483647 w 5434"/>
              <a:gd name="T33" fmla="*/ 2147483647 h 4763"/>
              <a:gd name="T34" fmla="*/ 2147483647 w 5434"/>
              <a:gd name="T35" fmla="*/ 2147483647 h 4763"/>
              <a:gd name="T36" fmla="*/ 2147483647 w 5434"/>
              <a:gd name="T37" fmla="*/ 2147483647 h 4763"/>
              <a:gd name="T38" fmla="*/ 2147483647 w 5434"/>
              <a:gd name="T39" fmla="*/ 2147483647 h 4763"/>
              <a:gd name="T40" fmla="*/ 2147483647 w 5434"/>
              <a:gd name="T41" fmla="*/ 2147483647 h 4763"/>
              <a:gd name="T42" fmla="*/ 2147483647 w 5434"/>
              <a:gd name="T43" fmla="*/ 2147483647 h 4763"/>
              <a:gd name="T44" fmla="*/ 2147483647 w 5434"/>
              <a:gd name="T45" fmla="*/ 2147483647 h 4763"/>
              <a:gd name="T46" fmla="*/ 2147483647 w 5434"/>
              <a:gd name="T47" fmla="*/ 2147483647 h 4763"/>
              <a:gd name="T48" fmla="*/ 2147483647 w 5434"/>
              <a:gd name="T49" fmla="*/ 2147483647 h 4763"/>
              <a:gd name="T50" fmla="*/ 2147483647 w 5434"/>
              <a:gd name="T51" fmla="*/ 2147483647 h 4763"/>
              <a:gd name="T52" fmla="*/ 2147483647 w 5434"/>
              <a:gd name="T53" fmla="*/ 2147483647 h 4763"/>
              <a:gd name="T54" fmla="*/ 2147483647 w 5434"/>
              <a:gd name="T55" fmla="*/ 2147483647 h 4763"/>
              <a:gd name="T56" fmla="*/ 2147483647 w 5434"/>
              <a:gd name="T57" fmla="*/ 2147483647 h 4763"/>
              <a:gd name="T58" fmla="*/ 2147483647 w 5434"/>
              <a:gd name="T59" fmla="*/ 2147483647 h 4763"/>
              <a:gd name="T60" fmla="*/ 2147483647 w 5434"/>
              <a:gd name="T61" fmla="*/ 2147483647 h 4763"/>
              <a:gd name="T62" fmla="*/ 2147483647 w 5434"/>
              <a:gd name="T63" fmla="*/ 2147483647 h 4763"/>
              <a:gd name="T64" fmla="*/ 2147483647 w 5434"/>
              <a:gd name="T65" fmla="*/ 2147483647 h 4763"/>
              <a:gd name="T66" fmla="*/ 2147483647 w 5434"/>
              <a:gd name="T67" fmla="*/ 2147483647 h 4763"/>
              <a:gd name="T68" fmla="*/ 2147483647 w 5434"/>
              <a:gd name="T69" fmla="*/ 2147483647 h 4763"/>
              <a:gd name="T70" fmla="*/ 2147483647 w 5434"/>
              <a:gd name="T71" fmla="*/ 2147483647 h 4763"/>
              <a:gd name="T72" fmla="*/ 2147483647 w 5434"/>
              <a:gd name="T73" fmla="*/ 2147483647 h 4763"/>
              <a:gd name="T74" fmla="*/ 2147483647 w 5434"/>
              <a:gd name="T75" fmla="*/ 2147483647 h 4763"/>
              <a:gd name="T76" fmla="*/ 2147483647 w 5434"/>
              <a:gd name="T77" fmla="*/ 2147483647 h 4763"/>
              <a:gd name="T78" fmla="*/ 2147483647 w 5434"/>
              <a:gd name="T79" fmla="*/ 2147483647 h 4763"/>
              <a:gd name="T80" fmla="*/ 2147483647 w 5434"/>
              <a:gd name="T81" fmla="*/ 2147483647 h 4763"/>
              <a:gd name="T82" fmla="*/ 2147483647 w 5434"/>
              <a:gd name="T83" fmla="*/ 2147483647 h 4763"/>
              <a:gd name="T84" fmla="*/ 2147483647 w 5434"/>
              <a:gd name="T85" fmla="*/ 2147483647 h 4763"/>
              <a:gd name="T86" fmla="*/ 2147483647 w 5434"/>
              <a:gd name="T87" fmla="*/ 2147483647 h 4763"/>
              <a:gd name="T88" fmla="*/ 2147483647 w 5434"/>
              <a:gd name="T89" fmla="*/ 2147483647 h 4763"/>
              <a:gd name="T90" fmla="*/ 2147483647 w 5434"/>
              <a:gd name="T91" fmla="*/ 2147483647 h 4763"/>
              <a:gd name="T92" fmla="*/ 2147483647 w 5434"/>
              <a:gd name="T93" fmla="*/ 2147483647 h 4763"/>
              <a:gd name="T94" fmla="*/ 2147483647 w 5434"/>
              <a:gd name="T95" fmla="*/ 2147483647 h 4763"/>
              <a:gd name="T96" fmla="*/ 2147483647 w 5434"/>
              <a:gd name="T97" fmla="*/ 2147483647 h 4763"/>
              <a:gd name="T98" fmla="*/ 2147483647 w 5434"/>
              <a:gd name="T99" fmla="*/ 2147483647 h 4763"/>
              <a:gd name="T100" fmla="*/ 2147483647 w 5434"/>
              <a:gd name="T101" fmla="*/ 2147483647 h 4763"/>
              <a:gd name="T102" fmla="*/ 2147483647 w 5434"/>
              <a:gd name="T103" fmla="*/ 2147483647 h 4763"/>
              <a:gd name="T104" fmla="*/ 2147483647 w 5434"/>
              <a:gd name="T105" fmla="*/ 2147483647 h 4763"/>
              <a:gd name="T106" fmla="*/ 2147483647 w 5434"/>
              <a:gd name="T107" fmla="*/ 2147483647 h 4763"/>
              <a:gd name="T108" fmla="*/ 2147483647 w 5434"/>
              <a:gd name="T109" fmla="*/ 2147483647 h 4763"/>
              <a:gd name="T110" fmla="*/ 2147483647 w 5434"/>
              <a:gd name="T111" fmla="*/ 2147483647 h 4763"/>
              <a:gd name="T112" fmla="*/ 2147483647 w 5434"/>
              <a:gd name="T113" fmla="*/ 2147483647 h 4763"/>
              <a:gd name="T114" fmla="*/ 2147483647 w 5434"/>
              <a:gd name="T115" fmla="*/ 2147483647 h 4763"/>
              <a:gd name="T116" fmla="*/ 2147483647 w 5434"/>
              <a:gd name="T117" fmla="*/ 2147483647 h 4763"/>
              <a:gd name="T118" fmla="*/ 2147483647 w 5434"/>
              <a:gd name="T119" fmla="*/ 2147483647 h 4763"/>
              <a:gd name="T120" fmla="*/ 2147483647 w 5434"/>
              <a:gd name="T121" fmla="*/ 2147483647 h 4763"/>
              <a:gd name="T122" fmla="*/ 2147483647 w 5434"/>
              <a:gd name="T123" fmla="*/ 2147483647 h 4763"/>
              <a:gd name="T124" fmla="*/ 2147483647 w 5434"/>
              <a:gd name="T125" fmla="*/ 2147483647 h 476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5434"/>
              <a:gd name="T190" fmla="*/ 0 h 4763"/>
              <a:gd name="T191" fmla="*/ 5434 w 5434"/>
              <a:gd name="T192" fmla="*/ 4763 h 476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5434" h="4763">
                <a:moveTo>
                  <a:pt x="5120" y="1078"/>
                </a:moveTo>
                <a:lnTo>
                  <a:pt x="4132" y="1078"/>
                </a:lnTo>
                <a:lnTo>
                  <a:pt x="4127" y="1021"/>
                </a:lnTo>
                <a:lnTo>
                  <a:pt x="4119" y="966"/>
                </a:lnTo>
                <a:lnTo>
                  <a:pt x="4109" y="910"/>
                </a:lnTo>
                <a:lnTo>
                  <a:pt x="4096" y="856"/>
                </a:lnTo>
                <a:lnTo>
                  <a:pt x="5434" y="856"/>
                </a:lnTo>
                <a:lnTo>
                  <a:pt x="5434" y="4763"/>
                </a:lnTo>
                <a:lnTo>
                  <a:pt x="0" y="4763"/>
                </a:lnTo>
                <a:lnTo>
                  <a:pt x="0" y="856"/>
                </a:lnTo>
                <a:lnTo>
                  <a:pt x="1335" y="856"/>
                </a:lnTo>
                <a:lnTo>
                  <a:pt x="1322" y="910"/>
                </a:lnTo>
                <a:lnTo>
                  <a:pt x="1313" y="966"/>
                </a:lnTo>
                <a:lnTo>
                  <a:pt x="1306" y="1021"/>
                </a:lnTo>
                <a:lnTo>
                  <a:pt x="1299" y="1078"/>
                </a:lnTo>
                <a:lnTo>
                  <a:pt x="314" y="1078"/>
                </a:lnTo>
                <a:lnTo>
                  <a:pt x="2717" y="3280"/>
                </a:lnTo>
                <a:lnTo>
                  <a:pt x="5120" y="1078"/>
                </a:lnTo>
                <a:close/>
                <a:moveTo>
                  <a:pt x="222" y="1143"/>
                </a:moveTo>
                <a:lnTo>
                  <a:pt x="222" y="4474"/>
                </a:lnTo>
                <a:lnTo>
                  <a:pt x="2038" y="2810"/>
                </a:lnTo>
                <a:lnTo>
                  <a:pt x="222" y="1143"/>
                </a:lnTo>
                <a:close/>
                <a:moveTo>
                  <a:pt x="314" y="4541"/>
                </a:moveTo>
                <a:lnTo>
                  <a:pt x="5120" y="4541"/>
                </a:lnTo>
                <a:lnTo>
                  <a:pt x="3312" y="2884"/>
                </a:lnTo>
                <a:lnTo>
                  <a:pt x="2717" y="3431"/>
                </a:lnTo>
                <a:lnTo>
                  <a:pt x="2120" y="2884"/>
                </a:lnTo>
                <a:lnTo>
                  <a:pt x="314" y="4541"/>
                </a:lnTo>
                <a:close/>
                <a:moveTo>
                  <a:pt x="5212" y="4474"/>
                </a:moveTo>
                <a:lnTo>
                  <a:pt x="5212" y="1143"/>
                </a:lnTo>
                <a:lnTo>
                  <a:pt x="3396" y="2810"/>
                </a:lnTo>
                <a:lnTo>
                  <a:pt x="5212" y="4474"/>
                </a:lnTo>
                <a:close/>
                <a:moveTo>
                  <a:pt x="3909" y="1160"/>
                </a:moveTo>
                <a:lnTo>
                  <a:pt x="3909" y="1160"/>
                </a:lnTo>
                <a:lnTo>
                  <a:pt x="3908" y="1206"/>
                </a:lnTo>
                <a:lnTo>
                  <a:pt x="3906" y="1249"/>
                </a:lnTo>
                <a:lnTo>
                  <a:pt x="3903" y="1290"/>
                </a:lnTo>
                <a:lnTo>
                  <a:pt x="3899" y="1331"/>
                </a:lnTo>
                <a:lnTo>
                  <a:pt x="3894" y="1369"/>
                </a:lnTo>
                <a:lnTo>
                  <a:pt x="3888" y="1407"/>
                </a:lnTo>
                <a:lnTo>
                  <a:pt x="3880" y="1442"/>
                </a:lnTo>
                <a:lnTo>
                  <a:pt x="3872" y="1475"/>
                </a:lnTo>
                <a:lnTo>
                  <a:pt x="3862" y="1507"/>
                </a:lnTo>
                <a:lnTo>
                  <a:pt x="3851" y="1537"/>
                </a:lnTo>
                <a:lnTo>
                  <a:pt x="3840" y="1565"/>
                </a:lnTo>
                <a:lnTo>
                  <a:pt x="3827" y="1593"/>
                </a:lnTo>
                <a:lnTo>
                  <a:pt x="3813" y="1618"/>
                </a:lnTo>
                <a:lnTo>
                  <a:pt x="3799" y="1643"/>
                </a:lnTo>
                <a:lnTo>
                  <a:pt x="3784" y="1665"/>
                </a:lnTo>
                <a:lnTo>
                  <a:pt x="3767" y="1687"/>
                </a:lnTo>
                <a:lnTo>
                  <a:pt x="3751" y="1707"/>
                </a:lnTo>
                <a:lnTo>
                  <a:pt x="3733" y="1725"/>
                </a:lnTo>
                <a:lnTo>
                  <a:pt x="3715" y="1741"/>
                </a:lnTo>
                <a:lnTo>
                  <a:pt x="3695" y="1756"/>
                </a:lnTo>
                <a:lnTo>
                  <a:pt x="3676" y="1770"/>
                </a:lnTo>
                <a:lnTo>
                  <a:pt x="3654" y="1783"/>
                </a:lnTo>
                <a:lnTo>
                  <a:pt x="3633" y="1794"/>
                </a:lnTo>
                <a:lnTo>
                  <a:pt x="3611" y="1804"/>
                </a:lnTo>
                <a:lnTo>
                  <a:pt x="3587" y="1813"/>
                </a:lnTo>
                <a:lnTo>
                  <a:pt x="3563" y="1820"/>
                </a:lnTo>
                <a:lnTo>
                  <a:pt x="3538" y="1827"/>
                </a:lnTo>
                <a:lnTo>
                  <a:pt x="3514" y="1833"/>
                </a:lnTo>
                <a:lnTo>
                  <a:pt x="3489" y="1836"/>
                </a:lnTo>
                <a:lnTo>
                  <a:pt x="3464" y="1840"/>
                </a:lnTo>
                <a:lnTo>
                  <a:pt x="3437" y="1841"/>
                </a:lnTo>
                <a:lnTo>
                  <a:pt x="3409" y="1841"/>
                </a:lnTo>
                <a:lnTo>
                  <a:pt x="3373" y="1841"/>
                </a:lnTo>
                <a:lnTo>
                  <a:pt x="3339" y="1838"/>
                </a:lnTo>
                <a:lnTo>
                  <a:pt x="3305" y="1834"/>
                </a:lnTo>
                <a:lnTo>
                  <a:pt x="3276" y="1829"/>
                </a:lnTo>
                <a:lnTo>
                  <a:pt x="3247" y="1822"/>
                </a:lnTo>
                <a:lnTo>
                  <a:pt x="3221" y="1813"/>
                </a:lnTo>
                <a:lnTo>
                  <a:pt x="3194" y="1804"/>
                </a:lnTo>
                <a:lnTo>
                  <a:pt x="3171" y="1793"/>
                </a:lnTo>
                <a:lnTo>
                  <a:pt x="3149" y="1780"/>
                </a:lnTo>
                <a:lnTo>
                  <a:pt x="3128" y="1766"/>
                </a:lnTo>
                <a:lnTo>
                  <a:pt x="3108" y="1751"/>
                </a:lnTo>
                <a:lnTo>
                  <a:pt x="3090" y="1734"/>
                </a:lnTo>
                <a:lnTo>
                  <a:pt x="3072" y="1718"/>
                </a:lnTo>
                <a:lnTo>
                  <a:pt x="3056" y="1700"/>
                </a:lnTo>
                <a:lnTo>
                  <a:pt x="3040" y="1680"/>
                </a:lnTo>
                <a:lnTo>
                  <a:pt x="3024" y="1659"/>
                </a:lnTo>
                <a:lnTo>
                  <a:pt x="3001" y="1683"/>
                </a:lnTo>
                <a:lnTo>
                  <a:pt x="2979" y="1705"/>
                </a:lnTo>
                <a:lnTo>
                  <a:pt x="2957" y="1725"/>
                </a:lnTo>
                <a:lnTo>
                  <a:pt x="2933" y="1744"/>
                </a:lnTo>
                <a:lnTo>
                  <a:pt x="2908" y="1761"/>
                </a:lnTo>
                <a:lnTo>
                  <a:pt x="2885" y="1776"/>
                </a:lnTo>
                <a:lnTo>
                  <a:pt x="2859" y="1790"/>
                </a:lnTo>
                <a:lnTo>
                  <a:pt x="2834" y="1801"/>
                </a:lnTo>
                <a:lnTo>
                  <a:pt x="2807" y="1812"/>
                </a:lnTo>
                <a:lnTo>
                  <a:pt x="2781" y="1820"/>
                </a:lnTo>
                <a:lnTo>
                  <a:pt x="2753" y="1827"/>
                </a:lnTo>
                <a:lnTo>
                  <a:pt x="2724" y="1834"/>
                </a:lnTo>
                <a:lnTo>
                  <a:pt x="2695" y="1838"/>
                </a:lnTo>
                <a:lnTo>
                  <a:pt x="2664" y="1842"/>
                </a:lnTo>
                <a:lnTo>
                  <a:pt x="2632" y="1844"/>
                </a:lnTo>
                <a:lnTo>
                  <a:pt x="2599" y="1845"/>
                </a:lnTo>
                <a:lnTo>
                  <a:pt x="2577" y="1844"/>
                </a:lnTo>
                <a:lnTo>
                  <a:pt x="2555" y="1842"/>
                </a:lnTo>
                <a:lnTo>
                  <a:pt x="2534" y="1841"/>
                </a:lnTo>
                <a:lnTo>
                  <a:pt x="2512" y="1838"/>
                </a:lnTo>
                <a:lnTo>
                  <a:pt x="2489" y="1834"/>
                </a:lnTo>
                <a:lnTo>
                  <a:pt x="2469" y="1829"/>
                </a:lnTo>
                <a:lnTo>
                  <a:pt x="2446" y="1823"/>
                </a:lnTo>
                <a:lnTo>
                  <a:pt x="2426" y="1818"/>
                </a:lnTo>
                <a:lnTo>
                  <a:pt x="2405" y="1811"/>
                </a:lnTo>
                <a:lnTo>
                  <a:pt x="2384" y="1802"/>
                </a:lnTo>
                <a:lnTo>
                  <a:pt x="2363" y="1793"/>
                </a:lnTo>
                <a:lnTo>
                  <a:pt x="2344" y="1783"/>
                </a:lnTo>
                <a:lnTo>
                  <a:pt x="2326" y="1772"/>
                </a:lnTo>
                <a:lnTo>
                  <a:pt x="2306" y="1759"/>
                </a:lnTo>
                <a:lnTo>
                  <a:pt x="2290" y="1747"/>
                </a:lnTo>
                <a:lnTo>
                  <a:pt x="2272" y="1733"/>
                </a:lnTo>
                <a:lnTo>
                  <a:pt x="2256" y="1719"/>
                </a:lnTo>
                <a:lnTo>
                  <a:pt x="2240" y="1704"/>
                </a:lnTo>
                <a:lnTo>
                  <a:pt x="2226" y="1687"/>
                </a:lnTo>
                <a:lnTo>
                  <a:pt x="2212" y="1669"/>
                </a:lnTo>
                <a:lnTo>
                  <a:pt x="2198" y="1651"/>
                </a:lnTo>
                <a:lnTo>
                  <a:pt x="2186" y="1632"/>
                </a:lnTo>
                <a:lnTo>
                  <a:pt x="2174" y="1612"/>
                </a:lnTo>
                <a:lnTo>
                  <a:pt x="2163" y="1591"/>
                </a:lnTo>
                <a:lnTo>
                  <a:pt x="2154" y="1569"/>
                </a:lnTo>
                <a:lnTo>
                  <a:pt x="2147" y="1546"/>
                </a:lnTo>
                <a:lnTo>
                  <a:pt x="2140" y="1522"/>
                </a:lnTo>
                <a:lnTo>
                  <a:pt x="2133" y="1497"/>
                </a:lnTo>
                <a:lnTo>
                  <a:pt x="2129" y="1471"/>
                </a:lnTo>
                <a:lnTo>
                  <a:pt x="2126" y="1444"/>
                </a:lnTo>
                <a:lnTo>
                  <a:pt x="2124" y="1417"/>
                </a:lnTo>
                <a:lnTo>
                  <a:pt x="2123" y="1387"/>
                </a:lnTo>
                <a:lnTo>
                  <a:pt x="2124" y="1362"/>
                </a:lnTo>
                <a:lnTo>
                  <a:pt x="2126" y="1337"/>
                </a:lnTo>
                <a:lnTo>
                  <a:pt x="2129" y="1312"/>
                </a:lnTo>
                <a:lnTo>
                  <a:pt x="2133" y="1289"/>
                </a:lnTo>
                <a:lnTo>
                  <a:pt x="2140" y="1267"/>
                </a:lnTo>
                <a:lnTo>
                  <a:pt x="2147" y="1245"/>
                </a:lnTo>
                <a:lnTo>
                  <a:pt x="2154" y="1224"/>
                </a:lnTo>
                <a:lnTo>
                  <a:pt x="2163" y="1204"/>
                </a:lnTo>
                <a:lnTo>
                  <a:pt x="2174" y="1185"/>
                </a:lnTo>
                <a:lnTo>
                  <a:pt x="2186" y="1165"/>
                </a:lnTo>
                <a:lnTo>
                  <a:pt x="2198" y="1149"/>
                </a:lnTo>
                <a:lnTo>
                  <a:pt x="2212" y="1131"/>
                </a:lnTo>
                <a:lnTo>
                  <a:pt x="2226" y="1115"/>
                </a:lnTo>
                <a:lnTo>
                  <a:pt x="2241" y="1100"/>
                </a:lnTo>
                <a:lnTo>
                  <a:pt x="2256" y="1085"/>
                </a:lnTo>
                <a:lnTo>
                  <a:pt x="2273" y="1071"/>
                </a:lnTo>
                <a:lnTo>
                  <a:pt x="2291" y="1059"/>
                </a:lnTo>
                <a:lnTo>
                  <a:pt x="2310" y="1046"/>
                </a:lnTo>
                <a:lnTo>
                  <a:pt x="2330" y="1035"/>
                </a:lnTo>
                <a:lnTo>
                  <a:pt x="2351" y="1025"/>
                </a:lnTo>
                <a:lnTo>
                  <a:pt x="2371" y="1016"/>
                </a:lnTo>
                <a:lnTo>
                  <a:pt x="2392" y="1007"/>
                </a:lnTo>
                <a:lnTo>
                  <a:pt x="2414" y="999"/>
                </a:lnTo>
                <a:lnTo>
                  <a:pt x="2438" y="992"/>
                </a:lnTo>
                <a:lnTo>
                  <a:pt x="2462" y="986"/>
                </a:lnTo>
                <a:lnTo>
                  <a:pt x="2487" y="981"/>
                </a:lnTo>
                <a:lnTo>
                  <a:pt x="2512" y="975"/>
                </a:lnTo>
                <a:lnTo>
                  <a:pt x="2537" y="973"/>
                </a:lnTo>
                <a:lnTo>
                  <a:pt x="2563" y="968"/>
                </a:lnTo>
                <a:lnTo>
                  <a:pt x="2589" y="967"/>
                </a:lnTo>
                <a:lnTo>
                  <a:pt x="2616" y="966"/>
                </a:lnTo>
                <a:lnTo>
                  <a:pt x="2643" y="966"/>
                </a:lnTo>
                <a:lnTo>
                  <a:pt x="2688" y="966"/>
                </a:lnTo>
                <a:lnTo>
                  <a:pt x="2728" y="970"/>
                </a:lnTo>
                <a:lnTo>
                  <a:pt x="2763" y="975"/>
                </a:lnTo>
                <a:lnTo>
                  <a:pt x="2793" y="982"/>
                </a:lnTo>
                <a:lnTo>
                  <a:pt x="2821" y="992"/>
                </a:lnTo>
                <a:lnTo>
                  <a:pt x="2849" y="1003"/>
                </a:lnTo>
                <a:lnTo>
                  <a:pt x="2875" y="1016"/>
                </a:lnTo>
                <a:lnTo>
                  <a:pt x="2902" y="1028"/>
                </a:lnTo>
                <a:lnTo>
                  <a:pt x="2902" y="946"/>
                </a:lnTo>
                <a:lnTo>
                  <a:pt x="2900" y="927"/>
                </a:lnTo>
                <a:lnTo>
                  <a:pt x="2899" y="909"/>
                </a:lnTo>
                <a:lnTo>
                  <a:pt x="2895" y="892"/>
                </a:lnTo>
                <a:lnTo>
                  <a:pt x="2889" y="875"/>
                </a:lnTo>
                <a:lnTo>
                  <a:pt x="2882" y="860"/>
                </a:lnTo>
                <a:lnTo>
                  <a:pt x="2874" y="845"/>
                </a:lnTo>
                <a:lnTo>
                  <a:pt x="2864" y="831"/>
                </a:lnTo>
                <a:lnTo>
                  <a:pt x="2853" y="819"/>
                </a:lnTo>
                <a:lnTo>
                  <a:pt x="2841" y="806"/>
                </a:lnTo>
                <a:lnTo>
                  <a:pt x="2827" y="795"/>
                </a:lnTo>
                <a:lnTo>
                  <a:pt x="2810" y="787"/>
                </a:lnTo>
                <a:lnTo>
                  <a:pt x="2793" y="780"/>
                </a:lnTo>
                <a:lnTo>
                  <a:pt x="2774" y="774"/>
                </a:lnTo>
                <a:lnTo>
                  <a:pt x="2753" y="770"/>
                </a:lnTo>
                <a:lnTo>
                  <a:pt x="2731" y="767"/>
                </a:lnTo>
                <a:lnTo>
                  <a:pt x="2706" y="767"/>
                </a:lnTo>
                <a:lnTo>
                  <a:pt x="2653" y="767"/>
                </a:lnTo>
                <a:lnTo>
                  <a:pt x="2603" y="771"/>
                </a:lnTo>
                <a:lnTo>
                  <a:pt x="2557" y="778"/>
                </a:lnTo>
                <a:lnTo>
                  <a:pt x="2514" y="788"/>
                </a:lnTo>
                <a:lnTo>
                  <a:pt x="2474" y="799"/>
                </a:lnTo>
                <a:lnTo>
                  <a:pt x="2434" y="813"/>
                </a:lnTo>
                <a:lnTo>
                  <a:pt x="2392" y="831"/>
                </a:lnTo>
                <a:lnTo>
                  <a:pt x="2352" y="852"/>
                </a:lnTo>
                <a:lnTo>
                  <a:pt x="2230" y="634"/>
                </a:lnTo>
                <a:lnTo>
                  <a:pt x="2258" y="619"/>
                </a:lnTo>
                <a:lnTo>
                  <a:pt x="2285" y="604"/>
                </a:lnTo>
                <a:lnTo>
                  <a:pt x="2312" y="590"/>
                </a:lnTo>
                <a:lnTo>
                  <a:pt x="2340" y="577"/>
                </a:lnTo>
                <a:lnTo>
                  <a:pt x="2367" y="566"/>
                </a:lnTo>
                <a:lnTo>
                  <a:pt x="2395" y="555"/>
                </a:lnTo>
                <a:lnTo>
                  <a:pt x="2421" y="545"/>
                </a:lnTo>
                <a:lnTo>
                  <a:pt x="2449" y="537"/>
                </a:lnTo>
                <a:lnTo>
                  <a:pt x="2477" y="530"/>
                </a:lnTo>
                <a:lnTo>
                  <a:pt x="2506" y="523"/>
                </a:lnTo>
                <a:lnTo>
                  <a:pt x="2537" y="518"/>
                </a:lnTo>
                <a:lnTo>
                  <a:pt x="2569" y="513"/>
                </a:lnTo>
                <a:lnTo>
                  <a:pt x="2600" y="509"/>
                </a:lnTo>
                <a:lnTo>
                  <a:pt x="2635" y="508"/>
                </a:lnTo>
                <a:lnTo>
                  <a:pt x="2670" y="505"/>
                </a:lnTo>
                <a:lnTo>
                  <a:pt x="2706" y="505"/>
                </a:lnTo>
                <a:lnTo>
                  <a:pt x="2735" y="505"/>
                </a:lnTo>
                <a:lnTo>
                  <a:pt x="2763" y="506"/>
                </a:lnTo>
                <a:lnTo>
                  <a:pt x="2789" y="509"/>
                </a:lnTo>
                <a:lnTo>
                  <a:pt x="2816" y="513"/>
                </a:lnTo>
                <a:lnTo>
                  <a:pt x="2842" y="518"/>
                </a:lnTo>
                <a:lnTo>
                  <a:pt x="2867" y="523"/>
                </a:lnTo>
                <a:lnTo>
                  <a:pt x="2892" y="529"/>
                </a:lnTo>
                <a:lnTo>
                  <a:pt x="2915" y="536"/>
                </a:lnTo>
                <a:lnTo>
                  <a:pt x="2939" y="544"/>
                </a:lnTo>
                <a:lnTo>
                  <a:pt x="2961" y="552"/>
                </a:lnTo>
                <a:lnTo>
                  <a:pt x="2983" y="562"/>
                </a:lnTo>
                <a:lnTo>
                  <a:pt x="3004" y="572"/>
                </a:lnTo>
                <a:lnTo>
                  <a:pt x="3024" y="583"/>
                </a:lnTo>
                <a:lnTo>
                  <a:pt x="3043" y="595"/>
                </a:lnTo>
                <a:lnTo>
                  <a:pt x="3061" y="608"/>
                </a:lnTo>
                <a:lnTo>
                  <a:pt x="3079" y="622"/>
                </a:lnTo>
                <a:lnTo>
                  <a:pt x="3096" y="635"/>
                </a:lnTo>
                <a:lnTo>
                  <a:pt x="3111" y="651"/>
                </a:lnTo>
                <a:lnTo>
                  <a:pt x="3126" y="667"/>
                </a:lnTo>
                <a:lnTo>
                  <a:pt x="3140" y="685"/>
                </a:lnTo>
                <a:lnTo>
                  <a:pt x="3153" y="702"/>
                </a:lnTo>
                <a:lnTo>
                  <a:pt x="3165" y="721"/>
                </a:lnTo>
                <a:lnTo>
                  <a:pt x="3176" y="741"/>
                </a:lnTo>
                <a:lnTo>
                  <a:pt x="3186" y="762"/>
                </a:lnTo>
                <a:lnTo>
                  <a:pt x="3194" y="783"/>
                </a:lnTo>
                <a:lnTo>
                  <a:pt x="3203" y="805"/>
                </a:lnTo>
                <a:lnTo>
                  <a:pt x="3210" y="827"/>
                </a:lnTo>
                <a:lnTo>
                  <a:pt x="3215" y="850"/>
                </a:lnTo>
                <a:lnTo>
                  <a:pt x="3219" y="874"/>
                </a:lnTo>
                <a:lnTo>
                  <a:pt x="3222" y="900"/>
                </a:lnTo>
                <a:lnTo>
                  <a:pt x="3223" y="925"/>
                </a:lnTo>
                <a:lnTo>
                  <a:pt x="3225" y="952"/>
                </a:lnTo>
                <a:lnTo>
                  <a:pt x="3225" y="1425"/>
                </a:lnTo>
                <a:lnTo>
                  <a:pt x="3225" y="1451"/>
                </a:lnTo>
                <a:lnTo>
                  <a:pt x="3228" y="1476"/>
                </a:lnTo>
                <a:lnTo>
                  <a:pt x="3232" y="1498"/>
                </a:lnTo>
                <a:lnTo>
                  <a:pt x="3237" y="1521"/>
                </a:lnTo>
                <a:lnTo>
                  <a:pt x="3244" y="1540"/>
                </a:lnTo>
                <a:lnTo>
                  <a:pt x="3254" y="1558"/>
                </a:lnTo>
                <a:lnTo>
                  <a:pt x="3265" y="1575"/>
                </a:lnTo>
                <a:lnTo>
                  <a:pt x="3278" y="1590"/>
                </a:lnTo>
                <a:lnTo>
                  <a:pt x="3291" y="1602"/>
                </a:lnTo>
                <a:lnTo>
                  <a:pt x="3307" y="1615"/>
                </a:lnTo>
                <a:lnTo>
                  <a:pt x="3323" y="1625"/>
                </a:lnTo>
                <a:lnTo>
                  <a:pt x="3341" y="1632"/>
                </a:lnTo>
                <a:lnTo>
                  <a:pt x="3362" y="1639"/>
                </a:lnTo>
                <a:lnTo>
                  <a:pt x="3383" y="1643"/>
                </a:lnTo>
                <a:lnTo>
                  <a:pt x="3405" y="1645"/>
                </a:lnTo>
                <a:lnTo>
                  <a:pt x="3429" y="1645"/>
                </a:lnTo>
                <a:lnTo>
                  <a:pt x="3448" y="1645"/>
                </a:lnTo>
                <a:lnTo>
                  <a:pt x="3466" y="1644"/>
                </a:lnTo>
                <a:lnTo>
                  <a:pt x="3483" y="1641"/>
                </a:lnTo>
                <a:lnTo>
                  <a:pt x="3500" y="1639"/>
                </a:lnTo>
                <a:lnTo>
                  <a:pt x="3516" y="1634"/>
                </a:lnTo>
                <a:lnTo>
                  <a:pt x="3532" y="1629"/>
                </a:lnTo>
                <a:lnTo>
                  <a:pt x="3545" y="1623"/>
                </a:lnTo>
                <a:lnTo>
                  <a:pt x="3559" y="1615"/>
                </a:lnTo>
                <a:lnTo>
                  <a:pt x="3573" y="1607"/>
                </a:lnTo>
                <a:lnTo>
                  <a:pt x="3587" y="1597"/>
                </a:lnTo>
                <a:lnTo>
                  <a:pt x="3600" y="1587"/>
                </a:lnTo>
                <a:lnTo>
                  <a:pt x="3611" y="1575"/>
                </a:lnTo>
                <a:lnTo>
                  <a:pt x="3622" y="1562"/>
                </a:lnTo>
                <a:lnTo>
                  <a:pt x="3631" y="1548"/>
                </a:lnTo>
                <a:lnTo>
                  <a:pt x="3641" y="1533"/>
                </a:lnTo>
                <a:lnTo>
                  <a:pt x="3651" y="1516"/>
                </a:lnTo>
                <a:lnTo>
                  <a:pt x="3666" y="1482"/>
                </a:lnTo>
                <a:lnTo>
                  <a:pt x="3681" y="1444"/>
                </a:lnTo>
                <a:lnTo>
                  <a:pt x="3693" y="1404"/>
                </a:lnTo>
                <a:lnTo>
                  <a:pt x="3702" y="1362"/>
                </a:lnTo>
                <a:lnTo>
                  <a:pt x="3709" y="1317"/>
                </a:lnTo>
                <a:lnTo>
                  <a:pt x="3715" y="1267"/>
                </a:lnTo>
                <a:lnTo>
                  <a:pt x="3717" y="1214"/>
                </a:lnTo>
                <a:lnTo>
                  <a:pt x="3717" y="1157"/>
                </a:lnTo>
                <a:lnTo>
                  <a:pt x="3717" y="1109"/>
                </a:lnTo>
                <a:lnTo>
                  <a:pt x="3713" y="1060"/>
                </a:lnTo>
                <a:lnTo>
                  <a:pt x="3708" y="1013"/>
                </a:lnTo>
                <a:lnTo>
                  <a:pt x="3699" y="966"/>
                </a:lnTo>
                <a:lnTo>
                  <a:pt x="3688" y="920"/>
                </a:lnTo>
                <a:lnTo>
                  <a:pt x="3676" y="874"/>
                </a:lnTo>
                <a:lnTo>
                  <a:pt x="3661" y="828"/>
                </a:lnTo>
                <a:lnTo>
                  <a:pt x="3643" y="784"/>
                </a:lnTo>
                <a:lnTo>
                  <a:pt x="3622" y="741"/>
                </a:lnTo>
                <a:lnTo>
                  <a:pt x="3601" y="699"/>
                </a:lnTo>
                <a:lnTo>
                  <a:pt x="3577" y="659"/>
                </a:lnTo>
                <a:lnTo>
                  <a:pt x="3552" y="619"/>
                </a:lnTo>
                <a:lnTo>
                  <a:pt x="3525" y="581"/>
                </a:lnTo>
                <a:lnTo>
                  <a:pt x="3495" y="545"/>
                </a:lnTo>
                <a:lnTo>
                  <a:pt x="3465" y="511"/>
                </a:lnTo>
                <a:lnTo>
                  <a:pt x="3433" y="476"/>
                </a:lnTo>
                <a:lnTo>
                  <a:pt x="3398" y="444"/>
                </a:lnTo>
                <a:lnTo>
                  <a:pt x="3362" y="413"/>
                </a:lnTo>
                <a:lnTo>
                  <a:pt x="3325" y="384"/>
                </a:lnTo>
                <a:lnTo>
                  <a:pt x="3286" y="358"/>
                </a:lnTo>
                <a:lnTo>
                  <a:pt x="3246" y="332"/>
                </a:lnTo>
                <a:lnTo>
                  <a:pt x="3203" y="308"/>
                </a:lnTo>
                <a:lnTo>
                  <a:pt x="3160" y="287"/>
                </a:lnTo>
                <a:lnTo>
                  <a:pt x="3114" y="266"/>
                </a:lnTo>
                <a:lnTo>
                  <a:pt x="3068" y="248"/>
                </a:lnTo>
                <a:lnTo>
                  <a:pt x="3021" y="233"/>
                </a:lnTo>
                <a:lnTo>
                  <a:pt x="2972" y="219"/>
                </a:lnTo>
                <a:lnTo>
                  <a:pt x="2922" y="208"/>
                </a:lnTo>
                <a:lnTo>
                  <a:pt x="2872" y="200"/>
                </a:lnTo>
                <a:lnTo>
                  <a:pt x="2821" y="194"/>
                </a:lnTo>
                <a:lnTo>
                  <a:pt x="2768" y="190"/>
                </a:lnTo>
                <a:lnTo>
                  <a:pt x="2716" y="189"/>
                </a:lnTo>
                <a:lnTo>
                  <a:pt x="2661" y="190"/>
                </a:lnTo>
                <a:lnTo>
                  <a:pt x="2610" y="194"/>
                </a:lnTo>
                <a:lnTo>
                  <a:pt x="2557" y="200"/>
                </a:lnTo>
                <a:lnTo>
                  <a:pt x="2507" y="208"/>
                </a:lnTo>
                <a:lnTo>
                  <a:pt x="2458" y="218"/>
                </a:lnTo>
                <a:lnTo>
                  <a:pt x="2409" y="232"/>
                </a:lnTo>
                <a:lnTo>
                  <a:pt x="2362" y="247"/>
                </a:lnTo>
                <a:lnTo>
                  <a:pt x="2316" y="265"/>
                </a:lnTo>
                <a:lnTo>
                  <a:pt x="2270" y="284"/>
                </a:lnTo>
                <a:lnTo>
                  <a:pt x="2227" y="307"/>
                </a:lnTo>
                <a:lnTo>
                  <a:pt x="2184" y="330"/>
                </a:lnTo>
                <a:lnTo>
                  <a:pt x="2144" y="355"/>
                </a:lnTo>
                <a:lnTo>
                  <a:pt x="2105" y="383"/>
                </a:lnTo>
                <a:lnTo>
                  <a:pt x="2068" y="411"/>
                </a:lnTo>
                <a:lnTo>
                  <a:pt x="2032" y="443"/>
                </a:lnTo>
                <a:lnTo>
                  <a:pt x="1997" y="474"/>
                </a:lnTo>
                <a:lnTo>
                  <a:pt x="1965" y="508"/>
                </a:lnTo>
                <a:lnTo>
                  <a:pt x="1934" y="544"/>
                </a:lnTo>
                <a:lnTo>
                  <a:pt x="1907" y="581"/>
                </a:lnTo>
                <a:lnTo>
                  <a:pt x="1879" y="620"/>
                </a:lnTo>
                <a:lnTo>
                  <a:pt x="1854" y="660"/>
                </a:lnTo>
                <a:lnTo>
                  <a:pt x="1830" y="702"/>
                </a:lnTo>
                <a:lnTo>
                  <a:pt x="1809" y="745"/>
                </a:lnTo>
                <a:lnTo>
                  <a:pt x="1789" y="791"/>
                </a:lnTo>
                <a:lnTo>
                  <a:pt x="1772" y="837"/>
                </a:lnTo>
                <a:lnTo>
                  <a:pt x="1757" y="885"/>
                </a:lnTo>
                <a:lnTo>
                  <a:pt x="1744" y="934"/>
                </a:lnTo>
                <a:lnTo>
                  <a:pt x="1733" y="982"/>
                </a:lnTo>
                <a:lnTo>
                  <a:pt x="1725" y="1032"/>
                </a:lnTo>
                <a:lnTo>
                  <a:pt x="1719" y="1084"/>
                </a:lnTo>
                <a:lnTo>
                  <a:pt x="1717" y="1136"/>
                </a:lnTo>
                <a:lnTo>
                  <a:pt x="1715" y="1189"/>
                </a:lnTo>
                <a:lnTo>
                  <a:pt x="1717" y="1243"/>
                </a:lnTo>
                <a:lnTo>
                  <a:pt x="1719" y="1296"/>
                </a:lnTo>
                <a:lnTo>
                  <a:pt x="1725" y="1349"/>
                </a:lnTo>
                <a:lnTo>
                  <a:pt x="1733" y="1399"/>
                </a:lnTo>
                <a:lnTo>
                  <a:pt x="1744" y="1448"/>
                </a:lnTo>
                <a:lnTo>
                  <a:pt x="1757" y="1497"/>
                </a:lnTo>
                <a:lnTo>
                  <a:pt x="1772" y="1544"/>
                </a:lnTo>
                <a:lnTo>
                  <a:pt x="1789" y="1591"/>
                </a:lnTo>
                <a:lnTo>
                  <a:pt x="1809" y="1637"/>
                </a:lnTo>
                <a:lnTo>
                  <a:pt x="1830" y="1680"/>
                </a:lnTo>
                <a:lnTo>
                  <a:pt x="1854" y="1722"/>
                </a:lnTo>
                <a:lnTo>
                  <a:pt x="1879" y="1763"/>
                </a:lnTo>
                <a:lnTo>
                  <a:pt x="1907" y="1802"/>
                </a:lnTo>
                <a:lnTo>
                  <a:pt x="1934" y="1840"/>
                </a:lnTo>
                <a:lnTo>
                  <a:pt x="1965" y="1874"/>
                </a:lnTo>
                <a:lnTo>
                  <a:pt x="1997" y="1909"/>
                </a:lnTo>
                <a:lnTo>
                  <a:pt x="2032" y="1942"/>
                </a:lnTo>
                <a:lnTo>
                  <a:pt x="2068" y="1973"/>
                </a:lnTo>
                <a:lnTo>
                  <a:pt x="2105" y="2002"/>
                </a:lnTo>
                <a:lnTo>
                  <a:pt x="2144" y="2028"/>
                </a:lnTo>
                <a:lnTo>
                  <a:pt x="2184" y="2053"/>
                </a:lnTo>
                <a:lnTo>
                  <a:pt x="2227" y="2077"/>
                </a:lnTo>
                <a:lnTo>
                  <a:pt x="2270" y="2099"/>
                </a:lnTo>
                <a:lnTo>
                  <a:pt x="2316" y="2119"/>
                </a:lnTo>
                <a:lnTo>
                  <a:pt x="2362" y="2137"/>
                </a:lnTo>
                <a:lnTo>
                  <a:pt x="2409" y="2152"/>
                </a:lnTo>
                <a:lnTo>
                  <a:pt x="2458" y="2166"/>
                </a:lnTo>
                <a:lnTo>
                  <a:pt x="2507" y="2175"/>
                </a:lnTo>
                <a:lnTo>
                  <a:pt x="2557" y="2184"/>
                </a:lnTo>
                <a:lnTo>
                  <a:pt x="2610" y="2191"/>
                </a:lnTo>
                <a:lnTo>
                  <a:pt x="2661" y="2194"/>
                </a:lnTo>
                <a:lnTo>
                  <a:pt x="2716" y="2195"/>
                </a:lnTo>
                <a:lnTo>
                  <a:pt x="2771" y="2194"/>
                </a:lnTo>
                <a:lnTo>
                  <a:pt x="2825" y="2189"/>
                </a:lnTo>
                <a:lnTo>
                  <a:pt x="2878" y="2182"/>
                </a:lnTo>
                <a:lnTo>
                  <a:pt x="2931" y="2174"/>
                </a:lnTo>
                <a:lnTo>
                  <a:pt x="2957" y="2169"/>
                </a:lnTo>
                <a:lnTo>
                  <a:pt x="2982" y="2162"/>
                </a:lnTo>
                <a:lnTo>
                  <a:pt x="3008" y="2153"/>
                </a:lnTo>
                <a:lnTo>
                  <a:pt x="3036" y="2145"/>
                </a:lnTo>
                <a:lnTo>
                  <a:pt x="3063" y="2134"/>
                </a:lnTo>
                <a:lnTo>
                  <a:pt x="3090" y="2123"/>
                </a:lnTo>
                <a:lnTo>
                  <a:pt x="3118" y="2112"/>
                </a:lnTo>
                <a:lnTo>
                  <a:pt x="3146" y="2098"/>
                </a:lnTo>
                <a:lnTo>
                  <a:pt x="3225" y="2274"/>
                </a:lnTo>
                <a:lnTo>
                  <a:pt x="3155" y="2303"/>
                </a:lnTo>
                <a:lnTo>
                  <a:pt x="3092" y="2328"/>
                </a:lnTo>
                <a:lnTo>
                  <a:pt x="3061" y="2339"/>
                </a:lnTo>
                <a:lnTo>
                  <a:pt x="3031" y="2348"/>
                </a:lnTo>
                <a:lnTo>
                  <a:pt x="3000" y="2356"/>
                </a:lnTo>
                <a:lnTo>
                  <a:pt x="2971" y="2363"/>
                </a:lnTo>
                <a:lnTo>
                  <a:pt x="2940" y="2368"/>
                </a:lnTo>
                <a:lnTo>
                  <a:pt x="2910" y="2374"/>
                </a:lnTo>
                <a:lnTo>
                  <a:pt x="2879" y="2378"/>
                </a:lnTo>
                <a:lnTo>
                  <a:pt x="2847" y="2381"/>
                </a:lnTo>
                <a:lnTo>
                  <a:pt x="2817" y="2384"/>
                </a:lnTo>
                <a:lnTo>
                  <a:pt x="2785" y="2385"/>
                </a:lnTo>
                <a:lnTo>
                  <a:pt x="2716" y="2386"/>
                </a:lnTo>
                <a:lnTo>
                  <a:pt x="2673" y="2386"/>
                </a:lnTo>
                <a:lnTo>
                  <a:pt x="2631" y="2385"/>
                </a:lnTo>
                <a:lnTo>
                  <a:pt x="2588" y="2381"/>
                </a:lnTo>
                <a:lnTo>
                  <a:pt x="2548" y="2377"/>
                </a:lnTo>
                <a:lnTo>
                  <a:pt x="2506" y="2371"/>
                </a:lnTo>
                <a:lnTo>
                  <a:pt x="2466" y="2364"/>
                </a:lnTo>
                <a:lnTo>
                  <a:pt x="2426" y="2356"/>
                </a:lnTo>
                <a:lnTo>
                  <a:pt x="2387" y="2346"/>
                </a:lnTo>
                <a:lnTo>
                  <a:pt x="2348" y="2336"/>
                </a:lnTo>
                <a:lnTo>
                  <a:pt x="2310" y="2324"/>
                </a:lnTo>
                <a:lnTo>
                  <a:pt x="2273" y="2311"/>
                </a:lnTo>
                <a:lnTo>
                  <a:pt x="2237" y="2298"/>
                </a:lnTo>
                <a:lnTo>
                  <a:pt x="2202" y="2282"/>
                </a:lnTo>
                <a:lnTo>
                  <a:pt x="2166" y="2267"/>
                </a:lnTo>
                <a:lnTo>
                  <a:pt x="2133" y="2250"/>
                </a:lnTo>
                <a:lnTo>
                  <a:pt x="2100" y="2232"/>
                </a:lnTo>
                <a:lnTo>
                  <a:pt x="2066" y="2213"/>
                </a:lnTo>
                <a:lnTo>
                  <a:pt x="2034" y="2192"/>
                </a:lnTo>
                <a:lnTo>
                  <a:pt x="2004" y="2171"/>
                </a:lnTo>
                <a:lnTo>
                  <a:pt x="1973" y="2149"/>
                </a:lnTo>
                <a:lnTo>
                  <a:pt x="1944" y="2126"/>
                </a:lnTo>
                <a:lnTo>
                  <a:pt x="1915" y="2101"/>
                </a:lnTo>
                <a:lnTo>
                  <a:pt x="1887" y="2076"/>
                </a:lnTo>
                <a:lnTo>
                  <a:pt x="1861" y="2049"/>
                </a:lnTo>
                <a:lnTo>
                  <a:pt x="1834" y="2023"/>
                </a:lnTo>
                <a:lnTo>
                  <a:pt x="1809" y="1994"/>
                </a:lnTo>
                <a:lnTo>
                  <a:pt x="1785" y="1965"/>
                </a:lnTo>
                <a:lnTo>
                  <a:pt x="1761" y="1935"/>
                </a:lnTo>
                <a:lnTo>
                  <a:pt x="1739" y="1905"/>
                </a:lnTo>
                <a:lnTo>
                  <a:pt x="1718" y="1874"/>
                </a:lnTo>
                <a:lnTo>
                  <a:pt x="1697" y="1842"/>
                </a:lnTo>
                <a:lnTo>
                  <a:pt x="1678" y="1809"/>
                </a:lnTo>
                <a:lnTo>
                  <a:pt x="1660" y="1776"/>
                </a:lnTo>
                <a:lnTo>
                  <a:pt x="1643" y="1741"/>
                </a:lnTo>
                <a:lnTo>
                  <a:pt x="1626" y="1707"/>
                </a:lnTo>
                <a:lnTo>
                  <a:pt x="1612" y="1672"/>
                </a:lnTo>
                <a:lnTo>
                  <a:pt x="1599" y="1634"/>
                </a:lnTo>
                <a:lnTo>
                  <a:pt x="1586" y="1598"/>
                </a:lnTo>
                <a:lnTo>
                  <a:pt x="1574" y="1561"/>
                </a:lnTo>
                <a:lnTo>
                  <a:pt x="1564" y="1522"/>
                </a:lnTo>
                <a:lnTo>
                  <a:pt x="1554" y="1483"/>
                </a:lnTo>
                <a:lnTo>
                  <a:pt x="1546" y="1443"/>
                </a:lnTo>
                <a:lnTo>
                  <a:pt x="1539" y="1403"/>
                </a:lnTo>
                <a:lnTo>
                  <a:pt x="1533" y="1361"/>
                </a:lnTo>
                <a:lnTo>
                  <a:pt x="1529" y="1319"/>
                </a:lnTo>
                <a:lnTo>
                  <a:pt x="1525" y="1278"/>
                </a:lnTo>
                <a:lnTo>
                  <a:pt x="1524" y="1236"/>
                </a:lnTo>
                <a:lnTo>
                  <a:pt x="1524" y="1193"/>
                </a:lnTo>
                <a:lnTo>
                  <a:pt x="1524" y="1150"/>
                </a:lnTo>
                <a:lnTo>
                  <a:pt x="1525" y="1107"/>
                </a:lnTo>
                <a:lnTo>
                  <a:pt x="1529" y="1066"/>
                </a:lnTo>
                <a:lnTo>
                  <a:pt x="1533" y="1024"/>
                </a:lnTo>
                <a:lnTo>
                  <a:pt x="1539" y="984"/>
                </a:lnTo>
                <a:lnTo>
                  <a:pt x="1546" y="943"/>
                </a:lnTo>
                <a:lnTo>
                  <a:pt x="1554" y="905"/>
                </a:lnTo>
                <a:lnTo>
                  <a:pt x="1564" y="864"/>
                </a:lnTo>
                <a:lnTo>
                  <a:pt x="1574" y="827"/>
                </a:lnTo>
                <a:lnTo>
                  <a:pt x="1586" y="788"/>
                </a:lnTo>
                <a:lnTo>
                  <a:pt x="1599" y="751"/>
                </a:lnTo>
                <a:lnTo>
                  <a:pt x="1612" y="715"/>
                </a:lnTo>
                <a:lnTo>
                  <a:pt x="1626" y="678"/>
                </a:lnTo>
                <a:lnTo>
                  <a:pt x="1643" y="644"/>
                </a:lnTo>
                <a:lnTo>
                  <a:pt x="1660" y="609"/>
                </a:lnTo>
                <a:lnTo>
                  <a:pt x="1678" y="576"/>
                </a:lnTo>
                <a:lnTo>
                  <a:pt x="1697" y="544"/>
                </a:lnTo>
                <a:lnTo>
                  <a:pt x="1718" y="512"/>
                </a:lnTo>
                <a:lnTo>
                  <a:pt x="1739" y="480"/>
                </a:lnTo>
                <a:lnTo>
                  <a:pt x="1761" y="451"/>
                </a:lnTo>
                <a:lnTo>
                  <a:pt x="1785" y="420"/>
                </a:lnTo>
                <a:lnTo>
                  <a:pt x="1809" y="393"/>
                </a:lnTo>
                <a:lnTo>
                  <a:pt x="1834" y="365"/>
                </a:lnTo>
                <a:lnTo>
                  <a:pt x="1861" y="337"/>
                </a:lnTo>
                <a:lnTo>
                  <a:pt x="1887" y="311"/>
                </a:lnTo>
                <a:lnTo>
                  <a:pt x="1915" y="286"/>
                </a:lnTo>
                <a:lnTo>
                  <a:pt x="1944" y="262"/>
                </a:lnTo>
                <a:lnTo>
                  <a:pt x="1973" y="239"/>
                </a:lnTo>
                <a:lnTo>
                  <a:pt x="2004" y="216"/>
                </a:lnTo>
                <a:lnTo>
                  <a:pt x="2034" y="196"/>
                </a:lnTo>
                <a:lnTo>
                  <a:pt x="2066" y="176"/>
                </a:lnTo>
                <a:lnTo>
                  <a:pt x="2100" y="157"/>
                </a:lnTo>
                <a:lnTo>
                  <a:pt x="2133" y="139"/>
                </a:lnTo>
                <a:lnTo>
                  <a:pt x="2166" y="121"/>
                </a:lnTo>
                <a:lnTo>
                  <a:pt x="2202" y="104"/>
                </a:lnTo>
                <a:lnTo>
                  <a:pt x="2237" y="90"/>
                </a:lnTo>
                <a:lnTo>
                  <a:pt x="2273" y="76"/>
                </a:lnTo>
                <a:lnTo>
                  <a:pt x="2310" y="62"/>
                </a:lnTo>
                <a:lnTo>
                  <a:pt x="2348" y="51"/>
                </a:lnTo>
                <a:lnTo>
                  <a:pt x="2387" y="40"/>
                </a:lnTo>
                <a:lnTo>
                  <a:pt x="2426" y="31"/>
                </a:lnTo>
                <a:lnTo>
                  <a:pt x="2466" y="22"/>
                </a:lnTo>
                <a:lnTo>
                  <a:pt x="2506" y="15"/>
                </a:lnTo>
                <a:lnTo>
                  <a:pt x="2548" y="10"/>
                </a:lnTo>
                <a:lnTo>
                  <a:pt x="2588" y="6"/>
                </a:lnTo>
                <a:lnTo>
                  <a:pt x="2631" y="3"/>
                </a:lnTo>
                <a:lnTo>
                  <a:pt x="2673" y="1"/>
                </a:lnTo>
                <a:lnTo>
                  <a:pt x="2716" y="0"/>
                </a:lnTo>
                <a:lnTo>
                  <a:pt x="2760" y="1"/>
                </a:lnTo>
                <a:lnTo>
                  <a:pt x="2803" y="3"/>
                </a:lnTo>
                <a:lnTo>
                  <a:pt x="2845" y="6"/>
                </a:lnTo>
                <a:lnTo>
                  <a:pt x="2886" y="11"/>
                </a:lnTo>
                <a:lnTo>
                  <a:pt x="2928" y="17"/>
                </a:lnTo>
                <a:lnTo>
                  <a:pt x="2968" y="24"/>
                </a:lnTo>
                <a:lnTo>
                  <a:pt x="3008" y="32"/>
                </a:lnTo>
                <a:lnTo>
                  <a:pt x="3049" y="42"/>
                </a:lnTo>
                <a:lnTo>
                  <a:pt x="3088" y="53"/>
                </a:lnTo>
                <a:lnTo>
                  <a:pt x="3125" y="65"/>
                </a:lnTo>
                <a:lnTo>
                  <a:pt x="3162" y="79"/>
                </a:lnTo>
                <a:lnTo>
                  <a:pt x="3199" y="93"/>
                </a:lnTo>
                <a:lnTo>
                  <a:pt x="3235" y="108"/>
                </a:lnTo>
                <a:lnTo>
                  <a:pt x="3269" y="125"/>
                </a:lnTo>
                <a:lnTo>
                  <a:pt x="3304" y="143"/>
                </a:lnTo>
                <a:lnTo>
                  <a:pt x="3337" y="161"/>
                </a:lnTo>
                <a:lnTo>
                  <a:pt x="3369" y="180"/>
                </a:lnTo>
                <a:lnTo>
                  <a:pt x="3401" y="201"/>
                </a:lnTo>
                <a:lnTo>
                  <a:pt x="3433" y="223"/>
                </a:lnTo>
                <a:lnTo>
                  <a:pt x="3464" y="246"/>
                </a:lnTo>
                <a:lnTo>
                  <a:pt x="3493" y="269"/>
                </a:lnTo>
                <a:lnTo>
                  <a:pt x="3522" y="293"/>
                </a:lnTo>
                <a:lnTo>
                  <a:pt x="3550" y="319"/>
                </a:lnTo>
                <a:lnTo>
                  <a:pt x="3576" y="345"/>
                </a:lnTo>
                <a:lnTo>
                  <a:pt x="3602" y="372"/>
                </a:lnTo>
                <a:lnTo>
                  <a:pt x="3627" y="400"/>
                </a:lnTo>
                <a:lnTo>
                  <a:pt x="3651" y="429"/>
                </a:lnTo>
                <a:lnTo>
                  <a:pt x="3674" y="458"/>
                </a:lnTo>
                <a:lnTo>
                  <a:pt x="3695" y="487"/>
                </a:lnTo>
                <a:lnTo>
                  <a:pt x="3716" y="518"/>
                </a:lnTo>
                <a:lnTo>
                  <a:pt x="3737" y="549"/>
                </a:lnTo>
                <a:lnTo>
                  <a:pt x="3755" y="581"/>
                </a:lnTo>
                <a:lnTo>
                  <a:pt x="3773" y="613"/>
                </a:lnTo>
                <a:lnTo>
                  <a:pt x="3790" y="647"/>
                </a:lnTo>
                <a:lnTo>
                  <a:pt x="3806" y="680"/>
                </a:lnTo>
                <a:lnTo>
                  <a:pt x="3820" y="715"/>
                </a:lnTo>
                <a:lnTo>
                  <a:pt x="3834" y="749"/>
                </a:lnTo>
                <a:lnTo>
                  <a:pt x="3847" y="785"/>
                </a:lnTo>
                <a:lnTo>
                  <a:pt x="3858" y="820"/>
                </a:lnTo>
                <a:lnTo>
                  <a:pt x="3869" y="857"/>
                </a:lnTo>
                <a:lnTo>
                  <a:pt x="3877" y="893"/>
                </a:lnTo>
                <a:lnTo>
                  <a:pt x="3885" y="931"/>
                </a:lnTo>
                <a:lnTo>
                  <a:pt x="3892" y="968"/>
                </a:lnTo>
                <a:lnTo>
                  <a:pt x="3898" y="1006"/>
                </a:lnTo>
                <a:lnTo>
                  <a:pt x="3903" y="1045"/>
                </a:lnTo>
                <a:lnTo>
                  <a:pt x="3906" y="1082"/>
                </a:lnTo>
                <a:lnTo>
                  <a:pt x="3908" y="1121"/>
                </a:lnTo>
                <a:lnTo>
                  <a:pt x="3909" y="1160"/>
                </a:lnTo>
                <a:close/>
                <a:moveTo>
                  <a:pt x="2902" y="1272"/>
                </a:moveTo>
                <a:lnTo>
                  <a:pt x="2902" y="1272"/>
                </a:lnTo>
                <a:lnTo>
                  <a:pt x="2872" y="1256"/>
                </a:lnTo>
                <a:lnTo>
                  <a:pt x="2843" y="1243"/>
                </a:lnTo>
                <a:lnTo>
                  <a:pt x="2817" y="1232"/>
                </a:lnTo>
                <a:lnTo>
                  <a:pt x="2791" y="1225"/>
                </a:lnTo>
                <a:lnTo>
                  <a:pt x="2763" y="1220"/>
                </a:lnTo>
                <a:lnTo>
                  <a:pt x="2731" y="1215"/>
                </a:lnTo>
                <a:lnTo>
                  <a:pt x="2693" y="1213"/>
                </a:lnTo>
                <a:lnTo>
                  <a:pt x="2653" y="1213"/>
                </a:lnTo>
                <a:lnTo>
                  <a:pt x="2627" y="1213"/>
                </a:lnTo>
                <a:lnTo>
                  <a:pt x="2602" y="1215"/>
                </a:lnTo>
                <a:lnTo>
                  <a:pt x="2580" y="1220"/>
                </a:lnTo>
                <a:lnTo>
                  <a:pt x="2559" y="1225"/>
                </a:lnTo>
                <a:lnTo>
                  <a:pt x="2541" y="1232"/>
                </a:lnTo>
                <a:lnTo>
                  <a:pt x="2524" y="1239"/>
                </a:lnTo>
                <a:lnTo>
                  <a:pt x="2509" y="1249"/>
                </a:lnTo>
                <a:lnTo>
                  <a:pt x="2495" y="1260"/>
                </a:lnTo>
                <a:lnTo>
                  <a:pt x="2482" y="1272"/>
                </a:lnTo>
                <a:lnTo>
                  <a:pt x="2471" y="1286"/>
                </a:lnTo>
                <a:lnTo>
                  <a:pt x="2463" y="1300"/>
                </a:lnTo>
                <a:lnTo>
                  <a:pt x="2456" y="1317"/>
                </a:lnTo>
                <a:lnTo>
                  <a:pt x="2451" y="1335"/>
                </a:lnTo>
                <a:lnTo>
                  <a:pt x="2448" y="1351"/>
                </a:lnTo>
                <a:lnTo>
                  <a:pt x="2445" y="1369"/>
                </a:lnTo>
                <a:lnTo>
                  <a:pt x="2445" y="1387"/>
                </a:lnTo>
                <a:lnTo>
                  <a:pt x="2445" y="1408"/>
                </a:lnTo>
                <a:lnTo>
                  <a:pt x="2448" y="1426"/>
                </a:lnTo>
                <a:lnTo>
                  <a:pt x="2452" y="1444"/>
                </a:lnTo>
                <a:lnTo>
                  <a:pt x="2458" y="1461"/>
                </a:lnTo>
                <a:lnTo>
                  <a:pt x="2466" y="1478"/>
                </a:lnTo>
                <a:lnTo>
                  <a:pt x="2474" y="1493"/>
                </a:lnTo>
                <a:lnTo>
                  <a:pt x="2485" y="1507"/>
                </a:lnTo>
                <a:lnTo>
                  <a:pt x="2498" y="1521"/>
                </a:lnTo>
                <a:lnTo>
                  <a:pt x="2512" y="1532"/>
                </a:lnTo>
                <a:lnTo>
                  <a:pt x="2527" y="1543"/>
                </a:lnTo>
                <a:lnTo>
                  <a:pt x="2545" y="1551"/>
                </a:lnTo>
                <a:lnTo>
                  <a:pt x="2563" y="1558"/>
                </a:lnTo>
                <a:lnTo>
                  <a:pt x="2584" y="1564"/>
                </a:lnTo>
                <a:lnTo>
                  <a:pt x="2605" y="1568"/>
                </a:lnTo>
                <a:lnTo>
                  <a:pt x="2628" y="1569"/>
                </a:lnTo>
                <a:lnTo>
                  <a:pt x="2653" y="1571"/>
                </a:lnTo>
                <a:lnTo>
                  <a:pt x="2674" y="1569"/>
                </a:lnTo>
                <a:lnTo>
                  <a:pt x="2695" y="1568"/>
                </a:lnTo>
                <a:lnTo>
                  <a:pt x="2714" y="1565"/>
                </a:lnTo>
                <a:lnTo>
                  <a:pt x="2734" y="1561"/>
                </a:lnTo>
                <a:lnTo>
                  <a:pt x="2753" y="1555"/>
                </a:lnTo>
                <a:lnTo>
                  <a:pt x="2771" y="1548"/>
                </a:lnTo>
                <a:lnTo>
                  <a:pt x="2788" y="1540"/>
                </a:lnTo>
                <a:lnTo>
                  <a:pt x="2804" y="1532"/>
                </a:lnTo>
                <a:lnTo>
                  <a:pt x="2821" y="1522"/>
                </a:lnTo>
                <a:lnTo>
                  <a:pt x="2835" y="1511"/>
                </a:lnTo>
                <a:lnTo>
                  <a:pt x="2849" y="1501"/>
                </a:lnTo>
                <a:lnTo>
                  <a:pt x="2861" y="1490"/>
                </a:lnTo>
                <a:lnTo>
                  <a:pt x="2872" y="1478"/>
                </a:lnTo>
                <a:lnTo>
                  <a:pt x="2884" y="1466"/>
                </a:lnTo>
                <a:lnTo>
                  <a:pt x="2893" y="1454"/>
                </a:lnTo>
                <a:lnTo>
                  <a:pt x="2902" y="1442"/>
                </a:lnTo>
                <a:lnTo>
                  <a:pt x="2902" y="12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defTabSz="844083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662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>
            <a:spLocks/>
          </p:cNvSpPr>
          <p:nvPr/>
        </p:nvSpPr>
        <p:spPr>
          <a:xfrm>
            <a:off x="698334" y="1807847"/>
            <a:ext cx="506437" cy="369587"/>
          </a:xfrm>
          <a:prstGeom prst="ellipse">
            <a:avLst/>
          </a:prstGeom>
          <a:solidFill>
            <a:schemeClr val="bg2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sz="1108" b="1" dirty="0">
              <a:solidFill>
                <a:schemeClr val="bg1"/>
              </a:solidFill>
            </a:endParaRPr>
          </a:p>
        </p:txBody>
      </p:sp>
      <p:pic>
        <p:nvPicPr>
          <p:cNvPr id="207895" name="Picture 23" descr="https://cdn0.iconfinder.com/data/icons/pixel-perfect-at-24px-volume-6/24/2173-512.pn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3" y="1808932"/>
            <a:ext cx="367418" cy="36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Oval 69"/>
          <p:cNvSpPr>
            <a:spLocks/>
          </p:cNvSpPr>
          <p:nvPr/>
        </p:nvSpPr>
        <p:spPr>
          <a:xfrm>
            <a:off x="2472010" y="1807847"/>
            <a:ext cx="506437" cy="36958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GB" sz="1108" b="1" dirty="0">
              <a:solidFill>
                <a:schemeClr val="bg1"/>
              </a:solidFill>
            </a:endParaRPr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6143254" y="1739422"/>
            <a:ext cx="506437" cy="506437"/>
          </a:xfrm>
          <a:prstGeom prst="ellipse">
            <a:avLst/>
          </a:prstGeom>
          <a:solidFill>
            <a:schemeClr val="accent6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sz="1108" b="1" dirty="0">
              <a:solidFill>
                <a:schemeClr val="bg1"/>
              </a:solidFill>
            </a:endParaRPr>
          </a:p>
        </p:txBody>
      </p:sp>
      <p:sp>
        <p:nvSpPr>
          <p:cNvPr id="55" name="Freeform 38"/>
          <p:cNvSpPr>
            <a:spLocks noEditPoints="1"/>
          </p:cNvSpPr>
          <p:nvPr/>
        </p:nvSpPr>
        <p:spPr bwMode="auto">
          <a:xfrm>
            <a:off x="6253226" y="1859032"/>
            <a:ext cx="286494" cy="267218"/>
          </a:xfrm>
          <a:custGeom>
            <a:avLst/>
            <a:gdLst>
              <a:gd name="T0" fmla="*/ 2147483647 w 5332"/>
              <a:gd name="T1" fmla="*/ 2147483647 h 4763"/>
              <a:gd name="T2" fmla="*/ 2147483647 w 5332"/>
              <a:gd name="T3" fmla="*/ 2147483647 h 4763"/>
              <a:gd name="T4" fmla="*/ 2147483647 w 5332"/>
              <a:gd name="T5" fmla="*/ 2147483647 h 4763"/>
              <a:gd name="T6" fmla="*/ 2147483647 w 5332"/>
              <a:gd name="T7" fmla="*/ 2147483647 h 4763"/>
              <a:gd name="T8" fmla="*/ 2147483647 w 5332"/>
              <a:gd name="T9" fmla="*/ 2147483647 h 4763"/>
              <a:gd name="T10" fmla="*/ 2147483647 w 5332"/>
              <a:gd name="T11" fmla="*/ 2147483647 h 4763"/>
              <a:gd name="T12" fmla="*/ 2147483647 w 5332"/>
              <a:gd name="T13" fmla="*/ 2147483647 h 4763"/>
              <a:gd name="T14" fmla="*/ 2147483647 w 5332"/>
              <a:gd name="T15" fmla="*/ 2147483647 h 4763"/>
              <a:gd name="T16" fmla="*/ 2147483647 w 5332"/>
              <a:gd name="T17" fmla="*/ 2147483647 h 4763"/>
              <a:gd name="T18" fmla="*/ 2147483647 w 5332"/>
              <a:gd name="T19" fmla="*/ 2147483647 h 4763"/>
              <a:gd name="T20" fmla="*/ 2147483647 w 5332"/>
              <a:gd name="T21" fmla="*/ 2147483647 h 4763"/>
              <a:gd name="T22" fmla="*/ 2147483647 w 5332"/>
              <a:gd name="T23" fmla="*/ 2147483647 h 4763"/>
              <a:gd name="T24" fmla="*/ 2147483647 w 5332"/>
              <a:gd name="T25" fmla="*/ 2147483647 h 4763"/>
              <a:gd name="T26" fmla="*/ 2147483647 w 5332"/>
              <a:gd name="T27" fmla="*/ 2147483647 h 4763"/>
              <a:gd name="T28" fmla="*/ 2147483647 w 5332"/>
              <a:gd name="T29" fmla="*/ 2147483647 h 4763"/>
              <a:gd name="T30" fmla="*/ 2147483647 w 5332"/>
              <a:gd name="T31" fmla="*/ 2147483647 h 4763"/>
              <a:gd name="T32" fmla="*/ 2147483647 w 5332"/>
              <a:gd name="T33" fmla="*/ 2147483647 h 4763"/>
              <a:gd name="T34" fmla="*/ 2147483647 w 5332"/>
              <a:gd name="T35" fmla="*/ 2147483647 h 4763"/>
              <a:gd name="T36" fmla="*/ 2147483647 w 5332"/>
              <a:gd name="T37" fmla="*/ 2147483647 h 4763"/>
              <a:gd name="T38" fmla="*/ 2147483647 w 5332"/>
              <a:gd name="T39" fmla="*/ 2147483647 h 4763"/>
              <a:gd name="T40" fmla="*/ 2147483647 w 5332"/>
              <a:gd name="T41" fmla="*/ 0 h 4763"/>
              <a:gd name="T42" fmla="*/ 2147483647 w 5332"/>
              <a:gd name="T43" fmla="*/ 2147483647 h 4763"/>
              <a:gd name="T44" fmla="*/ 2147483647 w 5332"/>
              <a:gd name="T45" fmla="*/ 2147483647 h 4763"/>
              <a:gd name="T46" fmla="*/ 2147483647 w 5332"/>
              <a:gd name="T47" fmla="*/ 2147483647 h 4763"/>
              <a:gd name="T48" fmla="*/ 2147483647 w 5332"/>
              <a:gd name="T49" fmla="*/ 2147483647 h 4763"/>
              <a:gd name="T50" fmla="*/ 2147483647 w 5332"/>
              <a:gd name="T51" fmla="*/ 2147483647 h 4763"/>
              <a:gd name="T52" fmla="*/ 2147483647 w 5332"/>
              <a:gd name="T53" fmla="*/ 2147483647 h 4763"/>
              <a:gd name="T54" fmla="*/ 2147483647 w 5332"/>
              <a:gd name="T55" fmla="*/ 2147483647 h 4763"/>
              <a:gd name="T56" fmla="*/ 2147483647 w 5332"/>
              <a:gd name="T57" fmla="*/ 2147483647 h 4763"/>
              <a:gd name="T58" fmla="*/ 0 w 5332"/>
              <a:gd name="T59" fmla="*/ 2147483647 h 4763"/>
              <a:gd name="T60" fmla="*/ 2147483647 w 5332"/>
              <a:gd name="T61" fmla="*/ 2147483647 h 4763"/>
              <a:gd name="T62" fmla="*/ 2147483647 w 5332"/>
              <a:gd name="T63" fmla="*/ 2147483647 h 4763"/>
              <a:gd name="T64" fmla="*/ 2147483647 w 5332"/>
              <a:gd name="T65" fmla="*/ 0 h 4763"/>
              <a:gd name="T66" fmla="*/ 2147483647 w 5332"/>
              <a:gd name="T67" fmla="*/ 2147483647 h 4763"/>
              <a:gd name="T68" fmla="*/ 2147483647 w 5332"/>
              <a:gd name="T69" fmla="*/ 2147483647 h 4763"/>
              <a:gd name="T70" fmla="*/ 2147483647 w 5332"/>
              <a:gd name="T71" fmla="*/ 2147483647 h 4763"/>
              <a:gd name="T72" fmla="*/ 2147483647 w 5332"/>
              <a:gd name="T73" fmla="*/ 2147483647 h 4763"/>
              <a:gd name="T74" fmla="*/ 2147483647 w 5332"/>
              <a:gd name="T75" fmla="*/ 2147483647 h 4763"/>
              <a:gd name="T76" fmla="*/ 2147483647 w 5332"/>
              <a:gd name="T77" fmla="*/ 2147483647 h 4763"/>
              <a:gd name="T78" fmla="*/ 2147483647 w 5332"/>
              <a:gd name="T79" fmla="*/ 2147483647 h 4763"/>
              <a:gd name="T80" fmla="*/ 2147483647 w 5332"/>
              <a:gd name="T81" fmla="*/ 2147483647 h 4763"/>
              <a:gd name="T82" fmla="*/ 2147483647 w 5332"/>
              <a:gd name="T83" fmla="*/ 2147483647 h 4763"/>
              <a:gd name="T84" fmla="*/ 2147483647 w 5332"/>
              <a:gd name="T85" fmla="*/ 2147483647 h 4763"/>
              <a:gd name="T86" fmla="*/ 2147483647 w 5332"/>
              <a:gd name="T87" fmla="*/ 2147483647 h 4763"/>
              <a:gd name="T88" fmla="*/ 2147483647 w 5332"/>
              <a:gd name="T89" fmla="*/ 2147483647 h 4763"/>
              <a:gd name="T90" fmla="*/ 2147483647 w 5332"/>
              <a:gd name="T91" fmla="*/ 2147483647 h 4763"/>
              <a:gd name="T92" fmla="*/ 2147483647 w 5332"/>
              <a:gd name="T93" fmla="*/ 2147483647 h 4763"/>
              <a:gd name="T94" fmla="*/ 2147483647 w 5332"/>
              <a:gd name="T95" fmla="*/ 2147483647 h 4763"/>
              <a:gd name="T96" fmla="*/ 2147483647 w 5332"/>
              <a:gd name="T97" fmla="*/ 2147483647 h 4763"/>
              <a:gd name="T98" fmla="*/ 2147483647 w 5332"/>
              <a:gd name="T99" fmla="*/ 2147483647 h 4763"/>
              <a:gd name="T100" fmla="*/ 2147483647 w 5332"/>
              <a:gd name="T101" fmla="*/ 2147483647 h 4763"/>
              <a:gd name="T102" fmla="*/ 2147483647 w 5332"/>
              <a:gd name="T103" fmla="*/ 2147483647 h 4763"/>
              <a:gd name="T104" fmla="*/ 2147483647 w 5332"/>
              <a:gd name="T105" fmla="*/ 2147483647 h 4763"/>
              <a:gd name="T106" fmla="*/ 2147483647 w 5332"/>
              <a:gd name="T107" fmla="*/ 2147483647 h 4763"/>
              <a:gd name="T108" fmla="*/ 2147483647 w 5332"/>
              <a:gd name="T109" fmla="*/ 2147483647 h 4763"/>
              <a:gd name="T110" fmla="*/ 2147483647 w 5332"/>
              <a:gd name="T111" fmla="*/ 2147483647 h 4763"/>
              <a:gd name="T112" fmla="*/ 2147483647 w 5332"/>
              <a:gd name="T113" fmla="*/ 2147483647 h 4763"/>
              <a:gd name="T114" fmla="*/ 2147483647 w 5332"/>
              <a:gd name="T115" fmla="*/ 2147483647 h 4763"/>
              <a:gd name="T116" fmla="*/ 2147483647 w 5332"/>
              <a:gd name="T117" fmla="*/ 2147483647 h 4763"/>
              <a:gd name="T118" fmla="*/ 2147483647 w 5332"/>
              <a:gd name="T119" fmla="*/ 2147483647 h 4763"/>
              <a:gd name="T120" fmla="*/ 2147483647 w 5332"/>
              <a:gd name="T121" fmla="*/ 2147483647 h 4763"/>
              <a:gd name="T122" fmla="*/ 2147483647 w 5332"/>
              <a:gd name="T123" fmla="*/ 2147483647 h 47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5332"/>
              <a:gd name="T187" fmla="*/ 0 h 4763"/>
              <a:gd name="T188" fmla="*/ 5332 w 5332"/>
              <a:gd name="T189" fmla="*/ 4763 h 476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5332" h="4763">
                <a:moveTo>
                  <a:pt x="2131" y="4305"/>
                </a:moveTo>
                <a:lnTo>
                  <a:pt x="2885" y="4305"/>
                </a:lnTo>
                <a:lnTo>
                  <a:pt x="2885" y="4413"/>
                </a:lnTo>
                <a:lnTo>
                  <a:pt x="2041" y="4413"/>
                </a:lnTo>
                <a:lnTo>
                  <a:pt x="1813" y="4548"/>
                </a:lnTo>
                <a:lnTo>
                  <a:pt x="3514" y="4548"/>
                </a:lnTo>
                <a:lnTo>
                  <a:pt x="3259" y="4394"/>
                </a:lnTo>
                <a:lnTo>
                  <a:pt x="3248" y="4386"/>
                </a:lnTo>
                <a:lnTo>
                  <a:pt x="3239" y="4379"/>
                </a:lnTo>
                <a:lnTo>
                  <a:pt x="3230" y="4371"/>
                </a:lnTo>
                <a:lnTo>
                  <a:pt x="3223" y="4365"/>
                </a:lnTo>
                <a:lnTo>
                  <a:pt x="3216" y="4356"/>
                </a:lnTo>
                <a:lnTo>
                  <a:pt x="3209" y="4347"/>
                </a:lnTo>
                <a:lnTo>
                  <a:pt x="3205" y="4339"/>
                </a:lnTo>
                <a:lnTo>
                  <a:pt x="3201" y="4331"/>
                </a:lnTo>
                <a:lnTo>
                  <a:pt x="3195" y="4312"/>
                </a:lnTo>
                <a:lnTo>
                  <a:pt x="3191" y="4292"/>
                </a:lnTo>
                <a:lnTo>
                  <a:pt x="3189" y="4271"/>
                </a:lnTo>
                <a:lnTo>
                  <a:pt x="3189" y="4246"/>
                </a:lnTo>
                <a:lnTo>
                  <a:pt x="3189" y="4063"/>
                </a:lnTo>
                <a:lnTo>
                  <a:pt x="3404" y="4063"/>
                </a:lnTo>
                <a:lnTo>
                  <a:pt x="3404" y="4175"/>
                </a:lnTo>
                <a:lnTo>
                  <a:pt x="3404" y="4197"/>
                </a:lnTo>
                <a:lnTo>
                  <a:pt x="3408" y="4213"/>
                </a:lnTo>
                <a:lnTo>
                  <a:pt x="3413" y="4228"/>
                </a:lnTo>
                <a:lnTo>
                  <a:pt x="3420" y="4238"/>
                </a:lnTo>
                <a:lnTo>
                  <a:pt x="3431" y="4249"/>
                </a:lnTo>
                <a:lnTo>
                  <a:pt x="3443" y="4259"/>
                </a:lnTo>
                <a:lnTo>
                  <a:pt x="3475" y="4277"/>
                </a:lnTo>
                <a:lnTo>
                  <a:pt x="3815" y="4480"/>
                </a:lnTo>
                <a:lnTo>
                  <a:pt x="3827" y="4487"/>
                </a:lnTo>
                <a:lnTo>
                  <a:pt x="3836" y="4495"/>
                </a:lnTo>
                <a:lnTo>
                  <a:pt x="3847" y="4503"/>
                </a:lnTo>
                <a:lnTo>
                  <a:pt x="3855" y="4512"/>
                </a:lnTo>
                <a:lnTo>
                  <a:pt x="3863" y="4523"/>
                </a:lnTo>
                <a:lnTo>
                  <a:pt x="3871" y="4532"/>
                </a:lnTo>
                <a:lnTo>
                  <a:pt x="3876" y="4544"/>
                </a:lnTo>
                <a:lnTo>
                  <a:pt x="3882" y="4555"/>
                </a:lnTo>
                <a:lnTo>
                  <a:pt x="3887" y="4566"/>
                </a:lnTo>
                <a:lnTo>
                  <a:pt x="3891" y="4578"/>
                </a:lnTo>
                <a:lnTo>
                  <a:pt x="3894" y="4590"/>
                </a:lnTo>
                <a:lnTo>
                  <a:pt x="3896" y="4602"/>
                </a:lnTo>
                <a:lnTo>
                  <a:pt x="3898" y="4614"/>
                </a:lnTo>
                <a:lnTo>
                  <a:pt x="3898" y="4625"/>
                </a:lnTo>
                <a:lnTo>
                  <a:pt x="3898" y="4637"/>
                </a:lnTo>
                <a:lnTo>
                  <a:pt x="3896" y="4649"/>
                </a:lnTo>
                <a:lnTo>
                  <a:pt x="3895" y="4661"/>
                </a:lnTo>
                <a:lnTo>
                  <a:pt x="3892" y="4672"/>
                </a:lnTo>
                <a:lnTo>
                  <a:pt x="3888" y="4682"/>
                </a:lnTo>
                <a:lnTo>
                  <a:pt x="3884" y="4693"/>
                </a:lnTo>
                <a:lnTo>
                  <a:pt x="3879" y="4703"/>
                </a:lnTo>
                <a:lnTo>
                  <a:pt x="3872" y="4712"/>
                </a:lnTo>
                <a:lnTo>
                  <a:pt x="3865" y="4721"/>
                </a:lnTo>
                <a:lnTo>
                  <a:pt x="3857" y="4729"/>
                </a:lnTo>
                <a:lnTo>
                  <a:pt x="3848" y="4736"/>
                </a:lnTo>
                <a:lnTo>
                  <a:pt x="3839" y="4743"/>
                </a:lnTo>
                <a:lnTo>
                  <a:pt x="3828" y="4750"/>
                </a:lnTo>
                <a:lnTo>
                  <a:pt x="3816" y="4754"/>
                </a:lnTo>
                <a:lnTo>
                  <a:pt x="3804" y="4758"/>
                </a:lnTo>
                <a:lnTo>
                  <a:pt x="3790" y="4760"/>
                </a:lnTo>
                <a:lnTo>
                  <a:pt x="3777" y="4763"/>
                </a:lnTo>
                <a:lnTo>
                  <a:pt x="3761" y="4763"/>
                </a:lnTo>
                <a:lnTo>
                  <a:pt x="1571" y="4763"/>
                </a:lnTo>
                <a:lnTo>
                  <a:pt x="1556" y="4763"/>
                </a:lnTo>
                <a:lnTo>
                  <a:pt x="1542" y="4760"/>
                </a:lnTo>
                <a:lnTo>
                  <a:pt x="1528" y="4758"/>
                </a:lnTo>
                <a:lnTo>
                  <a:pt x="1516" y="4754"/>
                </a:lnTo>
                <a:lnTo>
                  <a:pt x="1504" y="4750"/>
                </a:lnTo>
                <a:lnTo>
                  <a:pt x="1493" y="4743"/>
                </a:lnTo>
                <a:lnTo>
                  <a:pt x="1484" y="4736"/>
                </a:lnTo>
                <a:lnTo>
                  <a:pt x="1475" y="4729"/>
                </a:lnTo>
                <a:lnTo>
                  <a:pt x="1467" y="4721"/>
                </a:lnTo>
                <a:lnTo>
                  <a:pt x="1460" y="4712"/>
                </a:lnTo>
                <a:lnTo>
                  <a:pt x="1453" y="4703"/>
                </a:lnTo>
                <a:lnTo>
                  <a:pt x="1448" y="4693"/>
                </a:lnTo>
                <a:lnTo>
                  <a:pt x="1444" y="4682"/>
                </a:lnTo>
                <a:lnTo>
                  <a:pt x="1440" y="4672"/>
                </a:lnTo>
                <a:lnTo>
                  <a:pt x="1437" y="4660"/>
                </a:lnTo>
                <a:lnTo>
                  <a:pt x="1436" y="4649"/>
                </a:lnTo>
                <a:lnTo>
                  <a:pt x="1434" y="4637"/>
                </a:lnTo>
                <a:lnTo>
                  <a:pt x="1434" y="4625"/>
                </a:lnTo>
                <a:lnTo>
                  <a:pt x="1434" y="4613"/>
                </a:lnTo>
                <a:lnTo>
                  <a:pt x="1436" y="4601"/>
                </a:lnTo>
                <a:lnTo>
                  <a:pt x="1438" y="4590"/>
                </a:lnTo>
                <a:lnTo>
                  <a:pt x="1441" y="4578"/>
                </a:lnTo>
                <a:lnTo>
                  <a:pt x="1445" y="4566"/>
                </a:lnTo>
                <a:lnTo>
                  <a:pt x="1450" y="4555"/>
                </a:lnTo>
                <a:lnTo>
                  <a:pt x="1456" y="4543"/>
                </a:lnTo>
                <a:lnTo>
                  <a:pt x="1462" y="4532"/>
                </a:lnTo>
                <a:lnTo>
                  <a:pt x="1469" y="4523"/>
                </a:lnTo>
                <a:lnTo>
                  <a:pt x="1477" y="4512"/>
                </a:lnTo>
                <a:lnTo>
                  <a:pt x="1487" y="4503"/>
                </a:lnTo>
                <a:lnTo>
                  <a:pt x="1496" y="4495"/>
                </a:lnTo>
                <a:lnTo>
                  <a:pt x="1507" y="4487"/>
                </a:lnTo>
                <a:lnTo>
                  <a:pt x="1517" y="4480"/>
                </a:lnTo>
                <a:lnTo>
                  <a:pt x="1864" y="4277"/>
                </a:lnTo>
                <a:lnTo>
                  <a:pt x="1877" y="4268"/>
                </a:lnTo>
                <a:lnTo>
                  <a:pt x="1890" y="4256"/>
                </a:lnTo>
                <a:lnTo>
                  <a:pt x="1901" y="4242"/>
                </a:lnTo>
                <a:lnTo>
                  <a:pt x="1911" y="4228"/>
                </a:lnTo>
                <a:lnTo>
                  <a:pt x="1919" y="4212"/>
                </a:lnTo>
                <a:lnTo>
                  <a:pt x="1924" y="4194"/>
                </a:lnTo>
                <a:lnTo>
                  <a:pt x="1928" y="4177"/>
                </a:lnTo>
                <a:lnTo>
                  <a:pt x="1929" y="4158"/>
                </a:lnTo>
                <a:lnTo>
                  <a:pt x="1929" y="4063"/>
                </a:lnTo>
                <a:lnTo>
                  <a:pt x="2144" y="4063"/>
                </a:lnTo>
                <a:lnTo>
                  <a:pt x="2144" y="4198"/>
                </a:lnTo>
                <a:lnTo>
                  <a:pt x="2143" y="4226"/>
                </a:lnTo>
                <a:lnTo>
                  <a:pt x="2141" y="4257"/>
                </a:lnTo>
                <a:lnTo>
                  <a:pt x="2137" y="4285"/>
                </a:lnTo>
                <a:lnTo>
                  <a:pt x="2135" y="4296"/>
                </a:lnTo>
                <a:lnTo>
                  <a:pt x="2131" y="4305"/>
                </a:lnTo>
                <a:close/>
                <a:moveTo>
                  <a:pt x="5117" y="3741"/>
                </a:moveTo>
                <a:lnTo>
                  <a:pt x="5117" y="215"/>
                </a:lnTo>
                <a:lnTo>
                  <a:pt x="215" y="215"/>
                </a:lnTo>
                <a:lnTo>
                  <a:pt x="215" y="3741"/>
                </a:lnTo>
                <a:lnTo>
                  <a:pt x="5117" y="3741"/>
                </a:lnTo>
                <a:close/>
                <a:moveTo>
                  <a:pt x="182" y="0"/>
                </a:moveTo>
                <a:lnTo>
                  <a:pt x="5151" y="0"/>
                </a:lnTo>
                <a:lnTo>
                  <a:pt x="5167" y="1"/>
                </a:lnTo>
                <a:lnTo>
                  <a:pt x="5183" y="3"/>
                </a:lnTo>
                <a:lnTo>
                  <a:pt x="5199" y="7"/>
                </a:lnTo>
                <a:lnTo>
                  <a:pt x="5215" y="12"/>
                </a:lnTo>
                <a:lnTo>
                  <a:pt x="5231" y="19"/>
                </a:lnTo>
                <a:lnTo>
                  <a:pt x="5246" y="27"/>
                </a:lnTo>
                <a:lnTo>
                  <a:pt x="5261" y="36"/>
                </a:lnTo>
                <a:lnTo>
                  <a:pt x="5274" y="46"/>
                </a:lnTo>
                <a:lnTo>
                  <a:pt x="5286" y="58"/>
                </a:lnTo>
                <a:lnTo>
                  <a:pt x="5297" y="71"/>
                </a:lnTo>
                <a:lnTo>
                  <a:pt x="5308" y="86"/>
                </a:lnTo>
                <a:lnTo>
                  <a:pt x="5316" y="101"/>
                </a:lnTo>
                <a:lnTo>
                  <a:pt x="5323" y="117"/>
                </a:lnTo>
                <a:lnTo>
                  <a:pt x="5328" y="134"/>
                </a:lnTo>
                <a:lnTo>
                  <a:pt x="5331" y="153"/>
                </a:lnTo>
                <a:lnTo>
                  <a:pt x="5332" y="173"/>
                </a:lnTo>
                <a:lnTo>
                  <a:pt x="5332" y="3782"/>
                </a:lnTo>
                <a:lnTo>
                  <a:pt x="5331" y="3802"/>
                </a:lnTo>
                <a:lnTo>
                  <a:pt x="5328" y="3821"/>
                </a:lnTo>
                <a:lnTo>
                  <a:pt x="5323" y="3839"/>
                </a:lnTo>
                <a:lnTo>
                  <a:pt x="5316" y="3855"/>
                </a:lnTo>
                <a:lnTo>
                  <a:pt x="5308" y="3869"/>
                </a:lnTo>
                <a:lnTo>
                  <a:pt x="5297" y="3884"/>
                </a:lnTo>
                <a:lnTo>
                  <a:pt x="5286" y="3898"/>
                </a:lnTo>
                <a:lnTo>
                  <a:pt x="5274" y="3910"/>
                </a:lnTo>
                <a:lnTo>
                  <a:pt x="5261" y="3919"/>
                </a:lnTo>
                <a:lnTo>
                  <a:pt x="5246" y="3928"/>
                </a:lnTo>
                <a:lnTo>
                  <a:pt x="5231" y="3937"/>
                </a:lnTo>
                <a:lnTo>
                  <a:pt x="5215" y="3943"/>
                </a:lnTo>
                <a:lnTo>
                  <a:pt x="5199" y="3949"/>
                </a:lnTo>
                <a:lnTo>
                  <a:pt x="5183" y="3953"/>
                </a:lnTo>
                <a:lnTo>
                  <a:pt x="5167" y="3954"/>
                </a:lnTo>
                <a:lnTo>
                  <a:pt x="5151" y="3955"/>
                </a:lnTo>
                <a:lnTo>
                  <a:pt x="182" y="3955"/>
                </a:lnTo>
                <a:lnTo>
                  <a:pt x="165" y="3954"/>
                </a:lnTo>
                <a:lnTo>
                  <a:pt x="149" y="3953"/>
                </a:lnTo>
                <a:lnTo>
                  <a:pt x="133" y="3949"/>
                </a:lnTo>
                <a:lnTo>
                  <a:pt x="117" y="3943"/>
                </a:lnTo>
                <a:lnTo>
                  <a:pt x="101" y="3937"/>
                </a:lnTo>
                <a:lnTo>
                  <a:pt x="86" y="3928"/>
                </a:lnTo>
                <a:lnTo>
                  <a:pt x="72" y="3919"/>
                </a:lnTo>
                <a:lnTo>
                  <a:pt x="59" y="3910"/>
                </a:lnTo>
                <a:lnTo>
                  <a:pt x="46" y="3898"/>
                </a:lnTo>
                <a:lnTo>
                  <a:pt x="35" y="3884"/>
                </a:lnTo>
                <a:lnTo>
                  <a:pt x="25" y="3869"/>
                </a:lnTo>
                <a:lnTo>
                  <a:pt x="16" y="3855"/>
                </a:lnTo>
                <a:lnTo>
                  <a:pt x="9" y="3839"/>
                </a:lnTo>
                <a:lnTo>
                  <a:pt x="5" y="3821"/>
                </a:lnTo>
                <a:lnTo>
                  <a:pt x="1" y="3802"/>
                </a:lnTo>
                <a:lnTo>
                  <a:pt x="0" y="3782"/>
                </a:lnTo>
                <a:lnTo>
                  <a:pt x="0" y="173"/>
                </a:lnTo>
                <a:lnTo>
                  <a:pt x="1" y="153"/>
                </a:lnTo>
                <a:lnTo>
                  <a:pt x="5" y="134"/>
                </a:lnTo>
                <a:lnTo>
                  <a:pt x="9" y="117"/>
                </a:lnTo>
                <a:lnTo>
                  <a:pt x="16" y="101"/>
                </a:lnTo>
                <a:lnTo>
                  <a:pt x="25" y="86"/>
                </a:lnTo>
                <a:lnTo>
                  <a:pt x="35" y="71"/>
                </a:lnTo>
                <a:lnTo>
                  <a:pt x="46" y="58"/>
                </a:lnTo>
                <a:lnTo>
                  <a:pt x="59" y="46"/>
                </a:lnTo>
                <a:lnTo>
                  <a:pt x="72" y="36"/>
                </a:lnTo>
                <a:lnTo>
                  <a:pt x="86" y="27"/>
                </a:lnTo>
                <a:lnTo>
                  <a:pt x="101" y="19"/>
                </a:lnTo>
                <a:lnTo>
                  <a:pt x="117" y="12"/>
                </a:lnTo>
                <a:lnTo>
                  <a:pt x="133" y="7"/>
                </a:lnTo>
                <a:lnTo>
                  <a:pt x="149" y="3"/>
                </a:lnTo>
                <a:lnTo>
                  <a:pt x="165" y="1"/>
                </a:lnTo>
                <a:lnTo>
                  <a:pt x="182" y="0"/>
                </a:lnTo>
                <a:close/>
                <a:moveTo>
                  <a:pt x="1728" y="2250"/>
                </a:moveTo>
                <a:lnTo>
                  <a:pt x="1542" y="2250"/>
                </a:lnTo>
                <a:lnTo>
                  <a:pt x="1411" y="1737"/>
                </a:lnTo>
                <a:lnTo>
                  <a:pt x="1281" y="2250"/>
                </a:lnTo>
                <a:lnTo>
                  <a:pt x="1094" y="2250"/>
                </a:lnTo>
                <a:lnTo>
                  <a:pt x="848" y="1397"/>
                </a:lnTo>
                <a:lnTo>
                  <a:pt x="1076" y="1397"/>
                </a:lnTo>
                <a:lnTo>
                  <a:pt x="1191" y="1886"/>
                </a:lnTo>
                <a:lnTo>
                  <a:pt x="1322" y="1397"/>
                </a:lnTo>
                <a:lnTo>
                  <a:pt x="1507" y="1397"/>
                </a:lnTo>
                <a:lnTo>
                  <a:pt x="1637" y="1886"/>
                </a:lnTo>
                <a:lnTo>
                  <a:pt x="1752" y="1397"/>
                </a:lnTo>
                <a:lnTo>
                  <a:pt x="1974" y="1397"/>
                </a:lnTo>
                <a:lnTo>
                  <a:pt x="1728" y="2250"/>
                </a:lnTo>
                <a:close/>
                <a:moveTo>
                  <a:pt x="2983" y="2250"/>
                </a:moveTo>
                <a:lnTo>
                  <a:pt x="2796" y="2250"/>
                </a:lnTo>
                <a:lnTo>
                  <a:pt x="2666" y="1737"/>
                </a:lnTo>
                <a:lnTo>
                  <a:pt x="2536" y="2250"/>
                </a:lnTo>
                <a:lnTo>
                  <a:pt x="2349" y="2250"/>
                </a:lnTo>
                <a:lnTo>
                  <a:pt x="2104" y="1397"/>
                </a:lnTo>
                <a:lnTo>
                  <a:pt x="2332" y="1397"/>
                </a:lnTo>
                <a:lnTo>
                  <a:pt x="2447" y="1886"/>
                </a:lnTo>
                <a:lnTo>
                  <a:pt x="2577" y="1397"/>
                </a:lnTo>
                <a:lnTo>
                  <a:pt x="2763" y="1397"/>
                </a:lnTo>
                <a:lnTo>
                  <a:pt x="2891" y="1886"/>
                </a:lnTo>
                <a:lnTo>
                  <a:pt x="3008" y="1397"/>
                </a:lnTo>
                <a:lnTo>
                  <a:pt x="3228" y="1397"/>
                </a:lnTo>
                <a:lnTo>
                  <a:pt x="2983" y="2250"/>
                </a:lnTo>
                <a:close/>
                <a:moveTo>
                  <a:pt x="4238" y="2250"/>
                </a:moveTo>
                <a:lnTo>
                  <a:pt x="4052" y="2250"/>
                </a:lnTo>
                <a:lnTo>
                  <a:pt x="3922" y="1737"/>
                </a:lnTo>
                <a:lnTo>
                  <a:pt x="3792" y="2250"/>
                </a:lnTo>
                <a:lnTo>
                  <a:pt x="3604" y="2250"/>
                </a:lnTo>
                <a:lnTo>
                  <a:pt x="3360" y="1397"/>
                </a:lnTo>
                <a:lnTo>
                  <a:pt x="3586" y="1397"/>
                </a:lnTo>
                <a:lnTo>
                  <a:pt x="3702" y="1886"/>
                </a:lnTo>
                <a:lnTo>
                  <a:pt x="3832" y="1397"/>
                </a:lnTo>
                <a:lnTo>
                  <a:pt x="4018" y="1397"/>
                </a:lnTo>
                <a:lnTo>
                  <a:pt x="4147" y="1886"/>
                </a:lnTo>
                <a:lnTo>
                  <a:pt x="4263" y="1397"/>
                </a:lnTo>
                <a:lnTo>
                  <a:pt x="4484" y="1397"/>
                </a:lnTo>
                <a:lnTo>
                  <a:pt x="4238" y="2250"/>
                </a:lnTo>
                <a:close/>
                <a:moveTo>
                  <a:pt x="2666" y="3264"/>
                </a:moveTo>
                <a:lnTo>
                  <a:pt x="2666" y="3264"/>
                </a:lnTo>
                <a:lnTo>
                  <a:pt x="2686" y="3266"/>
                </a:lnTo>
                <a:lnTo>
                  <a:pt x="2705" y="3268"/>
                </a:lnTo>
                <a:lnTo>
                  <a:pt x="2722" y="3272"/>
                </a:lnTo>
                <a:lnTo>
                  <a:pt x="2740" y="3279"/>
                </a:lnTo>
                <a:lnTo>
                  <a:pt x="2756" y="3287"/>
                </a:lnTo>
                <a:lnTo>
                  <a:pt x="2772" y="3297"/>
                </a:lnTo>
                <a:lnTo>
                  <a:pt x="2787" y="3307"/>
                </a:lnTo>
                <a:lnTo>
                  <a:pt x="2800" y="3319"/>
                </a:lnTo>
                <a:lnTo>
                  <a:pt x="2812" y="3333"/>
                </a:lnTo>
                <a:lnTo>
                  <a:pt x="2823" y="3348"/>
                </a:lnTo>
                <a:lnTo>
                  <a:pt x="2832" y="3364"/>
                </a:lnTo>
                <a:lnTo>
                  <a:pt x="2840" y="3380"/>
                </a:lnTo>
                <a:lnTo>
                  <a:pt x="2847" y="3397"/>
                </a:lnTo>
                <a:lnTo>
                  <a:pt x="2852" y="3416"/>
                </a:lnTo>
                <a:lnTo>
                  <a:pt x="2855" y="3435"/>
                </a:lnTo>
                <a:lnTo>
                  <a:pt x="2855" y="3454"/>
                </a:lnTo>
                <a:lnTo>
                  <a:pt x="2855" y="3474"/>
                </a:lnTo>
                <a:lnTo>
                  <a:pt x="2852" y="3492"/>
                </a:lnTo>
                <a:lnTo>
                  <a:pt x="2847" y="3510"/>
                </a:lnTo>
                <a:lnTo>
                  <a:pt x="2840" y="3527"/>
                </a:lnTo>
                <a:lnTo>
                  <a:pt x="2832" y="3545"/>
                </a:lnTo>
                <a:lnTo>
                  <a:pt x="2823" y="3560"/>
                </a:lnTo>
                <a:lnTo>
                  <a:pt x="2812" y="3574"/>
                </a:lnTo>
                <a:lnTo>
                  <a:pt x="2800" y="3588"/>
                </a:lnTo>
                <a:lnTo>
                  <a:pt x="2787" y="3600"/>
                </a:lnTo>
                <a:lnTo>
                  <a:pt x="2772" y="3612"/>
                </a:lnTo>
                <a:lnTo>
                  <a:pt x="2756" y="3621"/>
                </a:lnTo>
                <a:lnTo>
                  <a:pt x="2740" y="3629"/>
                </a:lnTo>
                <a:lnTo>
                  <a:pt x="2722" y="3635"/>
                </a:lnTo>
                <a:lnTo>
                  <a:pt x="2705" y="3640"/>
                </a:lnTo>
                <a:lnTo>
                  <a:pt x="2686" y="3643"/>
                </a:lnTo>
                <a:lnTo>
                  <a:pt x="2666" y="3644"/>
                </a:lnTo>
                <a:lnTo>
                  <a:pt x="2647" y="3643"/>
                </a:lnTo>
                <a:lnTo>
                  <a:pt x="2628" y="3640"/>
                </a:lnTo>
                <a:lnTo>
                  <a:pt x="2610" y="3635"/>
                </a:lnTo>
                <a:lnTo>
                  <a:pt x="2592" y="3629"/>
                </a:lnTo>
                <a:lnTo>
                  <a:pt x="2576" y="3621"/>
                </a:lnTo>
                <a:lnTo>
                  <a:pt x="2560" y="3612"/>
                </a:lnTo>
                <a:lnTo>
                  <a:pt x="2545" y="3600"/>
                </a:lnTo>
                <a:lnTo>
                  <a:pt x="2532" y="3588"/>
                </a:lnTo>
                <a:lnTo>
                  <a:pt x="2520" y="3574"/>
                </a:lnTo>
                <a:lnTo>
                  <a:pt x="2509" y="3560"/>
                </a:lnTo>
                <a:lnTo>
                  <a:pt x="2500" y="3545"/>
                </a:lnTo>
                <a:lnTo>
                  <a:pt x="2492" y="3527"/>
                </a:lnTo>
                <a:lnTo>
                  <a:pt x="2485" y="3510"/>
                </a:lnTo>
                <a:lnTo>
                  <a:pt x="2481" y="3492"/>
                </a:lnTo>
                <a:lnTo>
                  <a:pt x="2478" y="3474"/>
                </a:lnTo>
                <a:lnTo>
                  <a:pt x="2477" y="3454"/>
                </a:lnTo>
                <a:lnTo>
                  <a:pt x="2478" y="3435"/>
                </a:lnTo>
                <a:lnTo>
                  <a:pt x="2481" y="3416"/>
                </a:lnTo>
                <a:lnTo>
                  <a:pt x="2485" y="3397"/>
                </a:lnTo>
                <a:lnTo>
                  <a:pt x="2492" y="3380"/>
                </a:lnTo>
                <a:lnTo>
                  <a:pt x="2500" y="3364"/>
                </a:lnTo>
                <a:lnTo>
                  <a:pt x="2509" y="3348"/>
                </a:lnTo>
                <a:lnTo>
                  <a:pt x="2520" y="3333"/>
                </a:lnTo>
                <a:lnTo>
                  <a:pt x="2532" y="3319"/>
                </a:lnTo>
                <a:lnTo>
                  <a:pt x="2545" y="3307"/>
                </a:lnTo>
                <a:lnTo>
                  <a:pt x="2560" y="3297"/>
                </a:lnTo>
                <a:lnTo>
                  <a:pt x="2576" y="3287"/>
                </a:lnTo>
                <a:lnTo>
                  <a:pt x="2592" y="3279"/>
                </a:lnTo>
                <a:lnTo>
                  <a:pt x="2610" y="3272"/>
                </a:lnTo>
                <a:lnTo>
                  <a:pt x="2628" y="3268"/>
                </a:lnTo>
                <a:lnTo>
                  <a:pt x="2647" y="3266"/>
                </a:lnTo>
                <a:lnTo>
                  <a:pt x="2666" y="3264"/>
                </a:lnTo>
                <a:close/>
                <a:moveTo>
                  <a:pt x="2666" y="3372"/>
                </a:moveTo>
                <a:lnTo>
                  <a:pt x="2666" y="3372"/>
                </a:lnTo>
                <a:lnTo>
                  <a:pt x="2658" y="3372"/>
                </a:lnTo>
                <a:lnTo>
                  <a:pt x="2650" y="3373"/>
                </a:lnTo>
                <a:lnTo>
                  <a:pt x="2642" y="3376"/>
                </a:lnTo>
                <a:lnTo>
                  <a:pt x="2634" y="3378"/>
                </a:lnTo>
                <a:lnTo>
                  <a:pt x="2620" y="3385"/>
                </a:lnTo>
                <a:lnTo>
                  <a:pt x="2608" y="3396"/>
                </a:lnTo>
                <a:lnTo>
                  <a:pt x="2598" y="3408"/>
                </a:lnTo>
                <a:lnTo>
                  <a:pt x="2591" y="3421"/>
                </a:lnTo>
                <a:lnTo>
                  <a:pt x="2588" y="3429"/>
                </a:lnTo>
                <a:lnTo>
                  <a:pt x="2585" y="3437"/>
                </a:lnTo>
                <a:lnTo>
                  <a:pt x="2584" y="3445"/>
                </a:lnTo>
                <a:lnTo>
                  <a:pt x="2584" y="3454"/>
                </a:lnTo>
                <a:lnTo>
                  <a:pt x="2584" y="3463"/>
                </a:lnTo>
                <a:lnTo>
                  <a:pt x="2585" y="3471"/>
                </a:lnTo>
                <a:lnTo>
                  <a:pt x="2588" y="3479"/>
                </a:lnTo>
                <a:lnTo>
                  <a:pt x="2591" y="3486"/>
                </a:lnTo>
                <a:lnTo>
                  <a:pt x="2598" y="3500"/>
                </a:lnTo>
                <a:lnTo>
                  <a:pt x="2608" y="3513"/>
                </a:lnTo>
                <a:lnTo>
                  <a:pt x="2620" y="3522"/>
                </a:lnTo>
                <a:lnTo>
                  <a:pt x="2634" y="3530"/>
                </a:lnTo>
                <a:lnTo>
                  <a:pt x="2642" y="3533"/>
                </a:lnTo>
                <a:lnTo>
                  <a:pt x="2650" y="3534"/>
                </a:lnTo>
                <a:lnTo>
                  <a:pt x="2658" y="3535"/>
                </a:lnTo>
                <a:lnTo>
                  <a:pt x="2666" y="3537"/>
                </a:lnTo>
                <a:lnTo>
                  <a:pt x="2674" y="3535"/>
                </a:lnTo>
                <a:lnTo>
                  <a:pt x="2682" y="3534"/>
                </a:lnTo>
                <a:lnTo>
                  <a:pt x="2690" y="3533"/>
                </a:lnTo>
                <a:lnTo>
                  <a:pt x="2698" y="3530"/>
                </a:lnTo>
                <a:lnTo>
                  <a:pt x="2712" y="3522"/>
                </a:lnTo>
                <a:lnTo>
                  <a:pt x="2724" y="3513"/>
                </a:lnTo>
                <a:lnTo>
                  <a:pt x="2734" y="3500"/>
                </a:lnTo>
                <a:lnTo>
                  <a:pt x="2742" y="3486"/>
                </a:lnTo>
                <a:lnTo>
                  <a:pt x="2745" y="3479"/>
                </a:lnTo>
                <a:lnTo>
                  <a:pt x="2747" y="3471"/>
                </a:lnTo>
                <a:lnTo>
                  <a:pt x="2748" y="3463"/>
                </a:lnTo>
                <a:lnTo>
                  <a:pt x="2748" y="3454"/>
                </a:lnTo>
                <a:lnTo>
                  <a:pt x="2748" y="3445"/>
                </a:lnTo>
                <a:lnTo>
                  <a:pt x="2747" y="3437"/>
                </a:lnTo>
                <a:lnTo>
                  <a:pt x="2745" y="3429"/>
                </a:lnTo>
                <a:lnTo>
                  <a:pt x="2742" y="3421"/>
                </a:lnTo>
                <a:lnTo>
                  <a:pt x="2734" y="3408"/>
                </a:lnTo>
                <a:lnTo>
                  <a:pt x="2724" y="3396"/>
                </a:lnTo>
                <a:lnTo>
                  <a:pt x="2712" y="3385"/>
                </a:lnTo>
                <a:lnTo>
                  <a:pt x="2698" y="3378"/>
                </a:lnTo>
                <a:lnTo>
                  <a:pt x="2690" y="3376"/>
                </a:lnTo>
                <a:lnTo>
                  <a:pt x="2682" y="3373"/>
                </a:lnTo>
                <a:lnTo>
                  <a:pt x="2674" y="3372"/>
                </a:lnTo>
                <a:lnTo>
                  <a:pt x="2666" y="3372"/>
                </a:lnTo>
                <a:close/>
                <a:moveTo>
                  <a:pt x="4599" y="498"/>
                </a:moveTo>
                <a:lnTo>
                  <a:pt x="518" y="498"/>
                </a:lnTo>
                <a:lnTo>
                  <a:pt x="518" y="3082"/>
                </a:lnTo>
                <a:lnTo>
                  <a:pt x="4814" y="3082"/>
                </a:lnTo>
                <a:lnTo>
                  <a:pt x="4814" y="390"/>
                </a:lnTo>
                <a:lnTo>
                  <a:pt x="4921" y="390"/>
                </a:lnTo>
                <a:lnTo>
                  <a:pt x="4921" y="3189"/>
                </a:lnTo>
                <a:lnTo>
                  <a:pt x="411" y="3189"/>
                </a:lnTo>
                <a:lnTo>
                  <a:pt x="411" y="390"/>
                </a:lnTo>
                <a:lnTo>
                  <a:pt x="4599" y="390"/>
                </a:lnTo>
                <a:lnTo>
                  <a:pt x="4599" y="49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grpSp>
        <p:nvGrpSpPr>
          <p:cNvPr id="11" name="Group 10"/>
          <p:cNvGrpSpPr/>
          <p:nvPr/>
        </p:nvGrpSpPr>
        <p:grpSpPr>
          <a:xfrm>
            <a:off x="7881884" y="1739422"/>
            <a:ext cx="506437" cy="506437"/>
            <a:chOff x="8538708" y="1612372"/>
            <a:chExt cx="548640" cy="548640"/>
          </a:xfrm>
        </p:grpSpPr>
        <p:sp>
          <p:nvSpPr>
            <p:cNvPr id="75" name="Oval 74"/>
            <p:cNvSpPr>
              <a:spLocks/>
            </p:cNvSpPr>
            <p:nvPr/>
          </p:nvSpPr>
          <p:spPr>
            <a:xfrm>
              <a:off x="8538708" y="1612372"/>
              <a:ext cx="548640" cy="5486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108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auto">
            <a:xfrm>
              <a:off x="8611596" y="1760935"/>
              <a:ext cx="402864" cy="251514"/>
            </a:xfrm>
            <a:custGeom>
              <a:avLst/>
              <a:gdLst>
                <a:gd name="T0" fmla="*/ 2147483647 w 6736"/>
                <a:gd name="T1" fmla="*/ 2147483647 h 3435"/>
                <a:gd name="T2" fmla="*/ 2147483647 w 6736"/>
                <a:gd name="T3" fmla="*/ 2147483647 h 3435"/>
                <a:gd name="T4" fmla="*/ 2147483647 w 6736"/>
                <a:gd name="T5" fmla="*/ 2147483647 h 3435"/>
                <a:gd name="T6" fmla="*/ 2147483647 w 6736"/>
                <a:gd name="T7" fmla="*/ 2147483647 h 3435"/>
                <a:gd name="T8" fmla="*/ 2147483647 w 6736"/>
                <a:gd name="T9" fmla="*/ 2147483647 h 3435"/>
                <a:gd name="T10" fmla="*/ 2147483647 w 6736"/>
                <a:gd name="T11" fmla="*/ 2147483647 h 3435"/>
                <a:gd name="T12" fmla="*/ 2147483647 w 6736"/>
                <a:gd name="T13" fmla="*/ 2147483647 h 3435"/>
                <a:gd name="T14" fmla="*/ 2147483647 w 6736"/>
                <a:gd name="T15" fmla="*/ 2147483647 h 3435"/>
                <a:gd name="T16" fmla="*/ 2147483647 w 6736"/>
                <a:gd name="T17" fmla="*/ 2147483647 h 3435"/>
                <a:gd name="T18" fmla="*/ 2147483647 w 6736"/>
                <a:gd name="T19" fmla="*/ 2147483647 h 3435"/>
                <a:gd name="T20" fmla="*/ 2147483647 w 6736"/>
                <a:gd name="T21" fmla="*/ 2147483647 h 3435"/>
                <a:gd name="T22" fmla="*/ 2147483647 w 6736"/>
                <a:gd name="T23" fmla="*/ 2147483647 h 3435"/>
                <a:gd name="T24" fmla="*/ 2147483647 w 6736"/>
                <a:gd name="T25" fmla="*/ 2147483647 h 3435"/>
                <a:gd name="T26" fmla="*/ 2147483647 w 6736"/>
                <a:gd name="T27" fmla="*/ 2147483647 h 3435"/>
                <a:gd name="T28" fmla="*/ 2147483647 w 6736"/>
                <a:gd name="T29" fmla="*/ 2147483647 h 3435"/>
                <a:gd name="T30" fmla="*/ 2147483647 w 6736"/>
                <a:gd name="T31" fmla="*/ 2147483647 h 3435"/>
                <a:gd name="T32" fmla="*/ 2147483647 w 6736"/>
                <a:gd name="T33" fmla="*/ 2147483647 h 3435"/>
                <a:gd name="T34" fmla="*/ 2147483647 w 6736"/>
                <a:gd name="T35" fmla="*/ 2147483647 h 3435"/>
                <a:gd name="T36" fmla="*/ 2147483647 w 6736"/>
                <a:gd name="T37" fmla="*/ 2147483647 h 3435"/>
                <a:gd name="T38" fmla="*/ 2147483647 w 6736"/>
                <a:gd name="T39" fmla="*/ 2147483647 h 3435"/>
                <a:gd name="T40" fmla="*/ 2147483647 w 6736"/>
                <a:gd name="T41" fmla="*/ 2147483647 h 3435"/>
                <a:gd name="T42" fmla="*/ 2147483647 w 6736"/>
                <a:gd name="T43" fmla="*/ 2147483647 h 3435"/>
                <a:gd name="T44" fmla="*/ 2147483647 w 6736"/>
                <a:gd name="T45" fmla="*/ 2147483647 h 3435"/>
                <a:gd name="T46" fmla="*/ 2147483647 w 6736"/>
                <a:gd name="T47" fmla="*/ 2147483647 h 3435"/>
                <a:gd name="T48" fmla="*/ 2147483647 w 6736"/>
                <a:gd name="T49" fmla="*/ 2147483647 h 3435"/>
                <a:gd name="T50" fmla="*/ 2147483647 w 6736"/>
                <a:gd name="T51" fmla="*/ 2147483647 h 3435"/>
                <a:gd name="T52" fmla="*/ 2147483647 w 6736"/>
                <a:gd name="T53" fmla="*/ 2147483647 h 3435"/>
                <a:gd name="T54" fmla="*/ 2147483647 w 6736"/>
                <a:gd name="T55" fmla="*/ 2147483647 h 3435"/>
                <a:gd name="T56" fmla="*/ 2147483647 w 6736"/>
                <a:gd name="T57" fmla="*/ 2147483647 h 3435"/>
                <a:gd name="T58" fmla="*/ 2147483647 w 6736"/>
                <a:gd name="T59" fmla="*/ 2147483647 h 3435"/>
                <a:gd name="T60" fmla="*/ 2147483647 w 6736"/>
                <a:gd name="T61" fmla="*/ 2147483647 h 3435"/>
                <a:gd name="T62" fmla="*/ 2147483647 w 6736"/>
                <a:gd name="T63" fmla="*/ 2147483647 h 3435"/>
                <a:gd name="T64" fmla="*/ 2147483647 w 6736"/>
                <a:gd name="T65" fmla="*/ 2147483647 h 3435"/>
                <a:gd name="T66" fmla="*/ 2147483647 w 6736"/>
                <a:gd name="T67" fmla="*/ 2147483647 h 3435"/>
                <a:gd name="T68" fmla="*/ 2147483647 w 6736"/>
                <a:gd name="T69" fmla="*/ 2147483647 h 3435"/>
                <a:gd name="T70" fmla="*/ 2147483647 w 6736"/>
                <a:gd name="T71" fmla="*/ 2147483647 h 3435"/>
                <a:gd name="T72" fmla="*/ 2147483647 w 6736"/>
                <a:gd name="T73" fmla="*/ 2147483647 h 3435"/>
                <a:gd name="T74" fmla="*/ 2147483647 w 6736"/>
                <a:gd name="T75" fmla="*/ 2147483647 h 3435"/>
                <a:gd name="T76" fmla="*/ 2147483647 w 6736"/>
                <a:gd name="T77" fmla="*/ 2147483647 h 3435"/>
                <a:gd name="T78" fmla="*/ 2147483647 w 6736"/>
                <a:gd name="T79" fmla="*/ 2147483647 h 3435"/>
                <a:gd name="T80" fmla="*/ 2147483647 w 6736"/>
                <a:gd name="T81" fmla="*/ 2147483647 h 3435"/>
                <a:gd name="T82" fmla="*/ 2147483647 w 6736"/>
                <a:gd name="T83" fmla="*/ 2147483647 h 3435"/>
                <a:gd name="T84" fmla="*/ 2147483647 w 6736"/>
                <a:gd name="T85" fmla="*/ 2147483647 h 3435"/>
                <a:gd name="T86" fmla="*/ 2147483647 w 6736"/>
                <a:gd name="T87" fmla="*/ 2147483647 h 3435"/>
                <a:gd name="T88" fmla="*/ 2147483647 w 6736"/>
                <a:gd name="T89" fmla="*/ 2147483647 h 3435"/>
                <a:gd name="T90" fmla="*/ 2147483647 w 6736"/>
                <a:gd name="T91" fmla="*/ 2147483647 h 3435"/>
                <a:gd name="T92" fmla="*/ 2147483647 w 6736"/>
                <a:gd name="T93" fmla="*/ 2147483647 h 3435"/>
                <a:gd name="T94" fmla="*/ 2147483647 w 6736"/>
                <a:gd name="T95" fmla="*/ 2147483647 h 3435"/>
                <a:gd name="T96" fmla="*/ 2147483647 w 6736"/>
                <a:gd name="T97" fmla="*/ 2147483647 h 3435"/>
                <a:gd name="T98" fmla="*/ 2147483647 w 6736"/>
                <a:gd name="T99" fmla="*/ 2147483647 h 3435"/>
                <a:gd name="T100" fmla="*/ 2147483647 w 6736"/>
                <a:gd name="T101" fmla="*/ 2147483647 h 3435"/>
                <a:gd name="T102" fmla="*/ 2147483647 w 6736"/>
                <a:gd name="T103" fmla="*/ 2147483647 h 3435"/>
                <a:gd name="T104" fmla="*/ 2147483647 w 6736"/>
                <a:gd name="T105" fmla="*/ 2147483647 h 3435"/>
                <a:gd name="T106" fmla="*/ 2147483647 w 6736"/>
                <a:gd name="T107" fmla="*/ 2147483647 h 3435"/>
                <a:gd name="T108" fmla="*/ 2147483647 w 6736"/>
                <a:gd name="T109" fmla="*/ 2147483647 h 3435"/>
                <a:gd name="T110" fmla="*/ 2147483647 w 6736"/>
                <a:gd name="T111" fmla="*/ 2147483647 h 3435"/>
                <a:gd name="T112" fmla="*/ 2147483647 w 6736"/>
                <a:gd name="T113" fmla="*/ 2147483647 h 3435"/>
                <a:gd name="T114" fmla="*/ 2147483647 w 6736"/>
                <a:gd name="T115" fmla="*/ 2147483647 h 3435"/>
                <a:gd name="T116" fmla="*/ 2147483647 w 6736"/>
                <a:gd name="T117" fmla="*/ 2147483647 h 3435"/>
                <a:gd name="T118" fmla="*/ 2147483647 w 6736"/>
                <a:gd name="T119" fmla="*/ 2147483647 h 3435"/>
                <a:gd name="T120" fmla="*/ 2147483647 w 6736"/>
                <a:gd name="T121" fmla="*/ 2147483647 h 3435"/>
                <a:gd name="T122" fmla="*/ 2147483647 w 6736"/>
                <a:gd name="T123" fmla="*/ 2147483647 h 34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736"/>
                <a:gd name="T187" fmla="*/ 0 h 3435"/>
                <a:gd name="T188" fmla="*/ 6736 w 6736"/>
                <a:gd name="T189" fmla="*/ 3435 h 343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736" h="3435">
                  <a:moveTo>
                    <a:pt x="4236" y="557"/>
                  </a:moveTo>
                  <a:lnTo>
                    <a:pt x="4236" y="557"/>
                  </a:lnTo>
                  <a:lnTo>
                    <a:pt x="4280" y="559"/>
                  </a:lnTo>
                  <a:lnTo>
                    <a:pt x="4327" y="561"/>
                  </a:lnTo>
                  <a:lnTo>
                    <a:pt x="4371" y="564"/>
                  </a:lnTo>
                  <a:lnTo>
                    <a:pt x="4416" y="569"/>
                  </a:lnTo>
                  <a:lnTo>
                    <a:pt x="4460" y="576"/>
                  </a:lnTo>
                  <a:lnTo>
                    <a:pt x="4505" y="583"/>
                  </a:lnTo>
                  <a:lnTo>
                    <a:pt x="4548" y="592"/>
                  </a:lnTo>
                  <a:lnTo>
                    <a:pt x="4591" y="602"/>
                  </a:lnTo>
                  <a:lnTo>
                    <a:pt x="4634" y="614"/>
                  </a:lnTo>
                  <a:lnTo>
                    <a:pt x="4675" y="626"/>
                  </a:lnTo>
                  <a:lnTo>
                    <a:pt x="4718" y="640"/>
                  </a:lnTo>
                  <a:lnTo>
                    <a:pt x="4757" y="655"/>
                  </a:lnTo>
                  <a:lnTo>
                    <a:pt x="4798" y="672"/>
                  </a:lnTo>
                  <a:lnTo>
                    <a:pt x="4838" y="689"/>
                  </a:lnTo>
                  <a:lnTo>
                    <a:pt x="4877" y="708"/>
                  </a:lnTo>
                  <a:lnTo>
                    <a:pt x="4915" y="729"/>
                  </a:lnTo>
                  <a:lnTo>
                    <a:pt x="4953" y="749"/>
                  </a:lnTo>
                  <a:lnTo>
                    <a:pt x="4989" y="772"/>
                  </a:lnTo>
                  <a:lnTo>
                    <a:pt x="5025" y="794"/>
                  </a:lnTo>
                  <a:lnTo>
                    <a:pt x="5061" y="818"/>
                  </a:lnTo>
                  <a:lnTo>
                    <a:pt x="5095" y="844"/>
                  </a:lnTo>
                  <a:lnTo>
                    <a:pt x="5129" y="869"/>
                  </a:lnTo>
                  <a:lnTo>
                    <a:pt x="5162" y="897"/>
                  </a:lnTo>
                  <a:lnTo>
                    <a:pt x="5194" y="924"/>
                  </a:lnTo>
                  <a:lnTo>
                    <a:pt x="5225" y="953"/>
                  </a:lnTo>
                  <a:lnTo>
                    <a:pt x="5256" y="984"/>
                  </a:lnTo>
                  <a:lnTo>
                    <a:pt x="5285" y="1014"/>
                  </a:lnTo>
                  <a:lnTo>
                    <a:pt x="5314" y="1046"/>
                  </a:lnTo>
                  <a:lnTo>
                    <a:pt x="5342" y="1079"/>
                  </a:lnTo>
                  <a:lnTo>
                    <a:pt x="5369" y="1111"/>
                  </a:lnTo>
                  <a:lnTo>
                    <a:pt x="5395" y="1146"/>
                  </a:lnTo>
                  <a:lnTo>
                    <a:pt x="5421" y="1180"/>
                  </a:lnTo>
                  <a:lnTo>
                    <a:pt x="5445" y="1223"/>
                  </a:lnTo>
                  <a:lnTo>
                    <a:pt x="5474" y="1272"/>
                  </a:lnTo>
                  <a:lnTo>
                    <a:pt x="5501" y="1331"/>
                  </a:lnTo>
                  <a:lnTo>
                    <a:pt x="5529" y="1391"/>
                  </a:lnTo>
                  <a:lnTo>
                    <a:pt x="5554" y="1449"/>
                  </a:lnTo>
                  <a:lnTo>
                    <a:pt x="5577" y="1502"/>
                  </a:lnTo>
                  <a:lnTo>
                    <a:pt x="5594" y="1549"/>
                  </a:lnTo>
                  <a:lnTo>
                    <a:pt x="5606" y="1583"/>
                  </a:lnTo>
                  <a:lnTo>
                    <a:pt x="5573" y="1586"/>
                  </a:lnTo>
                  <a:lnTo>
                    <a:pt x="5541" y="1591"/>
                  </a:lnTo>
                  <a:lnTo>
                    <a:pt x="5477" y="1605"/>
                  </a:lnTo>
                  <a:lnTo>
                    <a:pt x="5414" y="1621"/>
                  </a:lnTo>
                  <a:lnTo>
                    <a:pt x="5349" y="1638"/>
                  </a:lnTo>
                  <a:lnTo>
                    <a:pt x="5330" y="1593"/>
                  </a:lnTo>
                  <a:lnTo>
                    <a:pt x="5309" y="1550"/>
                  </a:lnTo>
                  <a:lnTo>
                    <a:pt x="5287" y="1509"/>
                  </a:lnTo>
                  <a:lnTo>
                    <a:pt x="5265" y="1468"/>
                  </a:lnTo>
                  <a:lnTo>
                    <a:pt x="5241" y="1427"/>
                  </a:lnTo>
                  <a:lnTo>
                    <a:pt x="5217" y="1387"/>
                  </a:lnTo>
                  <a:lnTo>
                    <a:pt x="5191" y="1350"/>
                  </a:lnTo>
                  <a:lnTo>
                    <a:pt x="5165" y="1312"/>
                  </a:lnTo>
                  <a:lnTo>
                    <a:pt x="5138" y="1276"/>
                  </a:lnTo>
                  <a:lnTo>
                    <a:pt x="5110" y="1242"/>
                  </a:lnTo>
                  <a:lnTo>
                    <a:pt x="5081" y="1207"/>
                  </a:lnTo>
                  <a:lnTo>
                    <a:pt x="5050" y="1175"/>
                  </a:lnTo>
                  <a:lnTo>
                    <a:pt x="5019" y="1144"/>
                  </a:lnTo>
                  <a:lnTo>
                    <a:pt x="4989" y="1113"/>
                  </a:lnTo>
                  <a:lnTo>
                    <a:pt x="4954" y="1084"/>
                  </a:lnTo>
                  <a:lnTo>
                    <a:pt x="4922" y="1056"/>
                  </a:lnTo>
                  <a:lnTo>
                    <a:pt x="4886" y="1031"/>
                  </a:lnTo>
                  <a:lnTo>
                    <a:pt x="4850" y="1007"/>
                  </a:lnTo>
                  <a:lnTo>
                    <a:pt x="4814" y="984"/>
                  </a:lnTo>
                  <a:lnTo>
                    <a:pt x="4776" y="962"/>
                  </a:lnTo>
                  <a:lnTo>
                    <a:pt x="4736" y="941"/>
                  </a:lnTo>
                  <a:lnTo>
                    <a:pt x="4695" y="924"/>
                  </a:lnTo>
                  <a:lnTo>
                    <a:pt x="4654" y="907"/>
                  </a:lnTo>
                  <a:lnTo>
                    <a:pt x="4613" y="892"/>
                  </a:lnTo>
                  <a:lnTo>
                    <a:pt x="4568" y="878"/>
                  </a:lnTo>
                  <a:lnTo>
                    <a:pt x="4526" y="866"/>
                  </a:lnTo>
                  <a:lnTo>
                    <a:pt x="4479" y="856"/>
                  </a:lnTo>
                  <a:lnTo>
                    <a:pt x="4433" y="847"/>
                  </a:lnTo>
                  <a:lnTo>
                    <a:pt x="4385" y="840"/>
                  </a:lnTo>
                  <a:lnTo>
                    <a:pt x="4335" y="835"/>
                  </a:lnTo>
                  <a:lnTo>
                    <a:pt x="4285" y="833"/>
                  </a:lnTo>
                  <a:lnTo>
                    <a:pt x="4236" y="832"/>
                  </a:lnTo>
                  <a:lnTo>
                    <a:pt x="4189" y="833"/>
                  </a:lnTo>
                  <a:lnTo>
                    <a:pt x="4145" y="835"/>
                  </a:lnTo>
                  <a:lnTo>
                    <a:pt x="4102" y="840"/>
                  </a:lnTo>
                  <a:lnTo>
                    <a:pt x="4059" y="847"/>
                  </a:lnTo>
                  <a:lnTo>
                    <a:pt x="4018" y="854"/>
                  </a:lnTo>
                  <a:lnTo>
                    <a:pt x="3977" y="863"/>
                  </a:lnTo>
                  <a:lnTo>
                    <a:pt x="3936" y="873"/>
                  </a:lnTo>
                  <a:lnTo>
                    <a:pt x="3894" y="885"/>
                  </a:lnTo>
                  <a:lnTo>
                    <a:pt x="3922" y="931"/>
                  </a:lnTo>
                  <a:lnTo>
                    <a:pt x="3949" y="978"/>
                  </a:lnTo>
                  <a:lnTo>
                    <a:pt x="3973" y="1026"/>
                  </a:lnTo>
                  <a:lnTo>
                    <a:pt x="3996" y="1074"/>
                  </a:lnTo>
                  <a:lnTo>
                    <a:pt x="4018" y="1123"/>
                  </a:lnTo>
                  <a:lnTo>
                    <a:pt x="4037" y="1173"/>
                  </a:lnTo>
                  <a:lnTo>
                    <a:pt x="4056" y="1224"/>
                  </a:lnTo>
                  <a:lnTo>
                    <a:pt x="4071" y="1276"/>
                  </a:lnTo>
                  <a:lnTo>
                    <a:pt x="4085" y="1329"/>
                  </a:lnTo>
                  <a:lnTo>
                    <a:pt x="4099" y="1382"/>
                  </a:lnTo>
                  <a:lnTo>
                    <a:pt x="4109" y="1437"/>
                  </a:lnTo>
                  <a:lnTo>
                    <a:pt x="4117" y="1492"/>
                  </a:lnTo>
                  <a:lnTo>
                    <a:pt x="4124" y="1547"/>
                  </a:lnTo>
                  <a:lnTo>
                    <a:pt x="4129" y="1603"/>
                  </a:lnTo>
                  <a:lnTo>
                    <a:pt x="4133" y="1660"/>
                  </a:lnTo>
                  <a:lnTo>
                    <a:pt x="4135" y="1717"/>
                  </a:lnTo>
                  <a:lnTo>
                    <a:pt x="3997" y="1717"/>
                  </a:lnTo>
                  <a:lnTo>
                    <a:pt x="3996" y="1660"/>
                  </a:lnTo>
                  <a:lnTo>
                    <a:pt x="3992" y="1605"/>
                  </a:lnTo>
                  <a:lnTo>
                    <a:pt x="3987" y="1549"/>
                  </a:lnTo>
                  <a:lnTo>
                    <a:pt x="3980" y="1494"/>
                  </a:lnTo>
                  <a:lnTo>
                    <a:pt x="3970" y="1441"/>
                  </a:lnTo>
                  <a:lnTo>
                    <a:pt x="3958" y="1387"/>
                  </a:lnTo>
                  <a:lnTo>
                    <a:pt x="3944" y="1334"/>
                  </a:lnTo>
                  <a:lnTo>
                    <a:pt x="3929" y="1283"/>
                  </a:lnTo>
                  <a:lnTo>
                    <a:pt x="3912" y="1231"/>
                  </a:lnTo>
                  <a:lnTo>
                    <a:pt x="3893" y="1182"/>
                  </a:lnTo>
                  <a:lnTo>
                    <a:pt x="3872" y="1132"/>
                  </a:lnTo>
                  <a:lnTo>
                    <a:pt x="3850" y="1084"/>
                  </a:lnTo>
                  <a:lnTo>
                    <a:pt x="3824" y="1038"/>
                  </a:lnTo>
                  <a:lnTo>
                    <a:pt x="3798" y="991"/>
                  </a:lnTo>
                  <a:lnTo>
                    <a:pt x="3771" y="945"/>
                  </a:lnTo>
                  <a:lnTo>
                    <a:pt x="3742" y="902"/>
                  </a:lnTo>
                  <a:lnTo>
                    <a:pt x="3684" y="830"/>
                  </a:lnTo>
                  <a:lnTo>
                    <a:pt x="3625" y="763"/>
                  </a:lnTo>
                  <a:lnTo>
                    <a:pt x="3594" y="731"/>
                  </a:lnTo>
                  <a:lnTo>
                    <a:pt x="3563" y="700"/>
                  </a:lnTo>
                  <a:lnTo>
                    <a:pt x="3533" y="669"/>
                  </a:lnTo>
                  <a:lnTo>
                    <a:pt x="3500" y="640"/>
                  </a:lnTo>
                  <a:lnTo>
                    <a:pt x="3467" y="611"/>
                  </a:lnTo>
                  <a:lnTo>
                    <a:pt x="3435" y="583"/>
                  </a:lnTo>
                  <a:lnTo>
                    <a:pt x="3401" y="557"/>
                  </a:lnTo>
                  <a:lnTo>
                    <a:pt x="3366" y="532"/>
                  </a:lnTo>
                  <a:lnTo>
                    <a:pt x="3332" y="508"/>
                  </a:lnTo>
                  <a:lnTo>
                    <a:pt x="3298" y="485"/>
                  </a:lnTo>
                  <a:lnTo>
                    <a:pt x="3262" y="463"/>
                  </a:lnTo>
                  <a:lnTo>
                    <a:pt x="3226" y="442"/>
                  </a:lnTo>
                  <a:lnTo>
                    <a:pt x="3188" y="422"/>
                  </a:lnTo>
                  <a:lnTo>
                    <a:pt x="3150" y="403"/>
                  </a:lnTo>
                  <a:lnTo>
                    <a:pt x="3112" y="386"/>
                  </a:lnTo>
                  <a:lnTo>
                    <a:pt x="3073" y="370"/>
                  </a:lnTo>
                  <a:lnTo>
                    <a:pt x="3034" y="355"/>
                  </a:lnTo>
                  <a:lnTo>
                    <a:pt x="2992" y="341"/>
                  </a:lnTo>
                  <a:lnTo>
                    <a:pt x="2951" y="329"/>
                  </a:lnTo>
                  <a:lnTo>
                    <a:pt x="2910" y="317"/>
                  </a:lnTo>
                  <a:lnTo>
                    <a:pt x="2867" y="307"/>
                  </a:lnTo>
                  <a:lnTo>
                    <a:pt x="2824" y="298"/>
                  </a:lnTo>
                  <a:lnTo>
                    <a:pt x="2780" y="292"/>
                  </a:lnTo>
                  <a:lnTo>
                    <a:pt x="2735" y="285"/>
                  </a:lnTo>
                  <a:lnTo>
                    <a:pt x="2691" y="280"/>
                  </a:lnTo>
                  <a:lnTo>
                    <a:pt x="2644" y="276"/>
                  </a:lnTo>
                  <a:lnTo>
                    <a:pt x="2598" y="274"/>
                  </a:lnTo>
                  <a:lnTo>
                    <a:pt x="2550" y="274"/>
                  </a:lnTo>
                  <a:lnTo>
                    <a:pt x="2469" y="276"/>
                  </a:lnTo>
                  <a:lnTo>
                    <a:pt x="2392" y="281"/>
                  </a:lnTo>
                  <a:lnTo>
                    <a:pt x="2315" y="292"/>
                  </a:lnTo>
                  <a:lnTo>
                    <a:pt x="2241" y="304"/>
                  </a:lnTo>
                  <a:lnTo>
                    <a:pt x="2169" y="321"/>
                  </a:lnTo>
                  <a:lnTo>
                    <a:pt x="2099" y="341"/>
                  </a:lnTo>
                  <a:lnTo>
                    <a:pt x="2032" y="364"/>
                  </a:lnTo>
                  <a:lnTo>
                    <a:pt x="1965" y="391"/>
                  </a:lnTo>
                  <a:lnTo>
                    <a:pt x="1902" y="420"/>
                  </a:lnTo>
                  <a:lnTo>
                    <a:pt x="1842" y="453"/>
                  </a:lnTo>
                  <a:lnTo>
                    <a:pt x="1782" y="489"/>
                  </a:lnTo>
                  <a:lnTo>
                    <a:pt x="1725" y="528"/>
                  </a:lnTo>
                  <a:lnTo>
                    <a:pt x="1670" y="569"/>
                  </a:lnTo>
                  <a:lnTo>
                    <a:pt x="1617" y="612"/>
                  </a:lnTo>
                  <a:lnTo>
                    <a:pt x="1567" y="659"/>
                  </a:lnTo>
                  <a:lnTo>
                    <a:pt x="1519" y="708"/>
                  </a:lnTo>
                  <a:lnTo>
                    <a:pt x="1475" y="760"/>
                  </a:lnTo>
                  <a:lnTo>
                    <a:pt x="1432" y="813"/>
                  </a:lnTo>
                  <a:lnTo>
                    <a:pt x="1392" y="868"/>
                  </a:lnTo>
                  <a:lnTo>
                    <a:pt x="1353" y="926"/>
                  </a:lnTo>
                  <a:lnTo>
                    <a:pt x="1319" y="986"/>
                  </a:lnTo>
                  <a:lnTo>
                    <a:pt x="1286" y="1046"/>
                  </a:lnTo>
                  <a:lnTo>
                    <a:pt x="1255" y="1110"/>
                  </a:lnTo>
                  <a:lnTo>
                    <a:pt x="1228" y="1175"/>
                  </a:lnTo>
                  <a:lnTo>
                    <a:pt x="1202" y="1242"/>
                  </a:lnTo>
                  <a:lnTo>
                    <a:pt x="1180" y="1310"/>
                  </a:lnTo>
                  <a:lnTo>
                    <a:pt x="1159" y="1379"/>
                  </a:lnTo>
                  <a:lnTo>
                    <a:pt x="1142" y="1449"/>
                  </a:lnTo>
                  <a:lnTo>
                    <a:pt x="1128" y="1521"/>
                  </a:lnTo>
                  <a:lnTo>
                    <a:pt x="1116" y="1595"/>
                  </a:lnTo>
                  <a:lnTo>
                    <a:pt x="1108" y="1669"/>
                  </a:lnTo>
                  <a:lnTo>
                    <a:pt x="1103" y="1744"/>
                  </a:lnTo>
                  <a:lnTo>
                    <a:pt x="1024" y="1754"/>
                  </a:lnTo>
                  <a:lnTo>
                    <a:pt x="947" y="1768"/>
                  </a:lnTo>
                  <a:lnTo>
                    <a:pt x="869" y="1785"/>
                  </a:lnTo>
                  <a:lnTo>
                    <a:pt x="833" y="1794"/>
                  </a:lnTo>
                  <a:lnTo>
                    <a:pt x="796" y="1806"/>
                  </a:lnTo>
                  <a:lnTo>
                    <a:pt x="760" y="1818"/>
                  </a:lnTo>
                  <a:lnTo>
                    <a:pt x="724" y="1830"/>
                  </a:lnTo>
                  <a:lnTo>
                    <a:pt x="689" y="1844"/>
                  </a:lnTo>
                  <a:lnTo>
                    <a:pt x="655" y="1859"/>
                  </a:lnTo>
                  <a:lnTo>
                    <a:pt x="622" y="1874"/>
                  </a:lnTo>
                  <a:lnTo>
                    <a:pt x="592" y="1892"/>
                  </a:lnTo>
                  <a:lnTo>
                    <a:pt x="561" y="1910"/>
                  </a:lnTo>
                  <a:lnTo>
                    <a:pt x="532" y="1931"/>
                  </a:lnTo>
                  <a:lnTo>
                    <a:pt x="502" y="1952"/>
                  </a:lnTo>
                  <a:lnTo>
                    <a:pt x="475" y="1974"/>
                  </a:lnTo>
                  <a:lnTo>
                    <a:pt x="449" y="1998"/>
                  </a:lnTo>
                  <a:lnTo>
                    <a:pt x="425" y="2024"/>
                  </a:lnTo>
                  <a:lnTo>
                    <a:pt x="403" y="2049"/>
                  </a:lnTo>
                  <a:lnTo>
                    <a:pt x="381" y="2078"/>
                  </a:lnTo>
                  <a:lnTo>
                    <a:pt x="362" y="2108"/>
                  </a:lnTo>
                  <a:lnTo>
                    <a:pt x="345" y="2139"/>
                  </a:lnTo>
                  <a:lnTo>
                    <a:pt x="328" y="2173"/>
                  </a:lnTo>
                  <a:lnTo>
                    <a:pt x="314" y="2207"/>
                  </a:lnTo>
                  <a:lnTo>
                    <a:pt x="302" y="2243"/>
                  </a:lnTo>
                  <a:lnTo>
                    <a:pt x="292" y="2283"/>
                  </a:lnTo>
                  <a:lnTo>
                    <a:pt x="285" y="2322"/>
                  </a:lnTo>
                  <a:lnTo>
                    <a:pt x="278" y="2363"/>
                  </a:lnTo>
                  <a:lnTo>
                    <a:pt x="274" y="2408"/>
                  </a:lnTo>
                  <a:lnTo>
                    <a:pt x="274" y="2454"/>
                  </a:lnTo>
                  <a:lnTo>
                    <a:pt x="274" y="2488"/>
                  </a:lnTo>
                  <a:lnTo>
                    <a:pt x="278" y="2523"/>
                  </a:lnTo>
                  <a:lnTo>
                    <a:pt x="281" y="2557"/>
                  </a:lnTo>
                  <a:lnTo>
                    <a:pt x="288" y="2591"/>
                  </a:lnTo>
                  <a:lnTo>
                    <a:pt x="297" y="2624"/>
                  </a:lnTo>
                  <a:lnTo>
                    <a:pt x="305" y="2656"/>
                  </a:lnTo>
                  <a:lnTo>
                    <a:pt x="317" y="2689"/>
                  </a:lnTo>
                  <a:lnTo>
                    <a:pt x="331" y="2722"/>
                  </a:lnTo>
                  <a:lnTo>
                    <a:pt x="346" y="2752"/>
                  </a:lnTo>
                  <a:lnTo>
                    <a:pt x="362" y="2783"/>
                  </a:lnTo>
                  <a:lnTo>
                    <a:pt x="381" y="2812"/>
                  </a:lnTo>
                  <a:lnTo>
                    <a:pt x="401" y="2842"/>
                  </a:lnTo>
                  <a:lnTo>
                    <a:pt x="424" y="2869"/>
                  </a:lnTo>
                  <a:lnTo>
                    <a:pt x="448" y="2897"/>
                  </a:lnTo>
                  <a:lnTo>
                    <a:pt x="472" y="2922"/>
                  </a:lnTo>
                  <a:lnTo>
                    <a:pt x="499" y="2946"/>
                  </a:lnTo>
                  <a:lnTo>
                    <a:pt x="528" y="2970"/>
                  </a:lnTo>
                  <a:lnTo>
                    <a:pt x="559" y="2993"/>
                  </a:lnTo>
                  <a:lnTo>
                    <a:pt x="592" y="3015"/>
                  </a:lnTo>
                  <a:lnTo>
                    <a:pt x="624" y="3035"/>
                  </a:lnTo>
                  <a:lnTo>
                    <a:pt x="660" y="3054"/>
                  </a:lnTo>
                  <a:lnTo>
                    <a:pt x="698" y="3071"/>
                  </a:lnTo>
                  <a:lnTo>
                    <a:pt x="737" y="3087"/>
                  </a:lnTo>
                  <a:lnTo>
                    <a:pt x="777" y="3102"/>
                  </a:lnTo>
                  <a:lnTo>
                    <a:pt x="820" y="3116"/>
                  </a:lnTo>
                  <a:lnTo>
                    <a:pt x="864" y="3126"/>
                  </a:lnTo>
                  <a:lnTo>
                    <a:pt x="909" y="3137"/>
                  </a:lnTo>
                  <a:lnTo>
                    <a:pt x="957" y="3145"/>
                  </a:lnTo>
                  <a:lnTo>
                    <a:pt x="1005" y="3152"/>
                  </a:lnTo>
                  <a:lnTo>
                    <a:pt x="1056" y="3157"/>
                  </a:lnTo>
                  <a:lnTo>
                    <a:pt x="1108" y="3159"/>
                  </a:lnTo>
                  <a:lnTo>
                    <a:pt x="1163" y="3161"/>
                  </a:lnTo>
                  <a:lnTo>
                    <a:pt x="1211" y="3159"/>
                  </a:lnTo>
                  <a:lnTo>
                    <a:pt x="1257" y="3157"/>
                  </a:lnTo>
                  <a:lnTo>
                    <a:pt x="1302" y="3154"/>
                  </a:lnTo>
                  <a:lnTo>
                    <a:pt x="1346" y="3149"/>
                  </a:lnTo>
                  <a:lnTo>
                    <a:pt x="1389" y="3143"/>
                  </a:lnTo>
                  <a:lnTo>
                    <a:pt x="1432" y="3135"/>
                  </a:lnTo>
                  <a:lnTo>
                    <a:pt x="1475" y="3126"/>
                  </a:lnTo>
                  <a:lnTo>
                    <a:pt x="1516" y="3114"/>
                  </a:lnTo>
                  <a:lnTo>
                    <a:pt x="1557" y="3102"/>
                  </a:lnTo>
                  <a:lnTo>
                    <a:pt x="1598" y="3090"/>
                  </a:lnTo>
                  <a:lnTo>
                    <a:pt x="1639" y="3075"/>
                  </a:lnTo>
                  <a:lnTo>
                    <a:pt x="1681" y="3058"/>
                  </a:lnTo>
                  <a:lnTo>
                    <a:pt x="1720" y="3041"/>
                  </a:lnTo>
                  <a:lnTo>
                    <a:pt x="1761" y="3022"/>
                  </a:lnTo>
                  <a:lnTo>
                    <a:pt x="1804" y="3001"/>
                  </a:lnTo>
                  <a:lnTo>
                    <a:pt x="1845" y="2979"/>
                  </a:lnTo>
                  <a:lnTo>
                    <a:pt x="1879" y="2958"/>
                  </a:lnTo>
                  <a:lnTo>
                    <a:pt x="1914" y="2936"/>
                  </a:lnTo>
                  <a:lnTo>
                    <a:pt x="1945" y="2912"/>
                  </a:lnTo>
                  <a:lnTo>
                    <a:pt x="1974" y="2888"/>
                  </a:lnTo>
                  <a:lnTo>
                    <a:pt x="2001" y="2860"/>
                  </a:lnTo>
                  <a:lnTo>
                    <a:pt x="2025" y="2833"/>
                  </a:lnTo>
                  <a:lnTo>
                    <a:pt x="2049" y="2806"/>
                  </a:lnTo>
                  <a:lnTo>
                    <a:pt x="2072" y="2776"/>
                  </a:lnTo>
                  <a:lnTo>
                    <a:pt x="2180" y="2854"/>
                  </a:lnTo>
                  <a:lnTo>
                    <a:pt x="2159" y="2879"/>
                  </a:lnTo>
                  <a:lnTo>
                    <a:pt x="2138" y="2905"/>
                  </a:lnTo>
                  <a:lnTo>
                    <a:pt x="2116" y="2931"/>
                  </a:lnTo>
                  <a:lnTo>
                    <a:pt x="2092" y="2955"/>
                  </a:lnTo>
                  <a:lnTo>
                    <a:pt x="2068" y="2979"/>
                  </a:lnTo>
                  <a:lnTo>
                    <a:pt x="2042" y="3001"/>
                  </a:lnTo>
                  <a:lnTo>
                    <a:pt x="2017" y="3023"/>
                  </a:lnTo>
                  <a:lnTo>
                    <a:pt x="1989" y="3046"/>
                  </a:lnTo>
                  <a:lnTo>
                    <a:pt x="2056" y="3071"/>
                  </a:lnTo>
                  <a:lnTo>
                    <a:pt x="2123" y="3094"/>
                  </a:lnTo>
                  <a:lnTo>
                    <a:pt x="2190" y="3114"/>
                  </a:lnTo>
                  <a:lnTo>
                    <a:pt x="2258" y="3131"/>
                  </a:lnTo>
                  <a:lnTo>
                    <a:pt x="2329" y="3143"/>
                  </a:lnTo>
                  <a:lnTo>
                    <a:pt x="2399" y="3152"/>
                  </a:lnTo>
                  <a:lnTo>
                    <a:pt x="2473" y="3159"/>
                  </a:lnTo>
                  <a:lnTo>
                    <a:pt x="2550" y="3161"/>
                  </a:lnTo>
                  <a:lnTo>
                    <a:pt x="2615" y="3159"/>
                  </a:lnTo>
                  <a:lnTo>
                    <a:pt x="2677" y="3155"/>
                  </a:lnTo>
                  <a:lnTo>
                    <a:pt x="2739" y="3149"/>
                  </a:lnTo>
                  <a:lnTo>
                    <a:pt x="2799" y="3140"/>
                  </a:lnTo>
                  <a:lnTo>
                    <a:pt x="2855" y="3128"/>
                  </a:lnTo>
                  <a:lnTo>
                    <a:pt x="2912" y="3114"/>
                  </a:lnTo>
                  <a:lnTo>
                    <a:pt x="2967" y="3099"/>
                  </a:lnTo>
                  <a:lnTo>
                    <a:pt x="3022" y="3080"/>
                  </a:lnTo>
                  <a:lnTo>
                    <a:pt x="3075" y="3059"/>
                  </a:lnTo>
                  <a:lnTo>
                    <a:pt x="3128" y="3037"/>
                  </a:lnTo>
                  <a:lnTo>
                    <a:pt x="3181" y="3011"/>
                  </a:lnTo>
                  <a:lnTo>
                    <a:pt x="3233" y="2984"/>
                  </a:lnTo>
                  <a:lnTo>
                    <a:pt x="3284" y="2955"/>
                  </a:lnTo>
                  <a:lnTo>
                    <a:pt x="3337" y="2924"/>
                  </a:lnTo>
                  <a:lnTo>
                    <a:pt x="3390" y="2891"/>
                  </a:lnTo>
                  <a:lnTo>
                    <a:pt x="3443" y="2855"/>
                  </a:lnTo>
                  <a:lnTo>
                    <a:pt x="3488" y="2890"/>
                  </a:lnTo>
                  <a:lnTo>
                    <a:pt x="3534" y="2924"/>
                  </a:lnTo>
                  <a:lnTo>
                    <a:pt x="3581" y="2955"/>
                  </a:lnTo>
                  <a:lnTo>
                    <a:pt x="3625" y="2984"/>
                  </a:lnTo>
                  <a:lnTo>
                    <a:pt x="3672" y="3011"/>
                  </a:lnTo>
                  <a:lnTo>
                    <a:pt x="3716" y="3035"/>
                  </a:lnTo>
                  <a:lnTo>
                    <a:pt x="3762" y="3059"/>
                  </a:lnTo>
                  <a:lnTo>
                    <a:pt x="3810" y="3080"/>
                  </a:lnTo>
                  <a:lnTo>
                    <a:pt x="3858" y="3099"/>
                  </a:lnTo>
                  <a:lnTo>
                    <a:pt x="3908" y="3114"/>
                  </a:lnTo>
                  <a:lnTo>
                    <a:pt x="3958" y="3128"/>
                  </a:lnTo>
                  <a:lnTo>
                    <a:pt x="4009" y="3140"/>
                  </a:lnTo>
                  <a:lnTo>
                    <a:pt x="4063" y="3149"/>
                  </a:lnTo>
                  <a:lnTo>
                    <a:pt x="4119" y="3155"/>
                  </a:lnTo>
                  <a:lnTo>
                    <a:pt x="4176" y="3159"/>
                  </a:lnTo>
                  <a:lnTo>
                    <a:pt x="4234" y="3161"/>
                  </a:lnTo>
                  <a:lnTo>
                    <a:pt x="5671" y="3161"/>
                  </a:lnTo>
                  <a:lnTo>
                    <a:pt x="5711" y="3159"/>
                  </a:lnTo>
                  <a:lnTo>
                    <a:pt x="5752" y="3155"/>
                  </a:lnTo>
                  <a:lnTo>
                    <a:pt x="5791" y="3152"/>
                  </a:lnTo>
                  <a:lnTo>
                    <a:pt x="5831" y="3143"/>
                  </a:lnTo>
                  <a:lnTo>
                    <a:pt x="5868" y="3135"/>
                  </a:lnTo>
                  <a:lnTo>
                    <a:pt x="5906" y="3125"/>
                  </a:lnTo>
                  <a:lnTo>
                    <a:pt x="5942" y="3113"/>
                  </a:lnTo>
                  <a:lnTo>
                    <a:pt x="5978" y="3099"/>
                  </a:lnTo>
                  <a:lnTo>
                    <a:pt x="6012" y="3082"/>
                  </a:lnTo>
                  <a:lnTo>
                    <a:pt x="6047" y="3065"/>
                  </a:lnTo>
                  <a:lnTo>
                    <a:pt x="6081" y="3046"/>
                  </a:lnTo>
                  <a:lnTo>
                    <a:pt x="6112" y="3025"/>
                  </a:lnTo>
                  <a:lnTo>
                    <a:pt x="6143" y="3003"/>
                  </a:lnTo>
                  <a:lnTo>
                    <a:pt x="6174" y="2981"/>
                  </a:lnTo>
                  <a:lnTo>
                    <a:pt x="6203" y="2955"/>
                  </a:lnTo>
                  <a:lnTo>
                    <a:pt x="6230" y="2929"/>
                  </a:lnTo>
                  <a:lnTo>
                    <a:pt x="6256" y="2902"/>
                  </a:lnTo>
                  <a:lnTo>
                    <a:pt x="6280" y="2873"/>
                  </a:lnTo>
                  <a:lnTo>
                    <a:pt x="6304" y="2843"/>
                  </a:lnTo>
                  <a:lnTo>
                    <a:pt x="6326" y="2812"/>
                  </a:lnTo>
                  <a:lnTo>
                    <a:pt x="6347" y="2780"/>
                  </a:lnTo>
                  <a:lnTo>
                    <a:pt x="6366" y="2747"/>
                  </a:lnTo>
                  <a:lnTo>
                    <a:pt x="6383" y="2713"/>
                  </a:lnTo>
                  <a:lnTo>
                    <a:pt x="6398" y="2677"/>
                  </a:lnTo>
                  <a:lnTo>
                    <a:pt x="6414" y="2641"/>
                  </a:lnTo>
                  <a:lnTo>
                    <a:pt x="6426" y="2605"/>
                  </a:lnTo>
                  <a:lnTo>
                    <a:pt x="6436" y="2567"/>
                  </a:lnTo>
                  <a:lnTo>
                    <a:pt x="6444" y="2530"/>
                  </a:lnTo>
                  <a:lnTo>
                    <a:pt x="6451" y="2490"/>
                  </a:lnTo>
                  <a:lnTo>
                    <a:pt x="6456" y="2451"/>
                  </a:lnTo>
                  <a:lnTo>
                    <a:pt x="6460" y="2411"/>
                  </a:lnTo>
                  <a:lnTo>
                    <a:pt x="6462" y="2370"/>
                  </a:lnTo>
                  <a:lnTo>
                    <a:pt x="6460" y="2332"/>
                  </a:lnTo>
                  <a:lnTo>
                    <a:pt x="6456" y="2295"/>
                  </a:lnTo>
                  <a:lnTo>
                    <a:pt x="6453" y="2257"/>
                  </a:lnTo>
                  <a:lnTo>
                    <a:pt x="6446" y="2221"/>
                  </a:lnTo>
                  <a:lnTo>
                    <a:pt x="6439" y="2183"/>
                  </a:lnTo>
                  <a:lnTo>
                    <a:pt x="6429" y="2149"/>
                  </a:lnTo>
                  <a:lnTo>
                    <a:pt x="6419" y="2115"/>
                  </a:lnTo>
                  <a:lnTo>
                    <a:pt x="6405" y="2080"/>
                  </a:lnTo>
                  <a:lnTo>
                    <a:pt x="6391" y="2046"/>
                  </a:lnTo>
                  <a:lnTo>
                    <a:pt x="6376" y="2013"/>
                  </a:lnTo>
                  <a:lnTo>
                    <a:pt x="6359" y="1982"/>
                  </a:lnTo>
                  <a:lnTo>
                    <a:pt x="6342" y="1952"/>
                  </a:lnTo>
                  <a:lnTo>
                    <a:pt x="6321" y="1921"/>
                  </a:lnTo>
                  <a:lnTo>
                    <a:pt x="6300" y="1892"/>
                  </a:lnTo>
                  <a:lnTo>
                    <a:pt x="6278" y="1864"/>
                  </a:lnTo>
                  <a:lnTo>
                    <a:pt x="6254" y="1838"/>
                  </a:lnTo>
                  <a:lnTo>
                    <a:pt x="6230" y="1811"/>
                  </a:lnTo>
                  <a:lnTo>
                    <a:pt x="6204" y="1787"/>
                  </a:lnTo>
                  <a:lnTo>
                    <a:pt x="6177" y="1763"/>
                  </a:lnTo>
                  <a:lnTo>
                    <a:pt x="6150" y="1741"/>
                  </a:lnTo>
                  <a:lnTo>
                    <a:pt x="6120" y="1720"/>
                  </a:lnTo>
                  <a:lnTo>
                    <a:pt x="6091" y="1701"/>
                  </a:lnTo>
                  <a:lnTo>
                    <a:pt x="6060" y="1682"/>
                  </a:lnTo>
                  <a:lnTo>
                    <a:pt x="6028" y="1665"/>
                  </a:lnTo>
                  <a:lnTo>
                    <a:pt x="5997" y="1650"/>
                  </a:lnTo>
                  <a:lnTo>
                    <a:pt x="5963" y="1636"/>
                  </a:lnTo>
                  <a:lnTo>
                    <a:pt x="5928" y="1622"/>
                  </a:lnTo>
                  <a:lnTo>
                    <a:pt x="5894" y="1612"/>
                  </a:lnTo>
                  <a:lnTo>
                    <a:pt x="5858" y="1602"/>
                  </a:lnTo>
                  <a:lnTo>
                    <a:pt x="5822" y="1595"/>
                  </a:lnTo>
                  <a:lnTo>
                    <a:pt x="5786" y="1588"/>
                  </a:lnTo>
                  <a:lnTo>
                    <a:pt x="5748" y="1583"/>
                  </a:lnTo>
                  <a:lnTo>
                    <a:pt x="5731" y="1523"/>
                  </a:lnTo>
                  <a:lnTo>
                    <a:pt x="5707" y="1453"/>
                  </a:lnTo>
                  <a:lnTo>
                    <a:pt x="5680" y="1381"/>
                  </a:lnTo>
                  <a:lnTo>
                    <a:pt x="5649" y="1305"/>
                  </a:lnTo>
                  <a:lnTo>
                    <a:pt x="5671" y="1305"/>
                  </a:lnTo>
                  <a:lnTo>
                    <a:pt x="5726" y="1307"/>
                  </a:lnTo>
                  <a:lnTo>
                    <a:pt x="5779" y="1310"/>
                  </a:lnTo>
                  <a:lnTo>
                    <a:pt x="5832" y="1317"/>
                  </a:lnTo>
                  <a:lnTo>
                    <a:pt x="5885" y="1327"/>
                  </a:lnTo>
                  <a:lnTo>
                    <a:pt x="5937" y="1339"/>
                  </a:lnTo>
                  <a:lnTo>
                    <a:pt x="5987" y="1353"/>
                  </a:lnTo>
                  <a:lnTo>
                    <a:pt x="6036" y="1370"/>
                  </a:lnTo>
                  <a:lnTo>
                    <a:pt x="6084" y="1389"/>
                  </a:lnTo>
                  <a:lnTo>
                    <a:pt x="6132" y="1410"/>
                  </a:lnTo>
                  <a:lnTo>
                    <a:pt x="6179" y="1434"/>
                  </a:lnTo>
                  <a:lnTo>
                    <a:pt x="6223" y="1459"/>
                  </a:lnTo>
                  <a:lnTo>
                    <a:pt x="6266" y="1487"/>
                  </a:lnTo>
                  <a:lnTo>
                    <a:pt x="6307" y="1516"/>
                  </a:lnTo>
                  <a:lnTo>
                    <a:pt x="6348" y="1549"/>
                  </a:lnTo>
                  <a:lnTo>
                    <a:pt x="6386" y="1581"/>
                  </a:lnTo>
                  <a:lnTo>
                    <a:pt x="6424" y="1617"/>
                  </a:lnTo>
                  <a:lnTo>
                    <a:pt x="6458" y="1653"/>
                  </a:lnTo>
                  <a:lnTo>
                    <a:pt x="6492" y="1693"/>
                  </a:lnTo>
                  <a:lnTo>
                    <a:pt x="6523" y="1732"/>
                  </a:lnTo>
                  <a:lnTo>
                    <a:pt x="6553" y="1775"/>
                  </a:lnTo>
                  <a:lnTo>
                    <a:pt x="6582" y="1818"/>
                  </a:lnTo>
                  <a:lnTo>
                    <a:pt x="6607" y="1862"/>
                  </a:lnTo>
                  <a:lnTo>
                    <a:pt x="6630" y="1909"/>
                  </a:lnTo>
                  <a:lnTo>
                    <a:pt x="6652" y="1955"/>
                  </a:lnTo>
                  <a:lnTo>
                    <a:pt x="6671" y="2003"/>
                  </a:lnTo>
                  <a:lnTo>
                    <a:pt x="6688" y="2053"/>
                  </a:lnTo>
                  <a:lnTo>
                    <a:pt x="6702" y="2104"/>
                  </a:lnTo>
                  <a:lnTo>
                    <a:pt x="6714" y="2156"/>
                  </a:lnTo>
                  <a:lnTo>
                    <a:pt x="6722" y="2207"/>
                  </a:lnTo>
                  <a:lnTo>
                    <a:pt x="6729" y="2260"/>
                  </a:lnTo>
                  <a:lnTo>
                    <a:pt x="6734" y="2315"/>
                  </a:lnTo>
                  <a:lnTo>
                    <a:pt x="6736" y="2370"/>
                  </a:lnTo>
                  <a:lnTo>
                    <a:pt x="6734" y="2425"/>
                  </a:lnTo>
                  <a:lnTo>
                    <a:pt x="6729" y="2478"/>
                  </a:lnTo>
                  <a:lnTo>
                    <a:pt x="6722" y="2533"/>
                  </a:lnTo>
                  <a:lnTo>
                    <a:pt x="6714" y="2584"/>
                  </a:lnTo>
                  <a:lnTo>
                    <a:pt x="6702" y="2636"/>
                  </a:lnTo>
                  <a:lnTo>
                    <a:pt x="6688" y="2687"/>
                  </a:lnTo>
                  <a:lnTo>
                    <a:pt x="6671" y="2735"/>
                  </a:lnTo>
                  <a:lnTo>
                    <a:pt x="6652" y="2785"/>
                  </a:lnTo>
                  <a:lnTo>
                    <a:pt x="6630" y="2831"/>
                  </a:lnTo>
                  <a:lnTo>
                    <a:pt x="6607" y="2878"/>
                  </a:lnTo>
                  <a:lnTo>
                    <a:pt x="6582" y="2922"/>
                  </a:lnTo>
                  <a:lnTo>
                    <a:pt x="6553" y="2965"/>
                  </a:lnTo>
                  <a:lnTo>
                    <a:pt x="6523" y="3006"/>
                  </a:lnTo>
                  <a:lnTo>
                    <a:pt x="6492" y="3047"/>
                  </a:lnTo>
                  <a:lnTo>
                    <a:pt x="6458" y="3085"/>
                  </a:lnTo>
                  <a:lnTo>
                    <a:pt x="6424" y="3123"/>
                  </a:lnTo>
                  <a:lnTo>
                    <a:pt x="6386" y="3159"/>
                  </a:lnTo>
                  <a:lnTo>
                    <a:pt x="6348" y="3191"/>
                  </a:lnTo>
                  <a:lnTo>
                    <a:pt x="6307" y="3224"/>
                  </a:lnTo>
                  <a:lnTo>
                    <a:pt x="6266" y="3253"/>
                  </a:lnTo>
                  <a:lnTo>
                    <a:pt x="6223" y="3281"/>
                  </a:lnTo>
                  <a:lnTo>
                    <a:pt x="6179" y="3306"/>
                  </a:lnTo>
                  <a:lnTo>
                    <a:pt x="6132" y="3330"/>
                  </a:lnTo>
                  <a:lnTo>
                    <a:pt x="6084" y="3351"/>
                  </a:lnTo>
                  <a:lnTo>
                    <a:pt x="6036" y="3370"/>
                  </a:lnTo>
                  <a:lnTo>
                    <a:pt x="5987" y="3387"/>
                  </a:lnTo>
                  <a:lnTo>
                    <a:pt x="5937" y="3401"/>
                  </a:lnTo>
                  <a:lnTo>
                    <a:pt x="5885" y="3413"/>
                  </a:lnTo>
                  <a:lnTo>
                    <a:pt x="5832" y="3423"/>
                  </a:lnTo>
                  <a:lnTo>
                    <a:pt x="5779" y="3430"/>
                  </a:lnTo>
                  <a:lnTo>
                    <a:pt x="5726" y="3433"/>
                  </a:lnTo>
                  <a:lnTo>
                    <a:pt x="5671" y="3435"/>
                  </a:lnTo>
                  <a:lnTo>
                    <a:pt x="4234" y="3435"/>
                  </a:lnTo>
                  <a:lnTo>
                    <a:pt x="4179" y="3433"/>
                  </a:lnTo>
                  <a:lnTo>
                    <a:pt x="4124" y="3430"/>
                  </a:lnTo>
                  <a:lnTo>
                    <a:pt x="4069" y="3425"/>
                  </a:lnTo>
                  <a:lnTo>
                    <a:pt x="4016" y="3418"/>
                  </a:lnTo>
                  <a:lnTo>
                    <a:pt x="3963" y="3409"/>
                  </a:lnTo>
                  <a:lnTo>
                    <a:pt x="3912" y="3399"/>
                  </a:lnTo>
                  <a:lnTo>
                    <a:pt x="3860" y="3385"/>
                  </a:lnTo>
                  <a:lnTo>
                    <a:pt x="3809" y="3370"/>
                  </a:lnTo>
                  <a:lnTo>
                    <a:pt x="3759" y="3354"/>
                  </a:lnTo>
                  <a:lnTo>
                    <a:pt x="3709" y="3336"/>
                  </a:lnTo>
                  <a:lnTo>
                    <a:pt x="3661" y="3315"/>
                  </a:lnTo>
                  <a:lnTo>
                    <a:pt x="3613" y="3294"/>
                  </a:lnTo>
                  <a:lnTo>
                    <a:pt x="3567" y="3270"/>
                  </a:lnTo>
                  <a:lnTo>
                    <a:pt x="3521" y="3245"/>
                  </a:lnTo>
                  <a:lnTo>
                    <a:pt x="3476" y="3219"/>
                  </a:lnTo>
                  <a:lnTo>
                    <a:pt x="3433" y="3190"/>
                  </a:lnTo>
                  <a:lnTo>
                    <a:pt x="3383" y="3219"/>
                  </a:lnTo>
                  <a:lnTo>
                    <a:pt x="3334" y="3246"/>
                  </a:lnTo>
                  <a:lnTo>
                    <a:pt x="3282" y="3270"/>
                  </a:lnTo>
                  <a:lnTo>
                    <a:pt x="3231" y="3294"/>
                  </a:lnTo>
                  <a:lnTo>
                    <a:pt x="3179" y="3317"/>
                  </a:lnTo>
                  <a:lnTo>
                    <a:pt x="3124" y="3336"/>
                  </a:lnTo>
                  <a:lnTo>
                    <a:pt x="3071" y="3354"/>
                  </a:lnTo>
                  <a:lnTo>
                    <a:pt x="3015" y="3372"/>
                  </a:lnTo>
                  <a:lnTo>
                    <a:pt x="2960" y="3385"/>
                  </a:lnTo>
                  <a:lnTo>
                    <a:pt x="2903" y="3399"/>
                  </a:lnTo>
                  <a:lnTo>
                    <a:pt x="2845" y="3409"/>
                  </a:lnTo>
                  <a:lnTo>
                    <a:pt x="2787" y="3418"/>
                  </a:lnTo>
                  <a:lnTo>
                    <a:pt x="2728" y="3425"/>
                  </a:lnTo>
                  <a:lnTo>
                    <a:pt x="2670" y="3430"/>
                  </a:lnTo>
                  <a:lnTo>
                    <a:pt x="2610" y="3433"/>
                  </a:lnTo>
                  <a:lnTo>
                    <a:pt x="2550" y="3435"/>
                  </a:lnTo>
                  <a:lnTo>
                    <a:pt x="2504" y="3435"/>
                  </a:lnTo>
                  <a:lnTo>
                    <a:pt x="2457" y="3432"/>
                  </a:lnTo>
                  <a:lnTo>
                    <a:pt x="2411" y="3430"/>
                  </a:lnTo>
                  <a:lnTo>
                    <a:pt x="2365" y="3425"/>
                  </a:lnTo>
                  <a:lnTo>
                    <a:pt x="2320" y="3420"/>
                  </a:lnTo>
                  <a:lnTo>
                    <a:pt x="2276" y="3413"/>
                  </a:lnTo>
                  <a:lnTo>
                    <a:pt x="2231" y="3406"/>
                  </a:lnTo>
                  <a:lnTo>
                    <a:pt x="2186" y="3396"/>
                  </a:lnTo>
                  <a:lnTo>
                    <a:pt x="2142" y="3387"/>
                  </a:lnTo>
                  <a:lnTo>
                    <a:pt x="2099" y="3375"/>
                  </a:lnTo>
                  <a:lnTo>
                    <a:pt x="2056" y="3363"/>
                  </a:lnTo>
                  <a:lnTo>
                    <a:pt x="2015" y="3349"/>
                  </a:lnTo>
                  <a:lnTo>
                    <a:pt x="1972" y="3336"/>
                  </a:lnTo>
                  <a:lnTo>
                    <a:pt x="1931" y="3320"/>
                  </a:lnTo>
                  <a:lnTo>
                    <a:pt x="1890" y="3303"/>
                  </a:lnTo>
                  <a:lnTo>
                    <a:pt x="1850" y="3286"/>
                  </a:lnTo>
                  <a:lnTo>
                    <a:pt x="1811" y="3303"/>
                  </a:lnTo>
                  <a:lnTo>
                    <a:pt x="1773" y="3320"/>
                  </a:lnTo>
                  <a:lnTo>
                    <a:pt x="1734" y="3336"/>
                  </a:lnTo>
                  <a:lnTo>
                    <a:pt x="1693" y="3349"/>
                  </a:lnTo>
                  <a:lnTo>
                    <a:pt x="1651" y="3363"/>
                  </a:lnTo>
                  <a:lnTo>
                    <a:pt x="1610" y="3375"/>
                  </a:lnTo>
                  <a:lnTo>
                    <a:pt x="1567" y="3385"/>
                  </a:lnTo>
                  <a:lnTo>
                    <a:pt x="1525" y="3396"/>
                  </a:lnTo>
                  <a:lnTo>
                    <a:pt x="1482" y="3404"/>
                  </a:lnTo>
                  <a:lnTo>
                    <a:pt x="1437" y="3413"/>
                  </a:lnTo>
                  <a:lnTo>
                    <a:pt x="1392" y="3420"/>
                  </a:lnTo>
                  <a:lnTo>
                    <a:pt x="1348" y="3425"/>
                  </a:lnTo>
                  <a:lnTo>
                    <a:pt x="1302" y="3430"/>
                  </a:lnTo>
                  <a:lnTo>
                    <a:pt x="1255" y="3432"/>
                  </a:lnTo>
                  <a:lnTo>
                    <a:pt x="1209" y="3435"/>
                  </a:lnTo>
                  <a:lnTo>
                    <a:pt x="1163" y="3435"/>
                  </a:lnTo>
                  <a:lnTo>
                    <a:pt x="1098" y="3433"/>
                  </a:lnTo>
                  <a:lnTo>
                    <a:pt x="1034" y="3430"/>
                  </a:lnTo>
                  <a:lnTo>
                    <a:pt x="972" y="3425"/>
                  </a:lnTo>
                  <a:lnTo>
                    <a:pt x="912" y="3416"/>
                  </a:lnTo>
                  <a:lnTo>
                    <a:pt x="854" y="3406"/>
                  </a:lnTo>
                  <a:lnTo>
                    <a:pt x="796" y="3392"/>
                  </a:lnTo>
                  <a:lnTo>
                    <a:pt x="741" y="3377"/>
                  </a:lnTo>
                  <a:lnTo>
                    <a:pt x="688" y="3360"/>
                  </a:lnTo>
                  <a:lnTo>
                    <a:pt x="635" y="3341"/>
                  </a:lnTo>
                  <a:lnTo>
                    <a:pt x="585" y="3320"/>
                  </a:lnTo>
                  <a:lnTo>
                    <a:pt x="535" y="3296"/>
                  </a:lnTo>
                  <a:lnTo>
                    <a:pt x="489" y="3272"/>
                  </a:lnTo>
                  <a:lnTo>
                    <a:pt x="444" y="3245"/>
                  </a:lnTo>
                  <a:lnTo>
                    <a:pt x="400" y="3217"/>
                  </a:lnTo>
                  <a:lnTo>
                    <a:pt x="358" y="3186"/>
                  </a:lnTo>
                  <a:lnTo>
                    <a:pt x="321" y="3154"/>
                  </a:lnTo>
                  <a:lnTo>
                    <a:pt x="283" y="3121"/>
                  </a:lnTo>
                  <a:lnTo>
                    <a:pt x="247" y="3085"/>
                  </a:lnTo>
                  <a:lnTo>
                    <a:pt x="214" y="3049"/>
                  </a:lnTo>
                  <a:lnTo>
                    <a:pt x="183" y="3010"/>
                  </a:lnTo>
                  <a:lnTo>
                    <a:pt x="156" y="2970"/>
                  </a:lnTo>
                  <a:lnTo>
                    <a:pt x="129" y="2929"/>
                  </a:lnTo>
                  <a:lnTo>
                    <a:pt x="105" y="2886"/>
                  </a:lnTo>
                  <a:lnTo>
                    <a:pt x="82" y="2843"/>
                  </a:lnTo>
                  <a:lnTo>
                    <a:pt x="63" y="2799"/>
                  </a:lnTo>
                  <a:lnTo>
                    <a:pt x="46" y="2752"/>
                  </a:lnTo>
                  <a:lnTo>
                    <a:pt x="33" y="2704"/>
                  </a:lnTo>
                  <a:lnTo>
                    <a:pt x="21" y="2656"/>
                  </a:lnTo>
                  <a:lnTo>
                    <a:pt x="12" y="2607"/>
                  </a:lnTo>
                  <a:lnTo>
                    <a:pt x="5" y="2557"/>
                  </a:lnTo>
                  <a:lnTo>
                    <a:pt x="0" y="2506"/>
                  </a:lnTo>
                  <a:lnTo>
                    <a:pt x="0" y="2454"/>
                  </a:lnTo>
                  <a:lnTo>
                    <a:pt x="0" y="2409"/>
                  </a:lnTo>
                  <a:lnTo>
                    <a:pt x="3" y="2367"/>
                  </a:lnTo>
                  <a:lnTo>
                    <a:pt x="7" y="2325"/>
                  </a:lnTo>
                  <a:lnTo>
                    <a:pt x="14" y="2283"/>
                  </a:lnTo>
                  <a:lnTo>
                    <a:pt x="21" y="2241"/>
                  </a:lnTo>
                  <a:lnTo>
                    <a:pt x="31" y="2202"/>
                  </a:lnTo>
                  <a:lnTo>
                    <a:pt x="43" y="2163"/>
                  </a:lnTo>
                  <a:lnTo>
                    <a:pt x="55" y="2123"/>
                  </a:lnTo>
                  <a:lnTo>
                    <a:pt x="70" y="2085"/>
                  </a:lnTo>
                  <a:lnTo>
                    <a:pt x="87" y="2048"/>
                  </a:lnTo>
                  <a:lnTo>
                    <a:pt x="105" y="2012"/>
                  </a:lnTo>
                  <a:lnTo>
                    <a:pt x="125" y="1976"/>
                  </a:lnTo>
                  <a:lnTo>
                    <a:pt x="146" y="1941"/>
                  </a:lnTo>
                  <a:lnTo>
                    <a:pt x="168" y="1907"/>
                  </a:lnTo>
                  <a:lnTo>
                    <a:pt x="194" y="1874"/>
                  </a:lnTo>
                  <a:lnTo>
                    <a:pt x="220" y="1844"/>
                  </a:lnTo>
                  <a:lnTo>
                    <a:pt x="247" y="1813"/>
                  </a:lnTo>
                  <a:lnTo>
                    <a:pt x="276" y="1782"/>
                  </a:lnTo>
                  <a:lnTo>
                    <a:pt x="307" y="1754"/>
                  </a:lnTo>
                  <a:lnTo>
                    <a:pt x="340" y="1727"/>
                  </a:lnTo>
                  <a:lnTo>
                    <a:pt x="374" y="1701"/>
                  </a:lnTo>
                  <a:lnTo>
                    <a:pt x="410" y="1675"/>
                  </a:lnTo>
                  <a:lnTo>
                    <a:pt x="448" y="1651"/>
                  </a:lnTo>
                  <a:lnTo>
                    <a:pt x="485" y="1629"/>
                  </a:lnTo>
                  <a:lnTo>
                    <a:pt x="525" y="1609"/>
                  </a:lnTo>
                  <a:lnTo>
                    <a:pt x="566" y="1590"/>
                  </a:lnTo>
                  <a:lnTo>
                    <a:pt x="609" y="1571"/>
                  </a:lnTo>
                  <a:lnTo>
                    <a:pt x="653" y="1554"/>
                  </a:lnTo>
                  <a:lnTo>
                    <a:pt x="700" y="1538"/>
                  </a:lnTo>
                  <a:lnTo>
                    <a:pt x="748" y="1525"/>
                  </a:lnTo>
                  <a:lnTo>
                    <a:pt x="796" y="1513"/>
                  </a:lnTo>
                  <a:lnTo>
                    <a:pt x="845" y="1502"/>
                  </a:lnTo>
                  <a:lnTo>
                    <a:pt x="857" y="1423"/>
                  </a:lnTo>
                  <a:lnTo>
                    <a:pt x="873" y="1346"/>
                  </a:lnTo>
                  <a:lnTo>
                    <a:pt x="892" y="1269"/>
                  </a:lnTo>
                  <a:lnTo>
                    <a:pt x="912" y="1194"/>
                  </a:lnTo>
                  <a:lnTo>
                    <a:pt x="938" y="1122"/>
                  </a:lnTo>
                  <a:lnTo>
                    <a:pt x="967" y="1050"/>
                  </a:lnTo>
                  <a:lnTo>
                    <a:pt x="998" y="979"/>
                  </a:lnTo>
                  <a:lnTo>
                    <a:pt x="1034" y="911"/>
                  </a:lnTo>
                  <a:lnTo>
                    <a:pt x="1070" y="844"/>
                  </a:lnTo>
                  <a:lnTo>
                    <a:pt x="1111" y="779"/>
                  </a:lnTo>
                  <a:lnTo>
                    <a:pt x="1154" y="715"/>
                  </a:lnTo>
                  <a:lnTo>
                    <a:pt x="1200" y="655"/>
                  </a:lnTo>
                  <a:lnTo>
                    <a:pt x="1248" y="595"/>
                  </a:lnTo>
                  <a:lnTo>
                    <a:pt x="1300" y="538"/>
                  </a:lnTo>
                  <a:lnTo>
                    <a:pt x="1353" y="485"/>
                  </a:lnTo>
                  <a:lnTo>
                    <a:pt x="1410" y="434"/>
                  </a:lnTo>
                  <a:lnTo>
                    <a:pt x="1466" y="384"/>
                  </a:lnTo>
                  <a:lnTo>
                    <a:pt x="1526" y="338"/>
                  </a:lnTo>
                  <a:lnTo>
                    <a:pt x="1590" y="293"/>
                  </a:lnTo>
                  <a:lnTo>
                    <a:pt x="1653" y="252"/>
                  </a:lnTo>
                  <a:lnTo>
                    <a:pt x="1720" y="213"/>
                  </a:lnTo>
                  <a:lnTo>
                    <a:pt x="1787" y="178"/>
                  </a:lnTo>
                  <a:lnTo>
                    <a:pt x="1857" y="146"/>
                  </a:lnTo>
                  <a:lnTo>
                    <a:pt x="1929" y="115"/>
                  </a:lnTo>
                  <a:lnTo>
                    <a:pt x="2001" y="89"/>
                  </a:lnTo>
                  <a:lnTo>
                    <a:pt x="2077" y="65"/>
                  </a:lnTo>
                  <a:lnTo>
                    <a:pt x="2152" y="46"/>
                  </a:lnTo>
                  <a:lnTo>
                    <a:pt x="2229" y="29"/>
                  </a:lnTo>
                  <a:lnTo>
                    <a:pt x="2308" y="17"/>
                  </a:lnTo>
                  <a:lnTo>
                    <a:pt x="2387" y="7"/>
                  </a:lnTo>
                  <a:lnTo>
                    <a:pt x="2468" y="2"/>
                  </a:lnTo>
                  <a:lnTo>
                    <a:pt x="2550" y="0"/>
                  </a:lnTo>
                  <a:lnTo>
                    <a:pt x="2598" y="0"/>
                  </a:lnTo>
                  <a:lnTo>
                    <a:pt x="2648" y="2"/>
                  </a:lnTo>
                  <a:lnTo>
                    <a:pt x="2696" y="5"/>
                  </a:lnTo>
                  <a:lnTo>
                    <a:pt x="2744" y="10"/>
                  </a:lnTo>
                  <a:lnTo>
                    <a:pt x="2792" y="17"/>
                  </a:lnTo>
                  <a:lnTo>
                    <a:pt x="2838" y="24"/>
                  </a:lnTo>
                  <a:lnTo>
                    <a:pt x="2886" y="33"/>
                  </a:lnTo>
                  <a:lnTo>
                    <a:pt x="2932" y="43"/>
                  </a:lnTo>
                  <a:lnTo>
                    <a:pt x="2977" y="53"/>
                  </a:lnTo>
                  <a:lnTo>
                    <a:pt x="3023" y="65"/>
                  </a:lnTo>
                  <a:lnTo>
                    <a:pt x="3068" y="79"/>
                  </a:lnTo>
                  <a:lnTo>
                    <a:pt x="3112" y="94"/>
                  </a:lnTo>
                  <a:lnTo>
                    <a:pt x="3155" y="110"/>
                  </a:lnTo>
                  <a:lnTo>
                    <a:pt x="3198" y="127"/>
                  </a:lnTo>
                  <a:lnTo>
                    <a:pt x="3241" y="146"/>
                  </a:lnTo>
                  <a:lnTo>
                    <a:pt x="3284" y="165"/>
                  </a:lnTo>
                  <a:lnTo>
                    <a:pt x="3325" y="185"/>
                  </a:lnTo>
                  <a:lnTo>
                    <a:pt x="3366" y="206"/>
                  </a:lnTo>
                  <a:lnTo>
                    <a:pt x="3406" y="228"/>
                  </a:lnTo>
                  <a:lnTo>
                    <a:pt x="3445" y="252"/>
                  </a:lnTo>
                  <a:lnTo>
                    <a:pt x="3485" y="276"/>
                  </a:lnTo>
                  <a:lnTo>
                    <a:pt x="3522" y="302"/>
                  </a:lnTo>
                  <a:lnTo>
                    <a:pt x="3560" y="328"/>
                  </a:lnTo>
                  <a:lnTo>
                    <a:pt x="3596" y="355"/>
                  </a:lnTo>
                  <a:lnTo>
                    <a:pt x="3632" y="384"/>
                  </a:lnTo>
                  <a:lnTo>
                    <a:pt x="3666" y="413"/>
                  </a:lnTo>
                  <a:lnTo>
                    <a:pt x="3701" y="444"/>
                  </a:lnTo>
                  <a:lnTo>
                    <a:pt x="3735" y="475"/>
                  </a:lnTo>
                  <a:lnTo>
                    <a:pt x="3768" y="506"/>
                  </a:lnTo>
                  <a:lnTo>
                    <a:pt x="3798" y="538"/>
                  </a:lnTo>
                  <a:lnTo>
                    <a:pt x="3829" y="573"/>
                  </a:lnTo>
                  <a:lnTo>
                    <a:pt x="3860" y="607"/>
                  </a:lnTo>
                  <a:lnTo>
                    <a:pt x="3905" y="595"/>
                  </a:lnTo>
                  <a:lnTo>
                    <a:pt x="3951" y="587"/>
                  </a:lnTo>
                  <a:lnTo>
                    <a:pt x="3997" y="578"/>
                  </a:lnTo>
                  <a:lnTo>
                    <a:pt x="4044" y="571"/>
                  </a:lnTo>
                  <a:lnTo>
                    <a:pt x="4092" y="564"/>
                  </a:lnTo>
                  <a:lnTo>
                    <a:pt x="4138" y="561"/>
                  </a:lnTo>
                  <a:lnTo>
                    <a:pt x="4186" y="559"/>
                  </a:lnTo>
                  <a:lnTo>
                    <a:pt x="4236" y="55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76" name="Content Placeholder 2"/>
          <p:cNvSpPr txBox="1">
            <a:spLocks/>
          </p:cNvSpPr>
          <p:nvPr/>
        </p:nvSpPr>
        <p:spPr>
          <a:xfrm>
            <a:off x="338103" y="2306403"/>
            <a:ext cx="1220828" cy="852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§"/>
              <a:defRPr sz="1400" b="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defRPr sz="1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8" b="1" dirty="0">
                <a:solidFill>
                  <a:srgbClr val="000000"/>
                </a:solidFill>
              </a:rPr>
              <a:t>TCP/IP</a:t>
            </a:r>
            <a:r>
              <a:rPr lang="en-US" sz="1108" dirty="0">
                <a:solidFill>
                  <a:srgbClr val="000000"/>
                </a:solidFill>
              </a:rPr>
              <a:t> internet network (completed by HTTP, DNS, ARP,…)</a:t>
            </a:r>
          </a:p>
        </p:txBody>
      </p:sp>
      <p:sp>
        <p:nvSpPr>
          <p:cNvPr id="78" name="Content Placeholder 2"/>
          <p:cNvSpPr txBox="1">
            <a:spLocks/>
          </p:cNvSpPr>
          <p:nvPr/>
        </p:nvSpPr>
        <p:spPr>
          <a:xfrm>
            <a:off x="2114815" y="2306403"/>
            <a:ext cx="1220828" cy="340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§"/>
              <a:defRPr sz="1400" b="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defRPr sz="1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8" b="1" dirty="0">
                <a:solidFill>
                  <a:srgbClr val="000000"/>
                </a:solidFill>
              </a:rPr>
              <a:t>Information exchange</a:t>
            </a: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3939907" y="2306403"/>
            <a:ext cx="1220828" cy="170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Wingdings" pitchFamily="2" charset="2"/>
              <a:buChar char="§"/>
              <a:defRPr sz="1400" b="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Char char="§"/>
              <a:defRPr sz="1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3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itchFamily="34" charset="0"/>
              <a:buChar char="–"/>
              <a:defRPr sz="1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9624" indent="-193663" algn="l" defTabSz="914342" rtl="0" eaLnBrk="1" latinLnBrk="0" hangingPunct="1">
              <a:spcBef>
                <a:spcPts val="0"/>
              </a:spcBef>
              <a:buClr>
                <a:srgbClr val="B1B1B1"/>
              </a:buClr>
              <a:buFont typeface="Arial" pitchFamily="34" charset="0"/>
              <a:buChar char="–"/>
              <a:defRPr sz="1700" kern="1200">
                <a:solidFill>
                  <a:srgbClr val="494949"/>
                </a:solidFill>
                <a:latin typeface="+mn-lt"/>
                <a:ea typeface="+mn-ea"/>
                <a:cs typeface="+mn-cs"/>
              </a:defRPr>
            </a:lvl5pPr>
            <a:lvl6pPr marL="2514441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12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3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4" indent="-228586" algn="l" defTabSz="9143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8" dirty="0">
                <a:solidFill>
                  <a:srgbClr val="000000"/>
                </a:solidFill>
              </a:rPr>
              <a:t>1990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564045" y="1774838"/>
            <a:ext cx="343748" cy="421029"/>
            <a:chOff x="2798672" y="1646321"/>
            <a:chExt cx="330481" cy="456115"/>
          </a:xfrm>
        </p:grpSpPr>
        <p:sp>
          <p:nvSpPr>
            <p:cNvPr id="82" name="Freeform 356"/>
            <p:cNvSpPr>
              <a:spLocks/>
            </p:cNvSpPr>
            <p:nvPr/>
          </p:nvSpPr>
          <p:spPr bwMode="auto">
            <a:xfrm flipV="1">
              <a:off x="2949587" y="1951600"/>
              <a:ext cx="179566" cy="150836"/>
            </a:xfrm>
            <a:custGeom>
              <a:avLst/>
              <a:gdLst/>
              <a:ahLst/>
              <a:cxnLst>
                <a:cxn ang="0">
                  <a:pos x="50" y="71"/>
                </a:cxn>
                <a:cxn ang="0">
                  <a:pos x="0" y="36"/>
                </a:cxn>
                <a:cxn ang="0">
                  <a:pos x="50" y="0"/>
                </a:cxn>
                <a:cxn ang="0">
                  <a:pos x="50" y="20"/>
                </a:cxn>
                <a:cxn ang="0">
                  <a:pos x="70" y="20"/>
                </a:cxn>
                <a:cxn ang="0">
                  <a:pos x="106" y="53"/>
                </a:cxn>
                <a:cxn ang="0">
                  <a:pos x="85" y="89"/>
                </a:cxn>
                <a:cxn ang="0">
                  <a:pos x="85" y="65"/>
                </a:cxn>
                <a:cxn ang="0">
                  <a:pos x="67" y="51"/>
                </a:cxn>
                <a:cxn ang="0">
                  <a:pos x="50" y="51"/>
                </a:cxn>
              </a:cxnLst>
              <a:rect l="0" t="0" r="r" b="b"/>
              <a:pathLst>
                <a:path w="106" h="89">
                  <a:moveTo>
                    <a:pt x="50" y="71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9" y="20"/>
                    <a:pt x="70" y="20"/>
                  </a:cubicBezTo>
                  <a:cubicBezTo>
                    <a:pt x="83" y="20"/>
                    <a:pt x="106" y="31"/>
                    <a:pt x="106" y="53"/>
                  </a:cubicBezTo>
                  <a:cubicBezTo>
                    <a:pt x="106" y="70"/>
                    <a:pt x="92" y="87"/>
                    <a:pt x="85" y="89"/>
                  </a:cubicBezTo>
                  <a:cubicBezTo>
                    <a:pt x="85" y="89"/>
                    <a:pt x="86" y="68"/>
                    <a:pt x="85" y="65"/>
                  </a:cubicBezTo>
                  <a:cubicBezTo>
                    <a:pt x="85" y="62"/>
                    <a:pt x="84" y="51"/>
                    <a:pt x="67" y="51"/>
                  </a:cubicBezTo>
                  <a:cubicBezTo>
                    <a:pt x="50" y="51"/>
                    <a:pt x="50" y="51"/>
                    <a:pt x="50" y="51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357"/>
            <p:cNvSpPr>
              <a:spLocks/>
            </p:cNvSpPr>
            <p:nvPr/>
          </p:nvSpPr>
          <p:spPr bwMode="auto">
            <a:xfrm flipV="1">
              <a:off x="2798672" y="1646321"/>
              <a:ext cx="159680" cy="136260"/>
            </a:xfrm>
            <a:custGeom>
              <a:avLst/>
              <a:gdLst/>
              <a:ahLst/>
              <a:cxnLst>
                <a:cxn ang="0">
                  <a:pos x="55" y="19"/>
                </a:cxn>
                <a:cxn ang="0">
                  <a:pos x="106" y="54"/>
                </a:cxn>
                <a:cxn ang="0">
                  <a:pos x="56" y="90"/>
                </a:cxn>
                <a:cxn ang="0">
                  <a:pos x="55" y="70"/>
                </a:cxn>
                <a:cxn ang="0">
                  <a:pos x="36" y="70"/>
                </a:cxn>
                <a:cxn ang="0">
                  <a:pos x="0" y="36"/>
                </a:cxn>
                <a:cxn ang="0">
                  <a:pos x="21" y="0"/>
                </a:cxn>
                <a:cxn ang="0">
                  <a:pos x="20" y="25"/>
                </a:cxn>
                <a:cxn ang="0">
                  <a:pos x="39" y="39"/>
                </a:cxn>
                <a:cxn ang="0">
                  <a:pos x="55" y="39"/>
                </a:cxn>
              </a:cxnLst>
              <a:rect l="0" t="0" r="r" b="b"/>
              <a:pathLst>
                <a:path w="106" h="90">
                  <a:moveTo>
                    <a:pt x="55" y="19"/>
                  </a:moveTo>
                  <a:cubicBezTo>
                    <a:pt x="106" y="54"/>
                    <a:pt x="106" y="54"/>
                    <a:pt x="106" y="54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46" y="70"/>
                    <a:pt x="36" y="70"/>
                  </a:cubicBezTo>
                  <a:cubicBezTo>
                    <a:pt x="23" y="69"/>
                    <a:pt x="0" y="59"/>
                    <a:pt x="0" y="36"/>
                  </a:cubicBezTo>
                  <a:cubicBezTo>
                    <a:pt x="0" y="19"/>
                    <a:pt x="14" y="2"/>
                    <a:pt x="21" y="0"/>
                  </a:cubicBezTo>
                  <a:cubicBezTo>
                    <a:pt x="21" y="0"/>
                    <a:pt x="19" y="21"/>
                    <a:pt x="20" y="25"/>
                  </a:cubicBezTo>
                  <a:cubicBezTo>
                    <a:pt x="21" y="27"/>
                    <a:pt x="22" y="38"/>
                    <a:pt x="39" y="39"/>
                  </a:cubicBezTo>
                  <a:cubicBezTo>
                    <a:pt x="55" y="39"/>
                    <a:pt x="55" y="39"/>
                    <a:pt x="55" y="39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4" name="Groupe 313"/>
            <p:cNvGrpSpPr/>
            <p:nvPr/>
          </p:nvGrpSpPr>
          <p:grpSpPr>
            <a:xfrm>
              <a:off x="2840110" y="1750986"/>
              <a:ext cx="224442" cy="229916"/>
              <a:chOff x="1090613" y="5176838"/>
              <a:chExt cx="325438" cy="333375"/>
            </a:xfrm>
          </p:grpSpPr>
          <p:sp>
            <p:nvSpPr>
              <p:cNvPr id="85" name="Freeform 756"/>
              <p:cNvSpPr>
                <a:spLocks/>
              </p:cNvSpPr>
              <p:nvPr/>
            </p:nvSpPr>
            <p:spPr bwMode="auto">
              <a:xfrm>
                <a:off x="1138238" y="5241925"/>
                <a:ext cx="31750" cy="508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26"/>
                  </a:cxn>
                </a:cxnLst>
                <a:rect l="0" t="0" r="r" b="b"/>
                <a:pathLst>
                  <a:path w="16" h="26">
                    <a:moveTo>
                      <a:pt x="16" y="0"/>
                    </a:moveTo>
                    <a:cubicBezTo>
                      <a:pt x="7" y="4"/>
                      <a:pt x="1" y="13"/>
                      <a:pt x="0" y="26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Freeform 757"/>
              <p:cNvSpPr>
                <a:spLocks/>
              </p:cNvSpPr>
              <p:nvPr/>
            </p:nvSpPr>
            <p:spPr bwMode="auto">
              <a:xfrm>
                <a:off x="1112838" y="5370513"/>
                <a:ext cx="15875" cy="1905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8" y="0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cubicBezTo>
                      <a:pt x="2" y="7"/>
                      <a:pt x="5" y="3"/>
                      <a:pt x="8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7" name="Freeform 758"/>
              <p:cNvSpPr>
                <a:spLocks/>
              </p:cNvSpPr>
              <p:nvPr/>
            </p:nvSpPr>
            <p:spPr bwMode="auto">
              <a:xfrm>
                <a:off x="1138238" y="5292725"/>
                <a:ext cx="1588" cy="1428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7">
                    <a:moveTo>
                      <a:pt x="0" y="7"/>
                    </a:moveTo>
                    <a:cubicBezTo>
                      <a:pt x="0" y="6"/>
                      <a:pt x="0" y="4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8" name="Freeform 759"/>
              <p:cNvSpPr>
                <a:spLocks/>
              </p:cNvSpPr>
              <p:nvPr/>
            </p:nvSpPr>
            <p:spPr bwMode="auto">
              <a:xfrm>
                <a:off x="1128713" y="5307013"/>
                <a:ext cx="34925" cy="63500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18" y="22"/>
                  </a:cxn>
                  <a:cxn ang="0">
                    <a:pos x="5" y="0"/>
                  </a:cxn>
                </a:cxnLst>
                <a:rect l="0" t="0" r="r" b="b"/>
                <a:pathLst>
                  <a:path w="18" h="33">
                    <a:moveTo>
                      <a:pt x="0" y="33"/>
                    </a:moveTo>
                    <a:cubicBezTo>
                      <a:pt x="5" y="28"/>
                      <a:pt x="11" y="24"/>
                      <a:pt x="18" y="22"/>
                    </a:cubicBezTo>
                    <a:cubicBezTo>
                      <a:pt x="13" y="17"/>
                      <a:pt x="7" y="9"/>
                      <a:pt x="5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Freeform 760"/>
              <p:cNvSpPr>
                <a:spLocks/>
              </p:cNvSpPr>
              <p:nvPr/>
            </p:nvSpPr>
            <p:spPr bwMode="auto">
              <a:xfrm>
                <a:off x="1090613" y="5389563"/>
                <a:ext cx="22225" cy="10795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56"/>
                  </a:cxn>
                </a:cxnLst>
                <a:rect l="0" t="0" r="r" b="b"/>
                <a:pathLst>
                  <a:path w="12" h="56">
                    <a:moveTo>
                      <a:pt x="12" y="0"/>
                    </a:moveTo>
                    <a:cubicBezTo>
                      <a:pt x="3" y="15"/>
                      <a:pt x="0" y="34"/>
                      <a:pt x="0" y="56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0" name="Freeform 761"/>
              <p:cNvSpPr>
                <a:spLocks/>
              </p:cNvSpPr>
              <p:nvPr/>
            </p:nvSpPr>
            <p:spPr bwMode="auto">
              <a:xfrm>
                <a:off x="1244600" y="5372100"/>
                <a:ext cx="1588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1" name="Freeform 762"/>
              <p:cNvSpPr>
                <a:spLocks/>
              </p:cNvSpPr>
              <p:nvPr/>
            </p:nvSpPr>
            <p:spPr bwMode="auto">
              <a:xfrm>
                <a:off x="1147763" y="5373688"/>
                <a:ext cx="131763" cy="136525"/>
              </a:xfrm>
              <a:custGeom>
                <a:avLst/>
                <a:gdLst/>
                <a:ahLst/>
                <a:cxnLst>
                  <a:cxn ang="0">
                    <a:pos x="0" y="69"/>
                  </a:cxn>
                  <a:cxn ang="0">
                    <a:pos x="68" y="64"/>
                  </a:cxn>
                  <a:cxn ang="0">
                    <a:pos x="50" y="0"/>
                  </a:cxn>
                </a:cxnLst>
                <a:rect l="0" t="0" r="r" b="b"/>
                <a:pathLst>
                  <a:path w="68" h="70">
                    <a:moveTo>
                      <a:pt x="0" y="69"/>
                    </a:moveTo>
                    <a:cubicBezTo>
                      <a:pt x="28" y="70"/>
                      <a:pt x="68" y="69"/>
                      <a:pt x="68" y="64"/>
                    </a:cubicBezTo>
                    <a:cubicBezTo>
                      <a:pt x="68" y="38"/>
                      <a:pt x="63" y="14"/>
                      <a:pt x="5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2" name="Freeform 763"/>
              <p:cNvSpPr>
                <a:spLocks/>
              </p:cNvSpPr>
              <p:nvPr/>
            </p:nvSpPr>
            <p:spPr bwMode="auto">
              <a:xfrm>
                <a:off x="1189038" y="5240338"/>
                <a:ext cx="36513" cy="26988"/>
              </a:xfrm>
              <a:custGeom>
                <a:avLst/>
                <a:gdLst/>
                <a:ahLst/>
                <a:cxnLst>
                  <a:cxn ang="0">
                    <a:pos x="19" y="14"/>
                  </a:cxn>
                  <a:cxn ang="0">
                    <a:pos x="0" y="0"/>
                  </a:cxn>
                </a:cxnLst>
                <a:rect l="0" t="0" r="r" b="b"/>
                <a:pathLst>
                  <a:path w="19" h="14">
                    <a:moveTo>
                      <a:pt x="19" y="14"/>
                    </a:moveTo>
                    <a:cubicBezTo>
                      <a:pt x="15" y="6"/>
                      <a:pt x="8" y="0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3" name="Freeform 764"/>
              <p:cNvSpPr>
                <a:spLocks/>
              </p:cNvSpPr>
              <p:nvPr/>
            </p:nvSpPr>
            <p:spPr bwMode="auto">
              <a:xfrm>
                <a:off x="1169988" y="5240338"/>
                <a:ext cx="19050" cy="15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8" y="0"/>
                  </a:cxn>
                  <a:cxn ang="0">
                    <a:pos x="0" y="1"/>
                  </a:cxn>
                </a:cxnLst>
                <a:rect l="0" t="0" r="r" b="b"/>
                <a:pathLst>
                  <a:path w="10" h="1">
                    <a:moveTo>
                      <a:pt x="10" y="0"/>
                    </a:moveTo>
                    <a:cubicBezTo>
                      <a:pt x="9" y="0"/>
                      <a:pt x="9" y="0"/>
                      <a:pt x="8" y="0"/>
                    </a:cubicBezTo>
                    <a:cubicBezTo>
                      <a:pt x="5" y="0"/>
                      <a:pt x="3" y="0"/>
                      <a:pt x="0" y="1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4" name="Freeform 765"/>
              <p:cNvSpPr>
                <a:spLocks/>
              </p:cNvSpPr>
              <p:nvPr/>
            </p:nvSpPr>
            <p:spPr bwMode="auto">
              <a:xfrm>
                <a:off x="1225550" y="5267325"/>
                <a:ext cx="6350" cy="39688"/>
              </a:xfrm>
              <a:custGeom>
                <a:avLst/>
                <a:gdLst/>
                <a:ahLst/>
                <a:cxnLst>
                  <a:cxn ang="0">
                    <a:pos x="3" y="20"/>
                  </a:cxn>
                  <a:cxn ang="0">
                    <a:pos x="3" y="15"/>
                  </a:cxn>
                  <a:cxn ang="0">
                    <a:pos x="0" y="0"/>
                  </a:cxn>
                </a:cxnLst>
                <a:rect l="0" t="0" r="r" b="b"/>
                <a:pathLst>
                  <a:path w="3" h="20">
                    <a:moveTo>
                      <a:pt x="3" y="20"/>
                    </a:moveTo>
                    <a:cubicBezTo>
                      <a:pt x="3" y="18"/>
                      <a:pt x="3" y="17"/>
                      <a:pt x="3" y="15"/>
                    </a:cubicBezTo>
                    <a:cubicBezTo>
                      <a:pt x="3" y="10"/>
                      <a:pt x="2" y="5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Freeform 766"/>
              <p:cNvSpPr>
                <a:spLocks/>
              </p:cNvSpPr>
              <p:nvPr/>
            </p:nvSpPr>
            <p:spPr bwMode="auto">
              <a:xfrm>
                <a:off x="1206500" y="5307013"/>
                <a:ext cx="38100" cy="6508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22"/>
                  </a:cxn>
                  <a:cxn ang="0">
                    <a:pos x="20" y="34"/>
                  </a:cxn>
                </a:cxnLst>
                <a:rect l="0" t="0" r="r" b="b"/>
                <a:pathLst>
                  <a:path w="20" h="34">
                    <a:moveTo>
                      <a:pt x="13" y="0"/>
                    </a:moveTo>
                    <a:cubicBezTo>
                      <a:pt x="11" y="9"/>
                      <a:pt x="5" y="17"/>
                      <a:pt x="0" y="22"/>
                    </a:cubicBezTo>
                    <a:cubicBezTo>
                      <a:pt x="8" y="25"/>
                      <a:pt x="14" y="29"/>
                      <a:pt x="20" y="34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Freeform 767"/>
              <p:cNvSpPr>
                <a:spLocks/>
              </p:cNvSpPr>
              <p:nvPr/>
            </p:nvSpPr>
            <p:spPr bwMode="auto">
              <a:xfrm>
                <a:off x="1274763" y="5180013"/>
                <a:ext cx="30163" cy="49213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25"/>
                  </a:cxn>
                </a:cxnLst>
                <a:rect l="0" t="0" r="r" b="b"/>
                <a:pathLst>
                  <a:path w="16" h="25">
                    <a:moveTo>
                      <a:pt x="16" y="0"/>
                    </a:moveTo>
                    <a:cubicBezTo>
                      <a:pt x="7" y="3"/>
                      <a:pt x="0" y="13"/>
                      <a:pt x="0" y="25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7" name="Freeform 768"/>
              <p:cNvSpPr>
                <a:spLocks/>
              </p:cNvSpPr>
              <p:nvPr/>
            </p:nvSpPr>
            <p:spPr bwMode="auto">
              <a:xfrm>
                <a:off x="1246188" y="5308600"/>
                <a:ext cx="15875" cy="1905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8" y="0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cubicBezTo>
                      <a:pt x="3" y="6"/>
                      <a:pt x="5" y="3"/>
                      <a:pt x="8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Freeform 769"/>
              <p:cNvSpPr>
                <a:spLocks/>
              </p:cNvSpPr>
              <p:nvPr/>
            </p:nvSpPr>
            <p:spPr bwMode="auto">
              <a:xfrm>
                <a:off x="1274763" y="5229225"/>
                <a:ext cx="1588" cy="1428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h="8">
                    <a:moveTo>
                      <a:pt x="0" y="8"/>
                    </a:moveTo>
                    <a:cubicBezTo>
                      <a:pt x="0" y="6"/>
                      <a:pt x="0" y="4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Freeform 770"/>
              <p:cNvSpPr>
                <a:spLocks/>
              </p:cNvSpPr>
              <p:nvPr/>
            </p:nvSpPr>
            <p:spPr bwMode="auto">
              <a:xfrm>
                <a:off x="1262063" y="5243513"/>
                <a:ext cx="36513" cy="65088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19" y="22"/>
                  </a:cxn>
                  <a:cxn ang="0">
                    <a:pos x="6" y="0"/>
                  </a:cxn>
                </a:cxnLst>
                <a:rect l="0" t="0" r="r" b="b"/>
                <a:pathLst>
                  <a:path w="19" h="33">
                    <a:moveTo>
                      <a:pt x="0" y="33"/>
                    </a:moveTo>
                    <a:cubicBezTo>
                      <a:pt x="5" y="28"/>
                      <a:pt x="11" y="24"/>
                      <a:pt x="19" y="22"/>
                    </a:cubicBezTo>
                    <a:cubicBezTo>
                      <a:pt x="14" y="17"/>
                      <a:pt x="8" y="8"/>
                      <a:pt x="6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0" name="Freeform 771"/>
              <p:cNvSpPr>
                <a:spLocks/>
              </p:cNvSpPr>
              <p:nvPr/>
            </p:nvSpPr>
            <p:spPr bwMode="auto">
              <a:xfrm>
                <a:off x="1233488" y="5327650"/>
                <a:ext cx="12700" cy="3492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18"/>
                  </a:cxn>
                </a:cxnLst>
                <a:rect l="0" t="0" r="r" b="b"/>
                <a:pathLst>
                  <a:path w="7" h="18">
                    <a:moveTo>
                      <a:pt x="7" y="0"/>
                    </a:moveTo>
                    <a:cubicBezTo>
                      <a:pt x="4" y="5"/>
                      <a:pt x="2" y="11"/>
                      <a:pt x="0" y="18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Freeform 772"/>
              <p:cNvSpPr>
                <a:spLocks/>
              </p:cNvSpPr>
              <p:nvPr/>
            </p:nvSpPr>
            <p:spPr bwMode="auto">
              <a:xfrm>
                <a:off x="1377950" y="5310188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2" name="Freeform 773"/>
              <p:cNvSpPr>
                <a:spLocks/>
              </p:cNvSpPr>
              <p:nvPr/>
            </p:nvSpPr>
            <p:spPr bwMode="auto">
              <a:xfrm>
                <a:off x="1281113" y="5310188"/>
                <a:ext cx="134938" cy="138113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69" y="65"/>
                  </a:cxn>
                  <a:cxn ang="0">
                    <a:pos x="51" y="0"/>
                  </a:cxn>
                </a:cxnLst>
                <a:rect l="0" t="0" r="r" b="b"/>
                <a:pathLst>
                  <a:path w="69" h="71">
                    <a:moveTo>
                      <a:pt x="0" y="70"/>
                    </a:moveTo>
                    <a:cubicBezTo>
                      <a:pt x="29" y="71"/>
                      <a:pt x="69" y="69"/>
                      <a:pt x="69" y="65"/>
                    </a:cubicBezTo>
                    <a:cubicBezTo>
                      <a:pt x="69" y="38"/>
                      <a:pt x="64" y="14"/>
                      <a:pt x="51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3" name="Freeform 774"/>
              <p:cNvSpPr>
                <a:spLocks/>
              </p:cNvSpPr>
              <p:nvPr/>
            </p:nvSpPr>
            <p:spPr bwMode="auto">
              <a:xfrm>
                <a:off x="1322388" y="5176838"/>
                <a:ext cx="38100" cy="28575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0" y="0"/>
                  </a:cxn>
                </a:cxnLst>
                <a:rect l="0" t="0" r="r" b="b"/>
                <a:pathLst>
                  <a:path w="20" h="15">
                    <a:moveTo>
                      <a:pt x="20" y="15"/>
                    </a:moveTo>
                    <a:cubicBezTo>
                      <a:pt x="16" y="6"/>
                      <a:pt x="9" y="1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Freeform 775"/>
              <p:cNvSpPr>
                <a:spLocks/>
              </p:cNvSpPr>
              <p:nvPr/>
            </p:nvSpPr>
            <p:spPr bwMode="auto">
              <a:xfrm>
                <a:off x="1304925" y="5176838"/>
                <a:ext cx="17463" cy="317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8" y="0"/>
                  </a:cxn>
                  <a:cxn ang="0">
                    <a:pos x="0" y="2"/>
                  </a:cxn>
                </a:cxnLst>
                <a:rect l="0" t="0" r="r" b="b"/>
                <a:pathLst>
                  <a:path w="9" h="2">
                    <a:moveTo>
                      <a:pt x="9" y="0"/>
                    </a:moveTo>
                    <a:cubicBezTo>
                      <a:pt x="9" y="0"/>
                      <a:pt x="8" y="0"/>
                      <a:pt x="8" y="0"/>
                    </a:cubicBezTo>
                    <a:cubicBezTo>
                      <a:pt x="5" y="0"/>
                      <a:pt x="3" y="1"/>
                      <a:pt x="0" y="2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" name="Freeform 776"/>
              <p:cNvSpPr>
                <a:spLocks/>
              </p:cNvSpPr>
              <p:nvPr/>
            </p:nvSpPr>
            <p:spPr bwMode="auto">
              <a:xfrm>
                <a:off x="1360488" y="5205413"/>
                <a:ext cx="6350" cy="36513"/>
              </a:xfrm>
              <a:custGeom>
                <a:avLst/>
                <a:gdLst/>
                <a:ahLst/>
                <a:cxnLst>
                  <a:cxn ang="0">
                    <a:pos x="3" y="19"/>
                  </a:cxn>
                  <a:cxn ang="0">
                    <a:pos x="3" y="15"/>
                  </a:cxn>
                  <a:cxn ang="0">
                    <a:pos x="0" y="0"/>
                  </a:cxn>
                </a:cxnLst>
                <a:rect l="0" t="0" r="r" b="b"/>
                <a:pathLst>
                  <a:path w="3" h="19">
                    <a:moveTo>
                      <a:pt x="3" y="19"/>
                    </a:moveTo>
                    <a:cubicBezTo>
                      <a:pt x="3" y="18"/>
                      <a:pt x="3" y="16"/>
                      <a:pt x="3" y="15"/>
                    </a:cubicBezTo>
                    <a:cubicBezTo>
                      <a:pt x="3" y="9"/>
                      <a:pt x="2" y="4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Freeform 777"/>
              <p:cNvSpPr>
                <a:spLocks/>
              </p:cNvSpPr>
              <p:nvPr/>
            </p:nvSpPr>
            <p:spPr bwMode="auto">
              <a:xfrm>
                <a:off x="1341438" y="5241925"/>
                <a:ext cx="36513" cy="68263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23"/>
                  </a:cxn>
                  <a:cxn ang="0">
                    <a:pos x="19" y="35"/>
                  </a:cxn>
                </a:cxnLst>
                <a:rect l="0" t="0" r="r" b="b"/>
                <a:pathLst>
                  <a:path w="19" h="35">
                    <a:moveTo>
                      <a:pt x="13" y="0"/>
                    </a:moveTo>
                    <a:cubicBezTo>
                      <a:pt x="11" y="9"/>
                      <a:pt x="5" y="18"/>
                      <a:pt x="0" y="23"/>
                    </a:cubicBezTo>
                    <a:cubicBezTo>
                      <a:pt x="8" y="25"/>
                      <a:pt x="14" y="29"/>
                      <a:pt x="19" y="35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297102" y="1739422"/>
            <a:ext cx="506437" cy="506437"/>
            <a:chOff x="4655194" y="1607955"/>
            <a:chExt cx="548640" cy="548640"/>
          </a:xfrm>
        </p:grpSpPr>
        <p:sp>
          <p:nvSpPr>
            <p:cNvPr id="71" name="Oval 70"/>
            <p:cNvSpPr>
              <a:spLocks/>
            </p:cNvSpPr>
            <p:nvPr/>
          </p:nvSpPr>
          <p:spPr>
            <a:xfrm>
              <a:off x="4655194" y="1607955"/>
              <a:ext cx="548640" cy="548640"/>
            </a:xfrm>
            <a:prstGeom prst="ellipse">
              <a:avLst/>
            </a:prstGeom>
            <a:solidFill>
              <a:schemeClr val="accent5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108" b="1" dirty="0">
                <a:solidFill>
                  <a:schemeClr val="bg1"/>
                </a:solidFill>
              </a:endParaRPr>
            </a:p>
          </p:txBody>
        </p:sp>
        <p:grpSp>
          <p:nvGrpSpPr>
            <p:cNvPr id="109" name="Group 26"/>
            <p:cNvGrpSpPr>
              <a:grpSpLocks noChangeAspect="1"/>
            </p:cNvGrpSpPr>
            <p:nvPr/>
          </p:nvGrpSpPr>
          <p:grpSpPr bwMode="auto">
            <a:xfrm>
              <a:off x="4747913" y="1711519"/>
              <a:ext cx="363202" cy="362666"/>
              <a:chOff x="2198" y="568"/>
              <a:chExt cx="2708" cy="2704"/>
            </a:xfrm>
            <a:solidFill>
              <a:schemeClr val="bg1"/>
            </a:solidFill>
          </p:grpSpPr>
          <p:sp>
            <p:nvSpPr>
              <p:cNvPr id="110" name="Freeform 27"/>
              <p:cNvSpPr>
                <a:spLocks noEditPoints="1"/>
              </p:cNvSpPr>
              <p:nvPr/>
            </p:nvSpPr>
            <p:spPr bwMode="auto">
              <a:xfrm>
                <a:off x="2198" y="568"/>
                <a:ext cx="2708" cy="2704"/>
              </a:xfrm>
              <a:custGeom>
                <a:avLst/>
                <a:gdLst>
                  <a:gd name="T0" fmla="*/ 310 w 2708"/>
                  <a:gd name="T1" fmla="*/ 2704 h 2704"/>
                  <a:gd name="T2" fmla="*/ 144 w 2708"/>
                  <a:gd name="T3" fmla="*/ 2652 h 2704"/>
                  <a:gd name="T4" fmla="*/ 26 w 2708"/>
                  <a:gd name="T5" fmla="*/ 2512 h 2704"/>
                  <a:gd name="T6" fmla="*/ 2 w 2708"/>
                  <a:gd name="T7" fmla="*/ 1864 h 2704"/>
                  <a:gd name="T8" fmla="*/ 18 w 2708"/>
                  <a:gd name="T9" fmla="*/ 200 h 2704"/>
                  <a:gd name="T10" fmla="*/ 110 w 2708"/>
                  <a:gd name="T11" fmla="*/ 68 h 2704"/>
                  <a:gd name="T12" fmla="*/ 260 w 2708"/>
                  <a:gd name="T13" fmla="*/ 4 h 2704"/>
                  <a:gd name="T14" fmla="*/ 2456 w 2708"/>
                  <a:gd name="T15" fmla="*/ 6 h 2704"/>
                  <a:gd name="T16" fmla="*/ 2608 w 2708"/>
                  <a:gd name="T17" fmla="*/ 82 h 2704"/>
                  <a:gd name="T18" fmla="*/ 2688 w 2708"/>
                  <a:gd name="T19" fmla="*/ 234 h 2704"/>
                  <a:gd name="T20" fmla="*/ 2706 w 2708"/>
                  <a:gd name="T21" fmla="*/ 1112 h 2704"/>
                  <a:gd name="T22" fmla="*/ 2698 w 2708"/>
                  <a:gd name="T23" fmla="*/ 2470 h 2704"/>
                  <a:gd name="T24" fmla="*/ 2626 w 2708"/>
                  <a:gd name="T25" fmla="*/ 2608 h 2704"/>
                  <a:gd name="T26" fmla="*/ 2492 w 2708"/>
                  <a:gd name="T27" fmla="*/ 2690 h 2704"/>
                  <a:gd name="T28" fmla="*/ 2390 w 2708"/>
                  <a:gd name="T29" fmla="*/ 2704 h 2704"/>
                  <a:gd name="T30" fmla="*/ 2288 w 2708"/>
                  <a:gd name="T31" fmla="*/ 2454 h 2704"/>
                  <a:gd name="T32" fmla="*/ 1956 w 2708"/>
                  <a:gd name="T33" fmla="*/ 500 h 2704"/>
                  <a:gd name="T34" fmla="*/ 1942 w 2708"/>
                  <a:gd name="T35" fmla="*/ 586 h 2704"/>
                  <a:gd name="T36" fmla="*/ 1972 w 2708"/>
                  <a:gd name="T37" fmla="*/ 668 h 2704"/>
                  <a:gd name="T38" fmla="*/ 1986 w 2708"/>
                  <a:gd name="T39" fmla="*/ 746 h 2704"/>
                  <a:gd name="T40" fmla="*/ 1942 w 2708"/>
                  <a:gd name="T41" fmla="*/ 844 h 2704"/>
                  <a:gd name="T42" fmla="*/ 1858 w 2708"/>
                  <a:gd name="T43" fmla="*/ 890 h 2704"/>
                  <a:gd name="T44" fmla="*/ 1740 w 2708"/>
                  <a:gd name="T45" fmla="*/ 866 h 2704"/>
                  <a:gd name="T46" fmla="*/ 1692 w 2708"/>
                  <a:gd name="T47" fmla="*/ 814 h 2704"/>
                  <a:gd name="T48" fmla="*/ 1670 w 2708"/>
                  <a:gd name="T49" fmla="*/ 736 h 2704"/>
                  <a:gd name="T50" fmla="*/ 1694 w 2708"/>
                  <a:gd name="T51" fmla="*/ 656 h 2704"/>
                  <a:gd name="T52" fmla="*/ 1720 w 2708"/>
                  <a:gd name="T53" fmla="*/ 574 h 2704"/>
                  <a:gd name="T54" fmla="*/ 1712 w 2708"/>
                  <a:gd name="T55" fmla="*/ 506 h 2704"/>
                  <a:gd name="T56" fmla="*/ 1498 w 2708"/>
                  <a:gd name="T57" fmla="*/ 496 h 2704"/>
                  <a:gd name="T58" fmla="*/ 1002 w 2708"/>
                  <a:gd name="T59" fmla="*/ 496 h 2704"/>
                  <a:gd name="T60" fmla="*/ 988 w 2708"/>
                  <a:gd name="T61" fmla="*/ 554 h 2704"/>
                  <a:gd name="T62" fmla="*/ 1010 w 2708"/>
                  <a:gd name="T63" fmla="*/ 654 h 2704"/>
                  <a:gd name="T64" fmla="*/ 1036 w 2708"/>
                  <a:gd name="T65" fmla="*/ 730 h 2704"/>
                  <a:gd name="T66" fmla="*/ 1000 w 2708"/>
                  <a:gd name="T67" fmla="*/ 832 h 2704"/>
                  <a:gd name="T68" fmla="*/ 934 w 2708"/>
                  <a:gd name="T69" fmla="*/ 880 h 2704"/>
                  <a:gd name="T70" fmla="*/ 794 w 2708"/>
                  <a:gd name="T71" fmla="*/ 866 h 2704"/>
                  <a:gd name="T72" fmla="*/ 744 w 2708"/>
                  <a:gd name="T73" fmla="*/ 818 h 2704"/>
                  <a:gd name="T74" fmla="*/ 722 w 2708"/>
                  <a:gd name="T75" fmla="*/ 712 h 2704"/>
                  <a:gd name="T76" fmla="*/ 750 w 2708"/>
                  <a:gd name="T77" fmla="*/ 646 h 2704"/>
                  <a:gd name="T78" fmla="*/ 768 w 2708"/>
                  <a:gd name="T79" fmla="*/ 536 h 2704"/>
                  <a:gd name="T80" fmla="*/ 744 w 2708"/>
                  <a:gd name="T81" fmla="*/ 496 h 2704"/>
                  <a:gd name="T82" fmla="*/ 468 w 2708"/>
                  <a:gd name="T83" fmla="*/ 494 h 2704"/>
                  <a:gd name="T84" fmla="*/ 414 w 2708"/>
                  <a:gd name="T85" fmla="*/ 548 h 2704"/>
                  <a:gd name="T86" fmla="*/ 2288 w 2708"/>
                  <a:gd name="T87" fmla="*/ 2454 h 2704"/>
                  <a:gd name="T88" fmla="*/ 938 w 2708"/>
                  <a:gd name="T89" fmla="*/ 394 h 2704"/>
                  <a:gd name="T90" fmla="*/ 918 w 2708"/>
                  <a:gd name="T91" fmla="*/ 224 h 2704"/>
                  <a:gd name="T92" fmla="*/ 852 w 2708"/>
                  <a:gd name="T93" fmla="*/ 216 h 2704"/>
                  <a:gd name="T94" fmla="*/ 812 w 2708"/>
                  <a:gd name="T95" fmla="*/ 272 h 2704"/>
                  <a:gd name="T96" fmla="*/ 810 w 2708"/>
                  <a:gd name="T97" fmla="*/ 594 h 2704"/>
                  <a:gd name="T98" fmla="*/ 832 w 2708"/>
                  <a:gd name="T99" fmla="*/ 782 h 2704"/>
                  <a:gd name="T100" fmla="*/ 890 w 2708"/>
                  <a:gd name="T101" fmla="*/ 800 h 2704"/>
                  <a:gd name="T102" fmla="*/ 936 w 2708"/>
                  <a:gd name="T103" fmla="*/ 742 h 2704"/>
                  <a:gd name="T104" fmla="*/ 1890 w 2708"/>
                  <a:gd name="T105" fmla="*/ 506 h 2704"/>
                  <a:gd name="T106" fmla="*/ 1886 w 2708"/>
                  <a:gd name="T107" fmla="*/ 244 h 2704"/>
                  <a:gd name="T108" fmla="*/ 1816 w 2708"/>
                  <a:gd name="T109" fmla="*/ 214 h 2704"/>
                  <a:gd name="T110" fmla="*/ 1776 w 2708"/>
                  <a:gd name="T111" fmla="*/ 250 h 2704"/>
                  <a:gd name="T112" fmla="*/ 1776 w 2708"/>
                  <a:gd name="T113" fmla="*/ 748 h 2704"/>
                  <a:gd name="T114" fmla="*/ 1820 w 2708"/>
                  <a:gd name="T115" fmla="*/ 800 h 2704"/>
                  <a:gd name="T116" fmla="*/ 1876 w 2708"/>
                  <a:gd name="T117" fmla="*/ 784 h 2704"/>
                  <a:gd name="T118" fmla="*/ 1890 w 2708"/>
                  <a:gd name="T119" fmla="*/ 506 h 2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08" h="2704">
                    <a:moveTo>
                      <a:pt x="1350" y="2702"/>
                    </a:moveTo>
                    <a:lnTo>
                      <a:pt x="1350" y="2702"/>
                    </a:lnTo>
                    <a:lnTo>
                      <a:pt x="830" y="2700"/>
                    </a:lnTo>
                    <a:lnTo>
                      <a:pt x="570" y="2700"/>
                    </a:lnTo>
                    <a:lnTo>
                      <a:pt x="310" y="2704"/>
                    </a:lnTo>
                    <a:lnTo>
                      <a:pt x="310" y="2704"/>
                    </a:lnTo>
                    <a:lnTo>
                      <a:pt x="282" y="2702"/>
                    </a:lnTo>
                    <a:lnTo>
                      <a:pt x="252" y="2698"/>
                    </a:lnTo>
                    <a:lnTo>
                      <a:pt x="224" y="2690"/>
                    </a:lnTo>
                    <a:lnTo>
                      <a:pt x="196" y="2680"/>
                    </a:lnTo>
                    <a:lnTo>
                      <a:pt x="170" y="2666"/>
                    </a:lnTo>
                    <a:lnTo>
                      <a:pt x="144" y="2652"/>
                    </a:lnTo>
                    <a:lnTo>
                      <a:pt x="120" y="2632"/>
                    </a:lnTo>
                    <a:lnTo>
                      <a:pt x="96" y="2612"/>
                    </a:lnTo>
                    <a:lnTo>
                      <a:pt x="76" y="2590"/>
                    </a:lnTo>
                    <a:lnTo>
                      <a:pt x="56" y="2566"/>
                    </a:lnTo>
                    <a:lnTo>
                      <a:pt x="40" y="2540"/>
                    </a:lnTo>
                    <a:lnTo>
                      <a:pt x="26" y="2512"/>
                    </a:lnTo>
                    <a:lnTo>
                      <a:pt x="14" y="2484"/>
                    </a:lnTo>
                    <a:lnTo>
                      <a:pt x="6" y="2454"/>
                    </a:lnTo>
                    <a:lnTo>
                      <a:pt x="2" y="2422"/>
                    </a:lnTo>
                    <a:lnTo>
                      <a:pt x="0" y="2390"/>
                    </a:lnTo>
                    <a:lnTo>
                      <a:pt x="0" y="2390"/>
                    </a:lnTo>
                    <a:lnTo>
                      <a:pt x="2" y="1864"/>
                    </a:lnTo>
                    <a:lnTo>
                      <a:pt x="4" y="1338"/>
                    </a:lnTo>
                    <a:lnTo>
                      <a:pt x="4" y="284"/>
                    </a:lnTo>
                    <a:lnTo>
                      <a:pt x="4" y="284"/>
                    </a:lnTo>
                    <a:lnTo>
                      <a:pt x="6" y="256"/>
                    </a:lnTo>
                    <a:lnTo>
                      <a:pt x="10" y="228"/>
                    </a:lnTo>
                    <a:lnTo>
                      <a:pt x="18" y="200"/>
                    </a:lnTo>
                    <a:lnTo>
                      <a:pt x="28" y="176"/>
                    </a:lnTo>
                    <a:lnTo>
                      <a:pt x="40" y="150"/>
                    </a:lnTo>
                    <a:lnTo>
                      <a:pt x="54" y="128"/>
                    </a:lnTo>
                    <a:lnTo>
                      <a:pt x="70" y="106"/>
                    </a:lnTo>
                    <a:lnTo>
                      <a:pt x="90" y="86"/>
                    </a:lnTo>
                    <a:lnTo>
                      <a:pt x="110" y="68"/>
                    </a:lnTo>
                    <a:lnTo>
                      <a:pt x="132" y="50"/>
                    </a:lnTo>
                    <a:lnTo>
                      <a:pt x="154" y="36"/>
                    </a:lnTo>
                    <a:lnTo>
                      <a:pt x="180" y="24"/>
                    </a:lnTo>
                    <a:lnTo>
                      <a:pt x="206" y="16"/>
                    </a:lnTo>
                    <a:lnTo>
                      <a:pt x="232" y="8"/>
                    </a:lnTo>
                    <a:lnTo>
                      <a:pt x="260" y="4"/>
                    </a:lnTo>
                    <a:lnTo>
                      <a:pt x="288" y="2"/>
                    </a:lnTo>
                    <a:lnTo>
                      <a:pt x="288" y="2"/>
                    </a:lnTo>
                    <a:lnTo>
                      <a:pt x="2392" y="0"/>
                    </a:lnTo>
                    <a:lnTo>
                      <a:pt x="2392" y="0"/>
                    </a:lnTo>
                    <a:lnTo>
                      <a:pt x="2424" y="2"/>
                    </a:lnTo>
                    <a:lnTo>
                      <a:pt x="2456" y="6"/>
                    </a:lnTo>
                    <a:lnTo>
                      <a:pt x="2484" y="12"/>
                    </a:lnTo>
                    <a:lnTo>
                      <a:pt x="2512" y="22"/>
                    </a:lnTo>
                    <a:lnTo>
                      <a:pt x="2540" y="34"/>
                    </a:lnTo>
                    <a:lnTo>
                      <a:pt x="2564" y="48"/>
                    </a:lnTo>
                    <a:lnTo>
                      <a:pt x="2586" y="64"/>
                    </a:lnTo>
                    <a:lnTo>
                      <a:pt x="2608" y="82"/>
                    </a:lnTo>
                    <a:lnTo>
                      <a:pt x="2626" y="102"/>
                    </a:lnTo>
                    <a:lnTo>
                      <a:pt x="2644" y="126"/>
                    </a:lnTo>
                    <a:lnTo>
                      <a:pt x="2658" y="150"/>
                    </a:lnTo>
                    <a:lnTo>
                      <a:pt x="2670" y="176"/>
                    </a:lnTo>
                    <a:lnTo>
                      <a:pt x="2680" y="204"/>
                    </a:lnTo>
                    <a:lnTo>
                      <a:pt x="2688" y="234"/>
                    </a:lnTo>
                    <a:lnTo>
                      <a:pt x="2692" y="264"/>
                    </a:lnTo>
                    <a:lnTo>
                      <a:pt x="2694" y="298"/>
                    </a:lnTo>
                    <a:lnTo>
                      <a:pt x="2694" y="298"/>
                    </a:lnTo>
                    <a:lnTo>
                      <a:pt x="2702" y="704"/>
                    </a:lnTo>
                    <a:lnTo>
                      <a:pt x="2706" y="1112"/>
                    </a:lnTo>
                    <a:lnTo>
                      <a:pt x="2706" y="1112"/>
                    </a:lnTo>
                    <a:lnTo>
                      <a:pt x="2708" y="1748"/>
                    </a:lnTo>
                    <a:lnTo>
                      <a:pt x="2708" y="2384"/>
                    </a:lnTo>
                    <a:lnTo>
                      <a:pt x="2708" y="2384"/>
                    </a:lnTo>
                    <a:lnTo>
                      <a:pt x="2708" y="2414"/>
                    </a:lnTo>
                    <a:lnTo>
                      <a:pt x="2704" y="2442"/>
                    </a:lnTo>
                    <a:lnTo>
                      <a:pt x="2698" y="2470"/>
                    </a:lnTo>
                    <a:lnTo>
                      <a:pt x="2692" y="2496"/>
                    </a:lnTo>
                    <a:lnTo>
                      <a:pt x="2682" y="2522"/>
                    </a:lnTo>
                    <a:lnTo>
                      <a:pt x="2670" y="2546"/>
                    </a:lnTo>
                    <a:lnTo>
                      <a:pt x="2658" y="2568"/>
                    </a:lnTo>
                    <a:lnTo>
                      <a:pt x="2642" y="2590"/>
                    </a:lnTo>
                    <a:lnTo>
                      <a:pt x="2626" y="2608"/>
                    </a:lnTo>
                    <a:lnTo>
                      <a:pt x="2608" y="2626"/>
                    </a:lnTo>
                    <a:lnTo>
                      <a:pt x="2588" y="2644"/>
                    </a:lnTo>
                    <a:lnTo>
                      <a:pt x="2566" y="2658"/>
                    </a:lnTo>
                    <a:lnTo>
                      <a:pt x="2544" y="2670"/>
                    </a:lnTo>
                    <a:lnTo>
                      <a:pt x="2518" y="2682"/>
                    </a:lnTo>
                    <a:lnTo>
                      <a:pt x="2492" y="2690"/>
                    </a:lnTo>
                    <a:lnTo>
                      <a:pt x="2466" y="2698"/>
                    </a:lnTo>
                    <a:lnTo>
                      <a:pt x="2466" y="2698"/>
                    </a:lnTo>
                    <a:lnTo>
                      <a:pt x="2448" y="2702"/>
                    </a:lnTo>
                    <a:lnTo>
                      <a:pt x="2428" y="2702"/>
                    </a:lnTo>
                    <a:lnTo>
                      <a:pt x="2390" y="2704"/>
                    </a:lnTo>
                    <a:lnTo>
                      <a:pt x="2390" y="2704"/>
                    </a:lnTo>
                    <a:lnTo>
                      <a:pt x="1350" y="2704"/>
                    </a:lnTo>
                    <a:lnTo>
                      <a:pt x="1350" y="2704"/>
                    </a:lnTo>
                    <a:lnTo>
                      <a:pt x="1350" y="2702"/>
                    </a:lnTo>
                    <a:lnTo>
                      <a:pt x="1350" y="2702"/>
                    </a:lnTo>
                    <a:close/>
                    <a:moveTo>
                      <a:pt x="2288" y="2454"/>
                    </a:moveTo>
                    <a:lnTo>
                      <a:pt x="2288" y="2454"/>
                    </a:lnTo>
                    <a:lnTo>
                      <a:pt x="2288" y="496"/>
                    </a:lnTo>
                    <a:lnTo>
                      <a:pt x="2288" y="496"/>
                    </a:lnTo>
                    <a:lnTo>
                      <a:pt x="2124" y="496"/>
                    </a:lnTo>
                    <a:lnTo>
                      <a:pt x="1962" y="498"/>
                    </a:lnTo>
                    <a:lnTo>
                      <a:pt x="1962" y="498"/>
                    </a:lnTo>
                    <a:lnTo>
                      <a:pt x="1956" y="500"/>
                    </a:lnTo>
                    <a:lnTo>
                      <a:pt x="1950" y="504"/>
                    </a:lnTo>
                    <a:lnTo>
                      <a:pt x="1944" y="512"/>
                    </a:lnTo>
                    <a:lnTo>
                      <a:pt x="1942" y="518"/>
                    </a:lnTo>
                    <a:lnTo>
                      <a:pt x="1942" y="518"/>
                    </a:lnTo>
                    <a:lnTo>
                      <a:pt x="1942" y="552"/>
                    </a:lnTo>
                    <a:lnTo>
                      <a:pt x="1942" y="586"/>
                    </a:lnTo>
                    <a:lnTo>
                      <a:pt x="1944" y="604"/>
                    </a:lnTo>
                    <a:lnTo>
                      <a:pt x="1948" y="622"/>
                    </a:lnTo>
                    <a:lnTo>
                      <a:pt x="1954" y="638"/>
                    </a:lnTo>
                    <a:lnTo>
                      <a:pt x="1964" y="656"/>
                    </a:lnTo>
                    <a:lnTo>
                      <a:pt x="1964" y="656"/>
                    </a:lnTo>
                    <a:lnTo>
                      <a:pt x="1972" y="668"/>
                    </a:lnTo>
                    <a:lnTo>
                      <a:pt x="1978" y="680"/>
                    </a:lnTo>
                    <a:lnTo>
                      <a:pt x="1982" y="692"/>
                    </a:lnTo>
                    <a:lnTo>
                      <a:pt x="1984" y="706"/>
                    </a:lnTo>
                    <a:lnTo>
                      <a:pt x="1986" y="720"/>
                    </a:lnTo>
                    <a:lnTo>
                      <a:pt x="1988" y="734"/>
                    </a:lnTo>
                    <a:lnTo>
                      <a:pt x="1986" y="746"/>
                    </a:lnTo>
                    <a:lnTo>
                      <a:pt x="1986" y="760"/>
                    </a:lnTo>
                    <a:lnTo>
                      <a:pt x="1978" y="786"/>
                    </a:lnTo>
                    <a:lnTo>
                      <a:pt x="1966" y="812"/>
                    </a:lnTo>
                    <a:lnTo>
                      <a:pt x="1960" y="824"/>
                    </a:lnTo>
                    <a:lnTo>
                      <a:pt x="1952" y="834"/>
                    </a:lnTo>
                    <a:lnTo>
                      <a:pt x="1942" y="844"/>
                    </a:lnTo>
                    <a:lnTo>
                      <a:pt x="1932" y="854"/>
                    </a:lnTo>
                    <a:lnTo>
                      <a:pt x="1932" y="854"/>
                    </a:lnTo>
                    <a:lnTo>
                      <a:pt x="1920" y="864"/>
                    </a:lnTo>
                    <a:lnTo>
                      <a:pt x="1908" y="870"/>
                    </a:lnTo>
                    <a:lnTo>
                      <a:pt x="1884" y="882"/>
                    </a:lnTo>
                    <a:lnTo>
                      <a:pt x="1858" y="890"/>
                    </a:lnTo>
                    <a:lnTo>
                      <a:pt x="1830" y="892"/>
                    </a:lnTo>
                    <a:lnTo>
                      <a:pt x="1804" y="890"/>
                    </a:lnTo>
                    <a:lnTo>
                      <a:pt x="1778" y="884"/>
                    </a:lnTo>
                    <a:lnTo>
                      <a:pt x="1766" y="878"/>
                    </a:lnTo>
                    <a:lnTo>
                      <a:pt x="1752" y="872"/>
                    </a:lnTo>
                    <a:lnTo>
                      <a:pt x="1740" y="866"/>
                    </a:lnTo>
                    <a:lnTo>
                      <a:pt x="1730" y="856"/>
                    </a:lnTo>
                    <a:lnTo>
                      <a:pt x="1730" y="856"/>
                    </a:lnTo>
                    <a:lnTo>
                      <a:pt x="1718" y="846"/>
                    </a:lnTo>
                    <a:lnTo>
                      <a:pt x="1708" y="836"/>
                    </a:lnTo>
                    <a:lnTo>
                      <a:pt x="1700" y="826"/>
                    </a:lnTo>
                    <a:lnTo>
                      <a:pt x="1692" y="814"/>
                    </a:lnTo>
                    <a:lnTo>
                      <a:pt x="1686" y="802"/>
                    </a:lnTo>
                    <a:lnTo>
                      <a:pt x="1680" y="788"/>
                    </a:lnTo>
                    <a:lnTo>
                      <a:pt x="1676" y="776"/>
                    </a:lnTo>
                    <a:lnTo>
                      <a:pt x="1672" y="762"/>
                    </a:lnTo>
                    <a:lnTo>
                      <a:pt x="1670" y="748"/>
                    </a:lnTo>
                    <a:lnTo>
                      <a:pt x="1670" y="736"/>
                    </a:lnTo>
                    <a:lnTo>
                      <a:pt x="1670" y="722"/>
                    </a:lnTo>
                    <a:lnTo>
                      <a:pt x="1672" y="708"/>
                    </a:lnTo>
                    <a:lnTo>
                      <a:pt x="1676" y="694"/>
                    </a:lnTo>
                    <a:lnTo>
                      <a:pt x="1680" y="682"/>
                    </a:lnTo>
                    <a:lnTo>
                      <a:pt x="1686" y="668"/>
                    </a:lnTo>
                    <a:lnTo>
                      <a:pt x="1694" y="656"/>
                    </a:lnTo>
                    <a:lnTo>
                      <a:pt x="1694" y="656"/>
                    </a:lnTo>
                    <a:lnTo>
                      <a:pt x="1702" y="642"/>
                    </a:lnTo>
                    <a:lnTo>
                      <a:pt x="1708" y="628"/>
                    </a:lnTo>
                    <a:lnTo>
                      <a:pt x="1712" y="616"/>
                    </a:lnTo>
                    <a:lnTo>
                      <a:pt x="1716" y="602"/>
                    </a:lnTo>
                    <a:lnTo>
                      <a:pt x="1720" y="574"/>
                    </a:lnTo>
                    <a:lnTo>
                      <a:pt x="1722" y="544"/>
                    </a:lnTo>
                    <a:lnTo>
                      <a:pt x="1722" y="544"/>
                    </a:lnTo>
                    <a:lnTo>
                      <a:pt x="1722" y="532"/>
                    </a:lnTo>
                    <a:lnTo>
                      <a:pt x="1720" y="520"/>
                    </a:lnTo>
                    <a:lnTo>
                      <a:pt x="1716" y="512"/>
                    </a:lnTo>
                    <a:lnTo>
                      <a:pt x="1712" y="506"/>
                    </a:lnTo>
                    <a:lnTo>
                      <a:pt x="1704" y="500"/>
                    </a:lnTo>
                    <a:lnTo>
                      <a:pt x="1696" y="496"/>
                    </a:lnTo>
                    <a:lnTo>
                      <a:pt x="1686" y="494"/>
                    </a:lnTo>
                    <a:lnTo>
                      <a:pt x="1672" y="494"/>
                    </a:lnTo>
                    <a:lnTo>
                      <a:pt x="1672" y="494"/>
                    </a:lnTo>
                    <a:lnTo>
                      <a:pt x="1498" y="496"/>
                    </a:lnTo>
                    <a:lnTo>
                      <a:pt x="1324" y="494"/>
                    </a:lnTo>
                    <a:lnTo>
                      <a:pt x="1324" y="494"/>
                    </a:lnTo>
                    <a:lnTo>
                      <a:pt x="1028" y="494"/>
                    </a:lnTo>
                    <a:lnTo>
                      <a:pt x="1028" y="494"/>
                    </a:lnTo>
                    <a:lnTo>
                      <a:pt x="1014" y="494"/>
                    </a:lnTo>
                    <a:lnTo>
                      <a:pt x="1002" y="496"/>
                    </a:lnTo>
                    <a:lnTo>
                      <a:pt x="996" y="500"/>
                    </a:lnTo>
                    <a:lnTo>
                      <a:pt x="992" y="504"/>
                    </a:lnTo>
                    <a:lnTo>
                      <a:pt x="988" y="510"/>
                    </a:lnTo>
                    <a:lnTo>
                      <a:pt x="988" y="520"/>
                    </a:lnTo>
                    <a:lnTo>
                      <a:pt x="988" y="520"/>
                    </a:lnTo>
                    <a:lnTo>
                      <a:pt x="988" y="554"/>
                    </a:lnTo>
                    <a:lnTo>
                      <a:pt x="988" y="586"/>
                    </a:lnTo>
                    <a:lnTo>
                      <a:pt x="990" y="604"/>
                    </a:lnTo>
                    <a:lnTo>
                      <a:pt x="994" y="620"/>
                    </a:lnTo>
                    <a:lnTo>
                      <a:pt x="1000" y="636"/>
                    </a:lnTo>
                    <a:lnTo>
                      <a:pt x="1010" y="654"/>
                    </a:lnTo>
                    <a:lnTo>
                      <a:pt x="1010" y="654"/>
                    </a:lnTo>
                    <a:lnTo>
                      <a:pt x="1018" y="666"/>
                    </a:lnTo>
                    <a:lnTo>
                      <a:pt x="1024" y="678"/>
                    </a:lnTo>
                    <a:lnTo>
                      <a:pt x="1028" y="690"/>
                    </a:lnTo>
                    <a:lnTo>
                      <a:pt x="1032" y="704"/>
                    </a:lnTo>
                    <a:lnTo>
                      <a:pt x="1034" y="716"/>
                    </a:lnTo>
                    <a:lnTo>
                      <a:pt x="1036" y="730"/>
                    </a:lnTo>
                    <a:lnTo>
                      <a:pt x="1034" y="744"/>
                    </a:lnTo>
                    <a:lnTo>
                      <a:pt x="1034" y="758"/>
                    </a:lnTo>
                    <a:lnTo>
                      <a:pt x="1026" y="784"/>
                    </a:lnTo>
                    <a:lnTo>
                      <a:pt x="1016" y="808"/>
                    </a:lnTo>
                    <a:lnTo>
                      <a:pt x="1008" y="820"/>
                    </a:lnTo>
                    <a:lnTo>
                      <a:pt x="1000" y="832"/>
                    </a:lnTo>
                    <a:lnTo>
                      <a:pt x="990" y="842"/>
                    </a:lnTo>
                    <a:lnTo>
                      <a:pt x="980" y="852"/>
                    </a:lnTo>
                    <a:lnTo>
                      <a:pt x="980" y="852"/>
                    </a:lnTo>
                    <a:lnTo>
                      <a:pt x="970" y="860"/>
                    </a:lnTo>
                    <a:lnTo>
                      <a:pt x="958" y="868"/>
                    </a:lnTo>
                    <a:lnTo>
                      <a:pt x="934" y="880"/>
                    </a:lnTo>
                    <a:lnTo>
                      <a:pt x="908" y="888"/>
                    </a:lnTo>
                    <a:lnTo>
                      <a:pt x="882" y="890"/>
                    </a:lnTo>
                    <a:lnTo>
                      <a:pt x="856" y="890"/>
                    </a:lnTo>
                    <a:lnTo>
                      <a:pt x="830" y="884"/>
                    </a:lnTo>
                    <a:lnTo>
                      <a:pt x="804" y="874"/>
                    </a:lnTo>
                    <a:lnTo>
                      <a:pt x="794" y="866"/>
                    </a:lnTo>
                    <a:lnTo>
                      <a:pt x="782" y="858"/>
                    </a:lnTo>
                    <a:lnTo>
                      <a:pt x="782" y="858"/>
                    </a:lnTo>
                    <a:lnTo>
                      <a:pt x="772" y="850"/>
                    </a:lnTo>
                    <a:lnTo>
                      <a:pt x="762" y="840"/>
                    </a:lnTo>
                    <a:lnTo>
                      <a:pt x="752" y="828"/>
                    </a:lnTo>
                    <a:lnTo>
                      <a:pt x="744" y="818"/>
                    </a:lnTo>
                    <a:lnTo>
                      <a:pt x="732" y="792"/>
                    </a:lnTo>
                    <a:lnTo>
                      <a:pt x="724" y="766"/>
                    </a:lnTo>
                    <a:lnTo>
                      <a:pt x="722" y="754"/>
                    </a:lnTo>
                    <a:lnTo>
                      <a:pt x="720" y="740"/>
                    </a:lnTo>
                    <a:lnTo>
                      <a:pt x="720" y="726"/>
                    </a:lnTo>
                    <a:lnTo>
                      <a:pt x="722" y="712"/>
                    </a:lnTo>
                    <a:lnTo>
                      <a:pt x="724" y="700"/>
                    </a:lnTo>
                    <a:lnTo>
                      <a:pt x="728" y="686"/>
                    </a:lnTo>
                    <a:lnTo>
                      <a:pt x="734" y="674"/>
                    </a:lnTo>
                    <a:lnTo>
                      <a:pt x="740" y="662"/>
                    </a:lnTo>
                    <a:lnTo>
                      <a:pt x="740" y="662"/>
                    </a:lnTo>
                    <a:lnTo>
                      <a:pt x="750" y="646"/>
                    </a:lnTo>
                    <a:lnTo>
                      <a:pt x="756" y="632"/>
                    </a:lnTo>
                    <a:lnTo>
                      <a:pt x="760" y="616"/>
                    </a:lnTo>
                    <a:lnTo>
                      <a:pt x="764" y="600"/>
                    </a:lnTo>
                    <a:lnTo>
                      <a:pt x="766" y="568"/>
                    </a:lnTo>
                    <a:lnTo>
                      <a:pt x="768" y="536"/>
                    </a:lnTo>
                    <a:lnTo>
                      <a:pt x="768" y="536"/>
                    </a:lnTo>
                    <a:lnTo>
                      <a:pt x="768" y="524"/>
                    </a:lnTo>
                    <a:lnTo>
                      <a:pt x="766" y="516"/>
                    </a:lnTo>
                    <a:lnTo>
                      <a:pt x="764" y="508"/>
                    </a:lnTo>
                    <a:lnTo>
                      <a:pt x="758" y="502"/>
                    </a:lnTo>
                    <a:lnTo>
                      <a:pt x="752" y="498"/>
                    </a:lnTo>
                    <a:lnTo>
                      <a:pt x="744" y="496"/>
                    </a:lnTo>
                    <a:lnTo>
                      <a:pt x="734" y="494"/>
                    </a:lnTo>
                    <a:lnTo>
                      <a:pt x="724" y="494"/>
                    </a:lnTo>
                    <a:lnTo>
                      <a:pt x="724" y="494"/>
                    </a:lnTo>
                    <a:lnTo>
                      <a:pt x="596" y="494"/>
                    </a:lnTo>
                    <a:lnTo>
                      <a:pt x="468" y="494"/>
                    </a:lnTo>
                    <a:lnTo>
                      <a:pt x="468" y="494"/>
                    </a:lnTo>
                    <a:lnTo>
                      <a:pt x="436" y="496"/>
                    </a:lnTo>
                    <a:lnTo>
                      <a:pt x="428" y="498"/>
                    </a:lnTo>
                    <a:lnTo>
                      <a:pt x="422" y="500"/>
                    </a:lnTo>
                    <a:lnTo>
                      <a:pt x="418" y="508"/>
                    </a:lnTo>
                    <a:lnTo>
                      <a:pt x="416" y="516"/>
                    </a:lnTo>
                    <a:lnTo>
                      <a:pt x="414" y="548"/>
                    </a:lnTo>
                    <a:lnTo>
                      <a:pt x="414" y="548"/>
                    </a:lnTo>
                    <a:lnTo>
                      <a:pt x="416" y="2410"/>
                    </a:lnTo>
                    <a:lnTo>
                      <a:pt x="416" y="2410"/>
                    </a:lnTo>
                    <a:lnTo>
                      <a:pt x="416" y="2454"/>
                    </a:lnTo>
                    <a:lnTo>
                      <a:pt x="416" y="2454"/>
                    </a:lnTo>
                    <a:lnTo>
                      <a:pt x="2288" y="2454"/>
                    </a:lnTo>
                    <a:lnTo>
                      <a:pt x="2288" y="2454"/>
                    </a:lnTo>
                    <a:close/>
                    <a:moveTo>
                      <a:pt x="938" y="508"/>
                    </a:moveTo>
                    <a:lnTo>
                      <a:pt x="938" y="508"/>
                    </a:lnTo>
                    <a:lnTo>
                      <a:pt x="938" y="508"/>
                    </a:lnTo>
                    <a:lnTo>
                      <a:pt x="938" y="508"/>
                    </a:lnTo>
                    <a:lnTo>
                      <a:pt x="938" y="394"/>
                    </a:lnTo>
                    <a:lnTo>
                      <a:pt x="938" y="280"/>
                    </a:lnTo>
                    <a:lnTo>
                      <a:pt x="938" y="280"/>
                    </a:lnTo>
                    <a:lnTo>
                      <a:pt x="936" y="262"/>
                    </a:lnTo>
                    <a:lnTo>
                      <a:pt x="932" y="246"/>
                    </a:lnTo>
                    <a:lnTo>
                      <a:pt x="926" y="234"/>
                    </a:lnTo>
                    <a:lnTo>
                      <a:pt x="918" y="224"/>
                    </a:lnTo>
                    <a:lnTo>
                      <a:pt x="908" y="218"/>
                    </a:lnTo>
                    <a:lnTo>
                      <a:pt x="894" y="214"/>
                    </a:lnTo>
                    <a:lnTo>
                      <a:pt x="880" y="212"/>
                    </a:lnTo>
                    <a:lnTo>
                      <a:pt x="862" y="212"/>
                    </a:lnTo>
                    <a:lnTo>
                      <a:pt x="862" y="212"/>
                    </a:lnTo>
                    <a:lnTo>
                      <a:pt x="852" y="216"/>
                    </a:lnTo>
                    <a:lnTo>
                      <a:pt x="842" y="220"/>
                    </a:lnTo>
                    <a:lnTo>
                      <a:pt x="832" y="226"/>
                    </a:lnTo>
                    <a:lnTo>
                      <a:pt x="826" y="236"/>
                    </a:lnTo>
                    <a:lnTo>
                      <a:pt x="820" y="246"/>
                    </a:lnTo>
                    <a:lnTo>
                      <a:pt x="814" y="258"/>
                    </a:lnTo>
                    <a:lnTo>
                      <a:pt x="812" y="272"/>
                    </a:lnTo>
                    <a:lnTo>
                      <a:pt x="810" y="288"/>
                    </a:lnTo>
                    <a:lnTo>
                      <a:pt x="810" y="288"/>
                    </a:lnTo>
                    <a:lnTo>
                      <a:pt x="810" y="374"/>
                    </a:lnTo>
                    <a:lnTo>
                      <a:pt x="810" y="460"/>
                    </a:lnTo>
                    <a:lnTo>
                      <a:pt x="810" y="460"/>
                    </a:lnTo>
                    <a:lnTo>
                      <a:pt x="810" y="594"/>
                    </a:lnTo>
                    <a:lnTo>
                      <a:pt x="812" y="726"/>
                    </a:lnTo>
                    <a:lnTo>
                      <a:pt x="812" y="726"/>
                    </a:lnTo>
                    <a:lnTo>
                      <a:pt x="814" y="744"/>
                    </a:lnTo>
                    <a:lnTo>
                      <a:pt x="818" y="758"/>
                    </a:lnTo>
                    <a:lnTo>
                      <a:pt x="824" y="772"/>
                    </a:lnTo>
                    <a:lnTo>
                      <a:pt x="832" y="782"/>
                    </a:lnTo>
                    <a:lnTo>
                      <a:pt x="840" y="792"/>
                    </a:lnTo>
                    <a:lnTo>
                      <a:pt x="852" y="798"/>
                    </a:lnTo>
                    <a:lnTo>
                      <a:pt x="864" y="802"/>
                    </a:lnTo>
                    <a:lnTo>
                      <a:pt x="878" y="802"/>
                    </a:lnTo>
                    <a:lnTo>
                      <a:pt x="878" y="802"/>
                    </a:lnTo>
                    <a:lnTo>
                      <a:pt x="890" y="800"/>
                    </a:lnTo>
                    <a:lnTo>
                      <a:pt x="902" y="796"/>
                    </a:lnTo>
                    <a:lnTo>
                      <a:pt x="912" y="790"/>
                    </a:lnTo>
                    <a:lnTo>
                      <a:pt x="922" y="782"/>
                    </a:lnTo>
                    <a:lnTo>
                      <a:pt x="928" y="770"/>
                    </a:lnTo>
                    <a:lnTo>
                      <a:pt x="932" y="758"/>
                    </a:lnTo>
                    <a:lnTo>
                      <a:pt x="936" y="742"/>
                    </a:lnTo>
                    <a:lnTo>
                      <a:pt x="936" y="724"/>
                    </a:lnTo>
                    <a:lnTo>
                      <a:pt x="936" y="724"/>
                    </a:lnTo>
                    <a:lnTo>
                      <a:pt x="938" y="508"/>
                    </a:lnTo>
                    <a:lnTo>
                      <a:pt x="938" y="508"/>
                    </a:lnTo>
                    <a:close/>
                    <a:moveTo>
                      <a:pt x="1890" y="506"/>
                    </a:moveTo>
                    <a:lnTo>
                      <a:pt x="1890" y="506"/>
                    </a:lnTo>
                    <a:lnTo>
                      <a:pt x="1892" y="506"/>
                    </a:lnTo>
                    <a:lnTo>
                      <a:pt x="1892" y="506"/>
                    </a:lnTo>
                    <a:lnTo>
                      <a:pt x="1892" y="276"/>
                    </a:lnTo>
                    <a:lnTo>
                      <a:pt x="1892" y="276"/>
                    </a:lnTo>
                    <a:lnTo>
                      <a:pt x="1890" y="258"/>
                    </a:lnTo>
                    <a:lnTo>
                      <a:pt x="1886" y="244"/>
                    </a:lnTo>
                    <a:lnTo>
                      <a:pt x="1880" y="232"/>
                    </a:lnTo>
                    <a:lnTo>
                      <a:pt x="1870" y="222"/>
                    </a:lnTo>
                    <a:lnTo>
                      <a:pt x="1860" y="216"/>
                    </a:lnTo>
                    <a:lnTo>
                      <a:pt x="1846" y="212"/>
                    </a:lnTo>
                    <a:lnTo>
                      <a:pt x="1832" y="212"/>
                    </a:lnTo>
                    <a:lnTo>
                      <a:pt x="1816" y="214"/>
                    </a:lnTo>
                    <a:lnTo>
                      <a:pt x="1816" y="214"/>
                    </a:lnTo>
                    <a:lnTo>
                      <a:pt x="1802" y="218"/>
                    </a:lnTo>
                    <a:lnTo>
                      <a:pt x="1792" y="224"/>
                    </a:lnTo>
                    <a:lnTo>
                      <a:pt x="1786" y="232"/>
                    </a:lnTo>
                    <a:lnTo>
                      <a:pt x="1780" y="240"/>
                    </a:lnTo>
                    <a:lnTo>
                      <a:pt x="1776" y="250"/>
                    </a:lnTo>
                    <a:lnTo>
                      <a:pt x="1774" y="262"/>
                    </a:lnTo>
                    <a:lnTo>
                      <a:pt x="1772" y="284"/>
                    </a:lnTo>
                    <a:lnTo>
                      <a:pt x="1772" y="284"/>
                    </a:lnTo>
                    <a:lnTo>
                      <a:pt x="1774" y="732"/>
                    </a:lnTo>
                    <a:lnTo>
                      <a:pt x="1774" y="732"/>
                    </a:lnTo>
                    <a:lnTo>
                      <a:pt x="1776" y="748"/>
                    </a:lnTo>
                    <a:lnTo>
                      <a:pt x="1778" y="762"/>
                    </a:lnTo>
                    <a:lnTo>
                      <a:pt x="1784" y="774"/>
                    </a:lnTo>
                    <a:lnTo>
                      <a:pt x="1790" y="784"/>
                    </a:lnTo>
                    <a:lnTo>
                      <a:pt x="1798" y="792"/>
                    </a:lnTo>
                    <a:lnTo>
                      <a:pt x="1808" y="798"/>
                    </a:lnTo>
                    <a:lnTo>
                      <a:pt x="1820" y="800"/>
                    </a:lnTo>
                    <a:lnTo>
                      <a:pt x="1834" y="802"/>
                    </a:lnTo>
                    <a:lnTo>
                      <a:pt x="1834" y="802"/>
                    </a:lnTo>
                    <a:lnTo>
                      <a:pt x="1846" y="800"/>
                    </a:lnTo>
                    <a:lnTo>
                      <a:pt x="1858" y="796"/>
                    </a:lnTo>
                    <a:lnTo>
                      <a:pt x="1868" y="792"/>
                    </a:lnTo>
                    <a:lnTo>
                      <a:pt x="1876" y="784"/>
                    </a:lnTo>
                    <a:lnTo>
                      <a:pt x="1882" y="774"/>
                    </a:lnTo>
                    <a:lnTo>
                      <a:pt x="1886" y="762"/>
                    </a:lnTo>
                    <a:lnTo>
                      <a:pt x="1890" y="746"/>
                    </a:lnTo>
                    <a:lnTo>
                      <a:pt x="1890" y="730"/>
                    </a:lnTo>
                    <a:lnTo>
                      <a:pt x="1890" y="730"/>
                    </a:lnTo>
                    <a:lnTo>
                      <a:pt x="1890" y="506"/>
                    </a:lnTo>
                    <a:lnTo>
                      <a:pt x="1890" y="5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1" name="Freeform 28"/>
              <p:cNvSpPr>
                <a:spLocks noEditPoints="1"/>
              </p:cNvSpPr>
              <p:nvPr/>
            </p:nvSpPr>
            <p:spPr bwMode="auto">
              <a:xfrm>
                <a:off x="2768" y="1554"/>
                <a:ext cx="1556" cy="1310"/>
              </a:xfrm>
              <a:custGeom>
                <a:avLst/>
                <a:gdLst>
                  <a:gd name="T0" fmla="*/ 782 w 1556"/>
                  <a:gd name="T1" fmla="*/ 1308 h 1310"/>
                  <a:gd name="T2" fmla="*/ 2 w 1556"/>
                  <a:gd name="T3" fmla="*/ 1274 h 1310"/>
                  <a:gd name="T4" fmla="*/ 148 w 1556"/>
                  <a:gd name="T5" fmla="*/ 558 h 1310"/>
                  <a:gd name="T6" fmla="*/ 168 w 1556"/>
                  <a:gd name="T7" fmla="*/ 656 h 1310"/>
                  <a:gd name="T8" fmla="*/ 326 w 1556"/>
                  <a:gd name="T9" fmla="*/ 650 h 1310"/>
                  <a:gd name="T10" fmla="*/ 346 w 1556"/>
                  <a:gd name="T11" fmla="*/ 488 h 1310"/>
                  <a:gd name="T12" fmla="*/ 252 w 1556"/>
                  <a:gd name="T13" fmla="*/ 452 h 1310"/>
                  <a:gd name="T14" fmla="*/ 148 w 1556"/>
                  <a:gd name="T15" fmla="*/ 522 h 1310"/>
                  <a:gd name="T16" fmla="*/ 604 w 1556"/>
                  <a:gd name="T17" fmla="*/ 466 h 1310"/>
                  <a:gd name="T18" fmla="*/ 438 w 1556"/>
                  <a:gd name="T19" fmla="*/ 458 h 1310"/>
                  <a:gd name="T20" fmla="*/ 414 w 1556"/>
                  <a:gd name="T21" fmla="*/ 622 h 1310"/>
                  <a:gd name="T22" fmla="*/ 550 w 1556"/>
                  <a:gd name="T23" fmla="*/ 658 h 1310"/>
                  <a:gd name="T24" fmla="*/ 618 w 1556"/>
                  <a:gd name="T25" fmla="*/ 560 h 1310"/>
                  <a:gd name="T26" fmla="*/ 608 w 1556"/>
                  <a:gd name="T27" fmla="*/ 1180 h 1310"/>
                  <a:gd name="T28" fmla="*/ 616 w 1556"/>
                  <a:gd name="T29" fmla="*/ 1040 h 1310"/>
                  <a:gd name="T30" fmla="*/ 514 w 1556"/>
                  <a:gd name="T31" fmla="*/ 996 h 1310"/>
                  <a:gd name="T32" fmla="*/ 416 w 1556"/>
                  <a:gd name="T33" fmla="*/ 1062 h 1310"/>
                  <a:gd name="T34" fmla="*/ 440 w 1556"/>
                  <a:gd name="T35" fmla="*/ 1192 h 1310"/>
                  <a:gd name="T36" fmla="*/ 890 w 1556"/>
                  <a:gd name="T37" fmla="*/ 222 h 1310"/>
                  <a:gd name="T38" fmla="*/ 848 w 1556"/>
                  <a:gd name="T39" fmla="*/ 180 h 1310"/>
                  <a:gd name="T40" fmla="*/ 694 w 1556"/>
                  <a:gd name="T41" fmla="*/ 218 h 1310"/>
                  <a:gd name="T42" fmla="*/ 706 w 1556"/>
                  <a:gd name="T43" fmla="*/ 378 h 1310"/>
                  <a:gd name="T44" fmla="*/ 866 w 1556"/>
                  <a:gd name="T45" fmla="*/ 386 h 1310"/>
                  <a:gd name="T46" fmla="*/ 1162 w 1556"/>
                  <a:gd name="T47" fmla="*/ 290 h 1310"/>
                  <a:gd name="T48" fmla="*/ 1148 w 1556"/>
                  <a:gd name="T49" fmla="*/ 186 h 1310"/>
                  <a:gd name="T50" fmla="*/ 974 w 1556"/>
                  <a:gd name="T51" fmla="*/ 188 h 1310"/>
                  <a:gd name="T52" fmla="*/ 966 w 1556"/>
                  <a:gd name="T53" fmla="*/ 328 h 1310"/>
                  <a:gd name="T54" fmla="*/ 1058 w 1556"/>
                  <a:gd name="T55" fmla="*/ 390 h 1310"/>
                  <a:gd name="T56" fmla="*/ 1160 w 1556"/>
                  <a:gd name="T57" fmla="*/ 348 h 1310"/>
                  <a:gd name="T58" fmla="*/ 1240 w 1556"/>
                  <a:gd name="T59" fmla="*/ 354 h 1310"/>
                  <a:gd name="T60" fmla="*/ 1324 w 1556"/>
                  <a:gd name="T61" fmla="*/ 390 h 1310"/>
                  <a:gd name="T62" fmla="*/ 1436 w 1556"/>
                  <a:gd name="T63" fmla="*/ 346 h 1310"/>
                  <a:gd name="T64" fmla="*/ 1426 w 1556"/>
                  <a:gd name="T65" fmla="*/ 188 h 1310"/>
                  <a:gd name="T66" fmla="*/ 1258 w 1556"/>
                  <a:gd name="T67" fmla="*/ 188 h 1310"/>
                  <a:gd name="T68" fmla="*/ 890 w 1556"/>
                  <a:gd name="T69" fmla="*/ 656 h 1310"/>
                  <a:gd name="T70" fmla="*/ 792 w 1556"/>
                  <a:gd name="T71" fmla="*/ 452 h 1310"/>
                  <a:gd name="T72" fmla="*/ 696 w 1556"/>
                  <a:gd name="T73" fmla="*/ 656 h 1310"/>
                  <a:gd name="T74" fmla="*/ 1156 w 1556"/>
                  <a:gd name="T75" fmla="*/ 472 h 1310"/>
                  <a:gd name="T76" fmla="*/ 976 w 1556"/>
                  <a:gd name="T77" fmla="*/ 462 h 1310"/>
                  <a:gd name="T78" fmla="*/ 1432 w 1556"/>
                  <a:gd name="T79" fmla="*/ 656 h 1310"/>
                  <a:gd name="T80" fmla="*/ 1404 w 1556"/>
                  <a:gd name="T81" fmla="*/ 454 h 1310"/>
                  <a:gd name="T82" fmla="*/ 1238 w 1556"/>
                  <a:gd name="T83" fmla="*/ 564 h 1310"/>
                  <a:gd name="T84" fmla="*/ 616 w 1556"/>
                  <a:gd name="T85" fmla="*/ 750 h 1310"/>
                  <a:gd name="T86" fmla="*/ 450 w 1556"/>
                  <a:gd name="T87" fmla="*/ 724 h 1310"/>
                  <a:gd name="T88" fmla="*/ 416 w 1556"/>
                  <a:gd name="T89" fmla="*/ 756 h 1310"/>
                  <a:gd name="T90" fmla="*/ 444 w 1556"/>
                  <a:gd name="T91" fmla="*/ 926 h 1310"/>
                  <a:gd name="T92" fmla="*/ 890 w 1556"/>
                  <a:gd name="T93" fmla="*/ 836 h 1310"/>
                  <a:gd name="T94" fmla="*/ 722 w 1556"/>
                  <a:gd name="T95" fmla="*/ 726 h 1310"/>
                  <a:gd name="T96" fmla="*/ 696 w 1556"/>
                  <a:gd name="T97" fmla="*/ 924 h 1310"/>
                  <a:gd name="T98" fmla="*/ 1422 w 1556"/>
                  <a:gd name="T99" fmla="*/ 734 h 1310"/>
                  <a:gd name="T100" fmla="*/ 1244 w 1556"/>
                  <a:gd name="T101" fmla="*/ 742 h 1310"/>
                  <a:gd name="T102" fmla="*/ 152 w 1556"/>
                  <a:gd name="T103" fmla="*/ 1198 h 1310"/>
                  <a:gd name="T104" fmla="*/ 346 w 1556"/>
                  <a:gd name="T105" fmla="*/ 1098 h 1310"/>
                  <a:gd name="T106" fmla="*/ 152 w 1556"/>
                  <a:gd name="T107" fmla="*/ 996 h 1310"/>
                  <a:gd name="T108" fmla="*/ 886 w 1556"/>
                  <a:gd name="T109" fmla="*/ 998 h 1310"/>
                  <a:gd name="T110" fmla="*/ 1158 w 1556"/>
                  <a:gd name="T111" fmla="*/ 998 h 1310"/>
                  <a:gd name="T112" fmla="*/ 1158 w 1556"/>
                  <a:gd name="T113" fmla="*/ 744 h 1310"/>
                  <a:gd name="T114" fmla="*/ 976 w 1556"/>
                  <a:gd name="T115" fmla="*/ 732 h 1310"/>
                  <a:gd name="T116" fmla="*/ 148 w 1556"/>
                  <a:gd name="T117" fmla="*/ 926 h 1310"/>
                  <a:gd name="T118" fmla="*/ 344 w 1556"/>
                  <a:gd name="T119" fmla="*/ 900 h 1310"/>
                  <a:gd name="T120" fmla="*/ 326 w 1556"/>
                  <a:gd name="T121" fmla="*/ 726 h 1310"/>
                  <a:gd name="T122" fmla="*/ 152 w 1556"/>
                  <a:gd name="T123" fmla="*/ 734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56" h="1310">
                    <a:moveTo>
                      <a:pt x="2" y="0"/>
                    </a:moveTo>
                    <a:lnTo>
                      <a:pt x="2" y="0"/>
                    </a:lnTo>
                    <a:lnTo>
                      <a:pt x="1556" y="0"/>
                    </a:lnTo>
                    <a:lnTo>
                      <a:pt x="1556" y="0"/>
                    </a:lnTo>
                    <a:lnTo>
                      <a:pt x="1556" y="1308"/>
                    </a:lnTo>
                    <a:lnTo>
                      <a:pt x="1556" y="1308"/>
                    </a:lnTo>
                    <a:lnTo>
                      <a:pt x="1514" y="1308"/>
                    </a:lnTo>
                    <a:lnTo>
                      <a:pt x="1514" y="1308"/>
                    </a:lnTo>
                    <a:lnTo>
                      <a:pt x="782" y="1308"/>
                    </a:lnTo>
                    <a:lnTo>
                      <a:pt x="50" y="1310"/>
                    </a:lnTo>
                    <a:lnTo>
                      <a:pt x="50" y="1310"/>
                    </a:lnTo>
                    <a:lnTo>
                      <a:pt x="38" y="1308"/>
                    </a:lnTo>
                    <a:lnTo>
                      <a:pt x="28" y="1308"/>
                    </a:lnTo>
                    <a:lnTo>
                      <a:pt x="18" y="1304"/>
                    </a:lnTo>
                    <a:lnTo>
                      <a:pt x="12" y="1300"/>
                    </a:lnTo>
                    <a:lnTo>
                      <a:pt x="6" y="1294"/>
                    </a:lnTo>
                    <a:lnTo>
                      <a:pt x="4" y="1286"/>
                    </a:lnTo>
                    <a:lnTo>
                      <a:pt x="2" y="1274"/>
                    </a:lnTo>
                    <a:lnTo>
                      <a:pt x="0" y="1262"/>
                    </a:lnTo>
                    <a:lnTo>
                      <a:pt x="0" y="1262"/>
                    </a:lnTo>
                    <a:lnTo>
                      <a:pt x="2" y="652"/>
                    </a:lnTo>
                    <a:lnTo>
                      <a:pt x="2" y="42"/>
                    </a:lnTo>
                    <a:lnTo>
                      <a:pt x="2" y="4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148" y="558"/>
                    </a:moveTo>
                    <a:lnTo>
                      <a:pt x="148" y="558"/>
                    </a:lnTo>
                    <a:lnTo>
                      <a:pt x="148" y="574"/>
                    </a:lnTo>
                    <a:lnTo>
                      <a:pt x="148" y="574"/>
                    </a:lnTo>
                    <a:lnTo>
                      <a:pt x="148" y="602"/>
                    </a:lnTo>
                    <a:lnTo>
                      <a:pt x="148" y="624"/>
                    </a:lnTo>
                    <a:lnTo>
                      <a:pt x="152" y="638"/>
                    </a:lnTo>
                    <a:lnTo>
                      <a:pt x="154" y="644"/>
                    </a:lnTo>
                    <a:lnTo>
                      <a:pt x="158" y="648"/>
                    </a:lnTo>
                    <a:lnTo>
                      <a:pt x="162" y="652"/>
                    </a:lnTo>
                    <a:lnTo>
                      <a:pt x="168" y="656"/>
                    </a:lnTo>
                    <a:lnTo>
                      <a:pt x="184" y="658"/>
                    </a:lnTo>
                    <a:lnTo>
                      <a:pt x="206" y="660"/>
                    </a:lnTo>
                    <a:lnTo>
                      <a:pt x="234" y="660"/>
                    </a:lnTo>
                    <a:lnTo>
                      <a:pt x="234" y="660"/>
                    </a:lnTo>
                    <a:lnTo>
                      <a:pt x="270" y="660"/>
                    </a:lnTo>
                    <a:lnTo>
                      <a:pt x="298" y="658"/>
                    </a:lnTo>
                    <a:lnTo>
                      <a:pt x="310" y="656"/>
                    </a:lnTo>
                    <a:lnTo>
                      <a:pt x="318" y="654"/>
                    </a:lnTo>
                    <a:lnTo>
                      <a:pt x="326" y="650"/>
                    </a:lnTo>
                    <a:lnTo>
                      <a:pt x="332" y="646"/>
                    </a:lnTo>
                    <a:lnTo>
                      <a:pt x="336" y="638"/>
                    </a:lnTo>
                    <a:lnTo>
                      <a:pt x="340" y="632"/>
                    </a:lnTo>
                    <a:lnTo>
                      <a:pt x="342" y="622"/>
                    </a:lnTo>
                    <a:lnTo>
                      <a:pt x="344" y="612"/>
                    </a:lnTo>
                    <a:lnTo>
                      <a:pt x="346" y="584"/>
                    </a:lnTo>
                    <a:lnTo>
                      <a:pt x="346" y="546"/>
                    </a:lnTo>
                    <a:lnTo>
                      <a:pt x="346" y="546"/>
                    </a:lnTo>
                    <a:lnTo>
                      <a:pt x="346" y="488"/>
                    </a:lnTo>
                    <a:lnTo>
                      <a:pt x="344" y="472"/>
                    </a:lnTo>
                    <a:lnTo>
                      <a:pt x="342" y="466"/>
                    </a:lnTo>
                    <a:lnTo>
                      <a:pt x="340" y="460"/>
                    </a:lnTo>
                    <a:lnTo>
                      <a:pt x="336" y="458"/>
                    </a:lnTo>
                    <a:lnTo>
                      <a:pt x="330" y="454"/>
                    </a:lnTo>
                    <a:lnTo>
                      <a:pt x="312" y="452"/>
                    </a:lnTo>
                    <a:lnTo>
                      <a:pt x="288" y="452"/>
                    </a:lnTo>
                    <a:lnTo>
                      <a:pt x="252" y="452"/>
                    </a:lnTo>
                    <a:lnTo>
                      <a:pt x="252" y="452"/>
                    </a:lnTo>
                    <a:lnTo>
                      <a:pt x="218" y="452"/>
                    </a:lnTo>
                    <a:lnTo>
                      <a:pt x="192" y="454"/>
                    </a:lnTo>
                    <a:lnTo>
                      <a:pt x="172" y="458"/>
                    </a:lnTo>
                    <a:lnTo>
                      <a:pt x="166" y="460"/>
                    </a:lnTo>
                    <a:lnTo>
                      <a:pt x="160" y="464"/>
                    </a:lnTo>
                    <a:lnTo>
                      <a:pt x="156" y="470"/>
                    </a:lnTo>
                    <a:lnTo>
                      <a:pt x="152" y="478"/>
                    </a:lnTo>
                    <a:lnTo>
                      <a:pt x="148" y="496"/>
                    </a:lnTo>
                    <a:lnTo>
                      <a:pt x="148" y="522"/>
                    </a:lnTo>
                    <a:lnTo>
                      <a:pt x="148" y="558"/>
                    </a:lnTo>
                    <a:lnTo>
                      <a:pt x="148" y="558"/>
                    </a:lnTo>
                    <a:close/>
                    <a:moveTo>
                      <a:pt x="618" y="560"/>
                    </a:moveTo>
                    <a:lnTo>
                      <a:pt x="618" y="560"/>
                    </a:lnTo>
                    <a:lnTo>
                      <a:pt x="616" y="524"/>
                    </a:lnTo>
                    <a:lnTo>
                      <a:pt x="616" y="498"/>
                    </a:lnTo>
                    <a:lnTo>
                      <a:pt x="612" y="478"/>
                    </a:lnTo>
                    <a:lnTo>
                      <a:pt x="608" y="472"/>
                    </a:lnTo>
                    <a:lnTo>
                      <a:pt x="604" y="466"/>
                    </a:lnTo>
                    <a:lnTo>
                      <a:pt x="598" y="460"/>
                    </a:lnTo>
                    <a:lnTo>
                      <a:pt x="592" y="458"/>
                    </a:lnTo>
                    <a:lnTo>
                      <a:pt x="574" y="454"/>
                    </a:lnTo>
                    <a:lnTo>
                      <a:pt x="548" y="452"/>
                    </a:lnTo>
                    <a:lnTo>
                      <a:pt x="514" y="452"/>
                    </a:lnTo>
                    <a:lnTo>
                      <a:pt x="514" y="452"/>
                    </a:lnTo>
                    <a:lnTo>
                      <a:pt x="482" y="452"/>
                    </a:lnTo>
                    <a:lnTo>
                      <a:pt x="456" y="454"/>
                    </a:lnTo>
                    <a:lnTo>
                      <a:pt x="438" y="458"/>
                    </a:lnTo>
                    <a:lnTo>
                      <a:pt x="432" y="460"/>
                    </a:lnTo>
                    <a:lnTo>
                      <a:pt x="426" y="464"/>
                    </a:lnTo>
                    <a:lnTo>
                      <a:pt x="422" y="470"/>
                    </a:lnTo>
                    <a:lnTo>
                      <a:pt x="420" y="476"/>
                    </a:lnTo>
                    <a:lnTo>
                      <a:pt x="416" y="496"/>
                    </a:lnTo>
                    <a:lnTo>
                      <a:pt x="414" y="520"/>
                    </a:lnTo>
                    <a:lnTo>
                      <a:pt x="414" y="554"/>
                    </a:lnTo>
                    <a:lnTo>
                      <a:pt x="414" y="554"/>
                    </a:lnTo>
                    <a:lnTo>
                      <a:pt x="414" y="622"/>
                    </a:lnTo>
                    <a:lnTo>
                      <a:pt x="416" y="640"/>
                    </a:lnTo>
                    <a:lnTo>
                      <a:pt x="418" y="646"/>
                    </a:lnTo>
                    <a:lnTo>
                      <a:pt x="422" y="652"/>
                    </a:lnTo>
                    <a:lnTo>
                      <a:pt x="428" y="656"/>
                    </a:lnTo>
                    <a:lnTo>
                      <a:pt x="434" y="658"/>
                    </a:lnTo>
                    <a:lnTo>
                      <a:pt x="452" y="660"/>
                    </a:lnTo>
                    <a:lnTo>
                      <a:pt x="518" y="658"/>
                    </a:lnTo>
                    <a:lnTo>
                      <a:pt x="518" y="658"/>
                    </a:lnTo>
                    <a:lnTo>
                      <a:pt x="550" y="658"/>
                    </a:lnTo>
                    <a:lnTo>
                      <a:pt x="576" y="658"/>
                    </a:lnTo>
                    <a:lnTo>
                      <a:pt x="592" y="654"/>
                    </a:lnTo>
                    <a:lnTo>
                      <a:pt x="600" y="650"/>
                    </a:lnTo>
                    <a:lnTo>
                      <a:pt x="604" y="646"/>
                    </a:lnTo>
                    <a:lnTo>
                      <a:pt x="608" y="642"/>
                    </a:lnTo>
                    <a:lnTo>
                      <a:pt x="612" y="634"/>
                    </a:lnTo>
                    <a:lnTo>
                      <a:pt x="616" y="616"/>
                    </a:lnTo>
                    <a:lnTo>
                      <a:pt x="616" y="592"/>
                    </a:lnTo>
                    <a:lnTo>
                      <a:pt x="618" y="560"/>
                    </a:lnTo>
                    <a:lnTo>
                      <a:pt x="618" y="560"/>
                    </a:lnTo>
                    <a:close/>
                    <a:moveTo>
                      <a:pt x="518" y="1198"/>
                    </a:moveTo>
                    <a:lnTo>
                      <a:pt x="518" y="1198"/>
                    </a:lnTo>
                    <a:lnTo>
                      <a:pt x="550" y="1198"/>
                    </a:lnTo>
                    <a:lnTo>
                      <a:pt x="576" y="1196"/>
                    </a:lnTo>
                    <a:lnTo>
                      <a:pt x="592" y="1192"/>
                    </a:lnTo>
                    <a:lnTo>
                      <a:pt x="600" y="1190"/>
                    </a:lnTo>
                    <a:lnTo>
                      <a:pt x="604" y="1186"/>
                    </a:lnTo>
                    <a:lnTo>
                      <a:pt x="608" y="1180"/>
                    </a:lnTo>
                    <a:lnTo>
                      <a:pt x="612" y="1174"/>
                    </a:lnTo>
                    <a:lnTo>
                      <a:pt x="616" y="1158"/>
                    </a:lnTo>
                    <a:lnTo>
                      <a:pt x="616" y="1134"/>
                    </a:lnTo>
                    <a:lnTo>
                      <a:pt x="616" y="1102"/>
                    </a:lnTo>
                    <a:lnTo>
                      <a:pt x="616" y="1102"/>
                    </a:lnTo>
                    <a:lnTo>
                      <a:pt x="616" y="1098"/>
                    </a:lnTo>
                    <a:lnTo>
                      <a:pt x="616" y="1098"/>
                    </a:lnTo>
                    <a:lnTo>
                      <a:pt x="616" y="1064"/>
                    </a:lnTo>
                    <a:lnTo>
                      <a:pt x="616" y="1040"/>
                    </a:lnTo>
                    <a:lnTo>
                      <a:pt x="612" y="1022"/>
                    </a:lnTo>
                    <a:lnTo>
                      <a:pt x="608" y="1014"/>
                    </a:lnTo>
                    <a:lnTo>
                      <a:pt x="604" y="1010"/>
                    </a:lnTo>
                    <a:lnTo>
                      <a:pt x="598" y="1006"/>
                    </a:lnTo>
                    <a:lnTo>
                      <a:pt x="592" y="1002"/>
                    </a:lnTo>
                    <a:lnTo>
                      <a:pt x="574" y="998"/>
                    </a:lnTo>
                    <a:lnTo>
                      <a:pt x="548" y="996"/>
                    </a:lnTo>
                    <a:lnTo>
                      <a:pt x="514" y="996"/>
                    </a:lnTo>
                    <a:lnTo>
                      <a:pt x="514" y="996"/>
                    </a:lnTo>
                    <a:lnTo>
                      <a:pt x="482" y="996"/>
                    </a:lnTo>
                    <a:lnTo>
                      <a:pt x="458" y="998"/>
                    </a:lnTo>
                    <a:lnTo>
                      <a:pt x="440" y="1002"/>
                    </a:lnTo>
                    <a:lnTo>
                      <a:pt x="432" y="1004"/>
                    </a:lnTo>
                    <a:lnTo>
                      <a:pt x="428" y="1008"/>
                    </a:lnTo>
                    <a:lnTo>
                      <a:pt x="424" y="1014"/>
                    </a:lnTo>
                    <a:lnTo>
                      <a:pt x="420" y="1020"/>
                    </a:lnTo>
                    <a:lnTo>
                      <a:pt x="416" y="1038"/>
                    </a:lnTo>
                    <a:lnTo>
                      <a:pt x="416" y="1062"/>
                    </a:lnTo>
                    <a:lnTo>
                      <a:pt x="416" y="1096"/>
                    </a:lnTo>
                    <a:lnTo>
                      <a:pt x="416" y="1096"/>
                    </a:lnTo>
                    <a:lnTo>
                      <a:pt x="416" y="1128"/>
                    </a:lnTo>
                    <a:lnTo>
                      <a:pt x="416" y="1154"/>
                    </a:lnTo>
                    <a:lnTo>
                      <a:pt x="420" y="1172"/>
                    </a:lnTo>
                    <a:lnTo>
                      <a:pt x="424" y="1180"/>
                    </a:lnTo>
                    <a:lnTo>
                      <a:pt x="428" y="1184"/>
                    </a:lnTo>
                    <a:lnTo>
                      <a:pt x="434" y="1190"/>
                    </a:lnTo>
                    <a:lnTo>
                      <a:pt x="440" y="1192"/>
                    </a:lnTo>
                    <a:lnTo>
                      <a:pt x="458" y="1196"/>
                    </a:lnTo>
                    <a:lnTo>
                      <a:pt x="484" y="1198"/>
                    </a:lnTo>
                    <a:lnTo>
                      <a:pt x="518" y="1198"/>
                    </a:lnTo>
                    <a:lnTo>
                      <a:pt x="518" y="1198"/>
                    </a:lnTo>
                    <a:close/>
                    <a:moveTo>
                      <a:pt x="890" y="290"/>
                    </a:moveTo>
                    <a:lnTo>
                      <a:pt x="890" y="290"/>
                    </a:lnTo>
                    <a:lnTo>
                      <a:pt x="888" y="256"/>
                    </a:lnTo>
                    <a:lnTo>
                      <a:pt x="890" y="222"/>
                    </a:lnTo>
                    <a:lnTo>
                      <a:pt x="890" y="222"/>
                    </a:lnTo>
                    <a:lnTo>
                      <a:pt x="890" y="210"/>
                    </a:lnTo>
                    <a:lnTo>
                      <a:pt x="888" y="202"/>
                    </a:lnTo>
                    <a:lnTo>
                      <a:pt x="886" y="194"/>
                    </a:lnTo>
                    <a:lnTo>
                      <a:pt x="880" y="188"/>
                    </a:lnTo>
                    <a:lnTo>
                      <a:pt x="874" y="184"/>
                    </a:lnTo>
                    <a:lnTo>
                      <a:pt x="868" y="182"/>
                    </a:lnTo>
                    <a:lnTo>
                      <a:pt x="858" y="180"/>
                    </a:lnTo>
                    <a:lnTo>
                      <a:pt x="848" y="180"/>
                    </a:lnTo>
                    <a:lnTo>
                      <a:pt x="848" y="180"/>
                    </a:lnTo>
                    <a:lnTo>
                      <a:pt x="732" y="180"/>
                    </a:lnTo>
                    <a:lnTo>
                      <a:pt x="732" y="180"/>
                    </a:lnTo>
                    <a:lnTo>
                      <a:pt x="714" y="182"/>
                    </a:lnTo>
                    <a:lnTo>
                      <a:pt x="708" y="184"/>
                    </a:lnTo>
                    <a:lnTo>
                      <a:pt x="702" y="188"/>
                    </a:lnTo>
                    <a:lnTo>
                      <a:pt x="698" y="194"/>
                    </a:lnTo>
                    <a:lnTo>
                      <a:pt x="696" y="200"/>
                    </a:lnTo>
                    <a:lnTo>
                      <a:pt x="694" y="208"/>
                    </a:lnTo>
                    <a:lnTo>
                      <a:pt x="694" y="218"/>
                    </a:lnTo>
                    <a:lnTo>
                      <a:pt x="694" y="218"/>
                    </a:lnTo>
                    <a:lnTo>
                      <a:pt x="696" y="256"/>
                    </a:lnTo>
                    <a:lnTo>
                      <a:pt x="694" y="294"/>
                    </a:lnTo>
                    <a:lnTo>
                      <a:pt x="694" y="294"/>
                    </a:lnTo>
                    <a:lnTo>
                      <a:pt x="694" y="326"/>
                    </a:lnTo>
                    <a:lnTo>
                      <a:pt x="696" y="350"/>
                    </a:lnTo>
                    <a:lnTo>
                      <a:pt x="700" y="366"/>
                    </a:lnTo>
                    <a:lnTo>
                      <a:pt x="702" y="374"/>
                    </a:lnTo>
                    <a:lnTo>
                      <a:pt x="706" y="378"/>
                    </a:lnTo>
                    <a:lnTo>
                      <a:pt x="712" y="382"/>
                    </a:lnTo>
                    <a:lnTo>
                      <a:pt x="718" y="386"/>
                    </a:lnTo>
                    <a:lnTo>
                      <a:pt x="734" y="388"/>
                    </a:lnTo>
                    <a:lnTo>
                      <a:pt x="758" y="390"/>
                    </a:lnTo>
                    <a:lnTo>
                      <a:pt x="790" y="390"/>
                    </a:lnTo>
                    <a:lnTo>
                      <a:pt x="790" y="390"/>
                    </a:lnTo>
                    <a:lnTo>
                      <a:pt x="822" y="390"/>
                    </a:lnTo>
                    <a:lnTo>
                      <a:pt x="848" y="388"/>
                    </a:lnTo>
                    <a:lnTo>
                      <a:pt x="866" y="386"/>
                    </a:lnTo>
                    <a:lnTo>
                      <a:pt x="872" y="382"/>
                    </a:lnTo>
                    <a:lnTo>
                      <a:pt x="876" y="378"/>
                    </a:lnTo>
                    <a:lnTo>
                      <a:pt x="882" y="372"/>
                    </a:lnTo>
                    <a:lnTo>
                      <a:pt x="884" y="366"/>
                    </a:lnTo>
                    <a:lnTo>
                      <a:pt x="888" y="348"/>
                    </a:lnTo>
                    <a:lnTo>
                      <a:pt x="890" y="324"/>
                    </a:lnTo>
                    <a:lnTo>
                      <a:pt x="890" y="290"/>
                    </a:lnTo>
                    <a:lnTo>
                      <a:pt x="890" y="290"/>
                    </a:lnTo>
                    <a:close/>
                    <a:moveTo>
                      <a:pt x="1162" y="290"/>
                    </a:moveTo>
                    <a:lnTo>
                      <a:pt x="1162" y="290"/>
                    </a:lnTo>
                    <a:lnTo>
                      <a:pt x="1160" y="254"/>
                    </a:lnTo>
                    <a:lnTo>
                      <a:pt x="1162" y="218"/>
                    </a:lnTo>
                    <a:lnTo>
                      <a:pt x="1162" y="218"/>
                    </a:lnTo>
                    <a:lnTo>
                      <a:pt x="1162" y="208"/>
                    </a:lnTo>
                    <a:lnTo>
                      <a:pt x="1160" y="200"/>
                    </a:lnTo>
                    <a:lnTo>
                      <a:pt x="1158" y="194"/>
                    </a:lnTo>
                    <a:lnTo>
                      <a:pt x="1154" y="188"/>
                    </a:lnTo>
                    <a:lnTo>
                      <a:pt x="1148" y="186"/>
                    </a:lnTo>
                    <a:lnTo>
                      <a:pt x="1142" y="182"/>
                    </a:lnTo>
                    <a:lnTo>
                      <a:pt x="1128" y="180"/>
                    </a:lnTo>
                    <a:lnTo>
                      <a:pt x="1128" y="180"/>
                    </a:lnTo>
                    <a:lnTo>
                      <a:pt x="1064" y="180"/>
                    </a:lnTo>
                    <a:lnTo>
                      <a:pt x="1000" y="180"/>
                    </a:lnTo>
                    <a:lnTo>
                      <a:pt x="1000" y="180"/>
                    </a:lnTo>
                    <a:lnTo>
                      <a:pt x="984" y="182"/>
                    </a:lnTo>
                    <a:lnTo>
                      <a:pt x="980" y="184"/>
                    </a:lnTo>
                    <a:lnTo>
                      <a:pt x="974" y="188"/>
                    </a:lnTo>
                    <a:lnTo>
                      <a:pt x="970" y="194"/>
                    </a:lnTo>
                    <a:lnTo>
                      <a:pt x="968" y="198"/>
                    </a:lnTo>
                    <a:lnTo>
                      <a:pt x="966" y="206"/>
                    </a:lnTo>
                    <a:lnTo>
                      <a:pt x="966" y="214"/>
                    </a:lnTo>
                    <a:lnTo>
                      <a:pt x="966" y="214"/>
                    </a:lnTo>
                    <a:lnTo>
                      <a:pt x="966" y="256"/>
                    </a:lnTo>
                    <a:lnTo>
                      <a:pt x="966" y="298"/>
                    </a:lnTo>
                    <a:lnTo>
                      <a:pt x="966" y="298"/>
                    </a:lnTo>
                    <a:lnTo>
                      <a:pt x="966" y="328"/>
                    </a:lnTo>
                    <a:lnTo>
                      <a:pt x="968" y="352"/>
                    </a:lnTo>
                    <a:lnTo>
                      <a:pt x="972" y="368"/>
                    </a:lnTo>
                    <a:lnTo>
                      <a:pt x="974" y="374"/>
                    </a:lnTo>
                    <a:lnTo>
                      <a:pt x="978" y="378"/>
                    </a:lnTo>
                    <a:lnTo>
                      <a:pt x="982" y="382"/>
                    </a:lnTo>
                    <a:lnTo>
                      <a:pt x="990" y="386"/>
                    </a:lnTo>
                    <a:lnTo>
                      <a:pt x="1006" y="388"/>
                    </a:lnTo>
                    <a:lnTo>
                      <a:pt x="1028" y="390"/>
                    </a:lnTo>
                    <a:lnTo>
                      <a:pt x="1058" y="390"/>
                    </a:lnTo>
                    <a:lnTo>
                      <a:pt x="1058" y="390"/>
                    </a:lnTo>
                    <a:lnTo>
                      <a:pt x="1092" y="390"/>
                    </a:lnTo>
                    <a:lnTo>
                      <a:pt x="1118" y="388"/>
                    </a:lnTo>
                    <a:lnTo>
                      <a:pt x="1136" y="384"/>
                    </a:lnTo>
                    <a:lnTo>
                      <a:pt x="1142" y="382"/>
                    </a:lnTo>
                    <a:lnTo>
                      <a:pt x="1148" y="378"/>
                    </a:lnTo>
                    <a:lnTo>
                      <a:pt x="1152" y="372"/>
                    </a:lnTo>
                    <a:lnTo>
                      <a:pt x="1156" y="366"/>
                    </a:lnTo>
                    <a:lnTo>
                      <a:pt x="1160" y="348"/>
                    </a:lnTo>
                    <a:lnTo>
                      <a:pt x="1162" y="322"/>
                    </a:lnTo>
                    <a:lnTo>
                      <a:pt x="1162" y="290"/>
                    </a:lnTo>
                    <a:lnTo>
                      <a:pt x="1162" y="290"/>
                    </a:lnTo>
                    <a:close/>
                    <a:moveTo>
                      <a:pt x="1238" y="284"/>
                    </a:moveTo>
                    <a:lnTo>
                      <a:pt x="1238" y="284"/>
                    </a:lnTo>
                    <a:lnTo>
                      <a:pt x="1238" y="304"/>
                    </a:lnTo>
                    <a:lnTo>
                      <a:pt x="1238" y="304"/>
                    </a:lnTo>
                    <a:lnTo>
                      <a:pt x="1238" y="332"/>
                    </a:lnTo>
                    <a:lnTo>
                      <a:pt x="1240" y="354"/>
                    </a:lnTo>
                    <a:lnTo>
                      <a:pt x="1244" y="368"/>
                    </a:lnTo>
                    <a:lnTo>
                      <a:pt x="1246" y="374"/>
                    </a:lnTo>
                    <a:lnTo>
                      <a:pt x="1250" y="380"/>
                    </a:lnTo>
                    <a:lnTo>
                      <a:pt x="1254" y="382"/>
                    </a:lnTo>
                    <a:lnTo>
                      <a:pt x="1260" y="386"/>
                    </a:lnTo>
                    <a:lnTo>
                      <a:pt x="1274" y="388"/>
                    </a:lnTo>
                    <a:lnTo>
                      <a:pt x="1296" y="390"/>
                    </a:lnTo>
                    <a:lnTo>
                      <a:pt x="1324" y="390"/>
                    </a:lnTo>
                    <a:lnTo>
                      <a:pt x="1324" y="390"/>
                    </a:lnTo>
                    <a:lnTo>
                      <a:pt x="1382" y="392"/>
                    </a:lnTo>
                    <a:lnTo>
                      <a:pt x="1396" y="390"/>
                    </a:lnTo>
                    <a:lnTo>
                      <a:pt x="1408" y="388"/>
                    </a:lnTo>
                    <a:lnTo>
                      <a:pt x="1418" y="386"/>
                    </a:lnTo>
                    <a:lnTo>
                      <a:pt x="1426" y="380"/>
                    </a:lnTo>
                    <a:lnTo>
                      <a:pt x="1426" y="380"/>
                    </a:lnTo>
                    <a:lnTo>
                      <a:pt x="1432" y="370"/>
                    </a:lnTo>
                    <a:lnTo>
                      <a:pt x="1434" y="358"/>
                    </a:lnTo>
                    <a:lnTo>
                      <a:pt x="1436" y="346"/>
                    </a:lnTo>
                    <a:lnTo>
                      <a:pt x="1436" y="330"/>
                    </a:lnTo>
                    <a:lnTo>
                      <a:pt x="1432" y="272"/>
                    </a:lnTo>
                    <a:lnTo>
                      <a:pt x="1432" y="272"/>
                    </a:lnTo>
                    <a:lnTo>
                      <a:pt x="1434" y="242"/>
                    </a:lnTo>
                    <a:lnTo>
                      <a:pt x="1434" y="218"/>
                    </a:lnTo>
                    <a:lnTo>
                      <a:pt x="1434" y="202"/>
                    </a:lnTo>
                    <a:lnTo>
                      <a:pt x="1432" y="196"/>
                    </a:lnTo>
                    <a:lnTo>
                      <a:pt x="1430" y="192"/>
                    </a:lnTo>
                    <a:lnTo>
                      <a:pt x="1426" y="188"/>
                    </a:lnTo>
                    <a:lnTo>
                      <a:pt x="1420" y="184"/>
                    </a:lnTo>
                    <a:lnTo>
                      <a:pt x="1404" y="182"/>
                    </a:lnTo>
                    <a:lnTo>
                      <a:pt x="1378" y="180"/>
                    </a:lnTo>
                    <a:lnTo>
                      <a:pt x="1342" y="180"/>
                    </a:lnTo>
                    <a:lnTo>
                      <a:pt x="1342" y="180"/>
                    </a:lnTo>
                    <a:lnTo>
                      <a:pt x="1308" y="180"/>
                    </a:lnTo>
                    <a:lnTo>
                      <a:pt x="1282" y="182"/>
                    </a:lnTo>
                    <a:lnTo>
                      <a:pt x="1264" y="186"/>
                    </a:lnTo>
                    <a:lnTo>
                      <a:pt x="1258" y="188"/>
                    </a:lnTo>
                    <a:lnTo>
                      <a:pt x="1252" y="194"/>
                    </a:lnTo>
                    <a:lnTo>
                      <a:pt x="1248" y="198"/>
                    </a:lnTo>
                    <a:lnTo>
                      <a:pt x="1244" y="206"/>
                    </a:lnTo>
                    <a:lnTo>
                      <a:pt x="1240" y="224"/>
                    </a:lnTo>
                    <a:lnTo>
                      <a:pt x="1238" y="250"/>
                    </a:lnTo>
                    <a:lnTo>
                      <a:pt x="1238" y="284"/>
                    </a:lnTo>
                    <a:lnTo>
                      <a:pt x="1238" y="284"/>
                    </a:lnTo>
                    <a:close/>
                    <a:moveTo>
                      <a:pt x="890" y="656"/>
                    </a:moveTo>
                    <a:lnTo>
                      <a:pt x="890" y="656"/>
                    </a:lnTo>
                    <a:lnTo>
                      <a:pt x="890" y="566"/>
                    </a:lnTo>
                    <a:lnTo>
                      <a:pt x="888" y="480"/>
                    </a:lnTo>
                    <a:lnTo>
                      <a:pt x="888" y="480"/>
                    </a:lnTo>
                    <a:lnTo>
                      <a:pt x="886" y="472"/>
                    </a:lnTo>
                    <a:lnTo>
                      <a:pt x="878" y="464"/>
                    </a:lnTo>
                    <a:lnTo>
                      <a:pt x="870" y="456"/>
                    </a:lnTo>
                    <a:lnTo>
                      <a:pt x="862" y="454"/>
                    </a:lnTo>
                    <a:lnTo>
                      <a:pt x="862" y="454"/>
                    </a:lnTo>
                    <a:lnTo>
                      <a:pt x="792" y="452"/>
                    </a:lnTo>
                    <a:lnTo>
                      <a:pt x="720" y="454"/>
                    </a:lnTo>
                    <a:lnTo>
                      <a:pt x="720" y="454"/>
                    </a:lnTo>
                    <a:lnTo>
                      <a:pt x="712" y="456"/>
                    </a:lnTo>
                    <a:lnTo>
                      <a:pt x="704" y="460"/>
                    </a:lnTo>
                    <a:lnTo>
                      <a:pt x="698" y="466"/>
                    </a:lnTo>
                    <a:lnTo>
                      <a:pt x="696" y="472"/>
                    </a:lnTo>
                    <a:lnTo>
                      <a:pt x="696" y="472"/>
                    </a:lnTo>
                    <a:lnTo>
                      <a:pt x="696" y="564"/>
                    </a:lnTo>
                    <a:lnTo>
                      <a:pt x="696" y="656"/>
                    </a:lnTo>
                    <a:lnTo>
                      <a:pt x="696" y="656"/>
                    </a:lnTo>
                    <a:lnTo>
                      <a:pt x="890" y="656"/>
                    </a:lnTo>
                    <a:lnTo>
                      <a:pt x="890" y="656"/>
                    </a:lnTo>
                    <a:close/>
                    <a:moveTo>
                      <a:pt x="1160" y="656"/>
                    </a:moveTo>
                    <a:lnTo>
                      <a:pt x="1160" y="656"/>
                    </a:lnTo>
                    <a:lnTo>
                      <a:pt x="1162" y="566"/>
                    </a:lnTo>
                    <a:lnTo>
                      <a:pt x="1160" y="480"/>
                    </a:lnTo>
                    <a:lnTo>
                      <a:pt x="1160" y="480"/>
                    </a:lnTo>
                    <a:lnTo>
                      <a:pt x="1156" y="472"/>
                    </a:lnTo>
                    <a:lnTo>
                      <a:pt x="1150" y="464"/>
                    </a:lnTo>
                    <a:lnTo>
                      <a:pt x="1142" y="456"/>
                    </a:lnTo>
                    <a:lnTo>
                      <a:pt x="1134" y="454"/>
                    </a:lnTo>
                    <a:lnTo>
                      <a:pt x="1134" y="454"/>
                    </a:lnTo>
                    <a:lnTo>
                      <a:pt x="1064" y="452"/>
                    </a:lnTo>
                    <a:lnTo>
                      <a:pt x="992" y="454"/>
                    </a:lnTo>
                    <a:lnTo>
                      <a:pt x="992" y="454"/>
                    </a:lnTo>
                    <a:lnTo>
                      <a:pt x="984" y="456"/>
                    </a:lnTo>
                    <a:lnTo>
                      <a:pt x="976" y="462"/>
                    </a:lnTo>
                    <a:lnTo>
                      <a:pt x="970" y="470"/>
                    </a:lnTo>
                    <a:lnTo>
                      <a:pt x="968" y="478"/>
                    </a:lnTo>
                    <a:lnTo>
                      <a:pt x="968" y="478"/>
                    </a:lnTo>
                    <a:lnTo>
                      <a:pt x="966" y="566"/>
                    </a:lnTo>
                    <a:lnTo>
                      <a:pt x="968" y="656"/>
                    </a:lnTo>
                    <a:lnTo>
                      <a:pt x="968" y="656"/>
                    </a:lnTo>
                    <a:lnTo>
                      <a:pt x="1160" y="656"/>
                    </a:lnTo>
                    <a:lnTo>
                      <a:pt x="1160" y="656"/>
                    </a:lnTo>
                    <a:close/>
                    <a:moveTo>
                      <a:pt x="1432" y="656"/>
                    </a:moveTo>
                    <a:lnTo>
                      <a:pt x="1432" y="656"/>
                    </a:lnTo>
                    <a:lnTo>
                      <a:pt x="1434" y="566"/>
                    </a:lnTo>
                    <a:lnTo>
                      <a:pt x="1432" y="480"/>
                    </a:lnTo>
                    <a:lnTo>
                      <a:pt x="1432" y="480"/>
                    </a:lnTo>
                    <a:lnTo>
                      <a:pt x="1428" y="472"/>
                    </a:lnTo>
                    <a:lnTo>
                      <a:pt x="1422" y="464"/>
                    </a:lnTo>
                    <a:lnTo>
                      <a:pt x="1412" y="456"/>
                    </a:lnTo>
                    <a:lnTo>
                      <a:pt x="1404" y="454"/>
                    </a:lnTo>
                    <a:lnTo>
                      <a:pt x="1404" y="454"/>
                    </a:lnTo>
                    <a:lnTo>
                      <a:pt x="1336" y="452"/>
                    </a:lnTo>
                    <a:lnTo>
                      <a:pt x="1268" y="454"/>
                    </a:lnTo>
                    <a:lnTo>
                      <a:pt x="1268" y="454"/>
                    </a:lnTo>
                    <a:lnTo>
                      <a:pt x="1260" y="456"/>
                    </a:lnTo>
                    <a:lnTo>
                      <a:pt x="1250" y="462"/>
                    </a:lnTo>
                    <a:lnTo>
                      <a:pt x="1244" y="468"/>
                    </a:lnTo>
                    <a:lnTo>
                      <a:pt x="1240" y="476"/>
                    </a:lnTo>
                    <a:lnTo>
                      <a:pt x="1240" y="476"/>
                    </a:lnTo>
                    <a:lnTo>
                      <a:pt x="1238" y="564"/>
                    </a:lnTo>
                    <a:lnTo>
                      <a:pt x="1238" y="656"/>
                    </a:lnTo>
                    <a:lnTo>
                      <a:pt x="1238" y="656"/>
                    </a:lnTo>
                    <a:lnTo>
                      <a:pt x="1432" y="656"/>
                    </a:lnTo>
                    <a:lnTo>
                      <a:pt x="1432" y="656"/>
                    </a:lnTo>
                    <a:close/>
                    <a:moveTo>
                      <a:pt x="616" y="926"/>
                    </a:moveTo>
                    <a:lnTo>
                      <a:pt x="616" y="926"/>
                    </a:lnTo>
                    <a:lnTo>
                      <a:pt x="618" y="836"/>
                    </a:lnTo>
                    <a:lnTo>
                      <a:pt x="616" y="750"/>
                    </a:lnTo>
                    <a:lnTo>
                      <a:pt x="616" y="750"/>
                    </a:lnTo>
                    <a:lnTo>
                      <a:pt x="614" y="746"/>
                    </a:lnTo>
                    <a:lnTo>
                      <a:pt x="612" y="742"/>
                    </a:lnTo>
                    <a:lnTo>
                      <a:pt x="604" y="734"/>
                    </a:lnTo>
                    <a:lnTo>
                      <a:pt x="594" y="728"/>
                    </a:lnTo>
                    <a:lnTo>
                      <a:pt x="586" y="726"/>
                    </a:lnTo>
                    <a:lnTo>
                      <a:pt x="586" y="726"/>
                    </a:lnTo>
                    <a:lnTo>
                      <a:pt x="552" y="724"/>
                    </a:lnTo>
                    <a:lnTo>
                      <a:pt x="518" y="724"/>
                    </a:lnTo>
                    <a:lnTo>
                      <a:pt x="450" y="724"/>
                    </a:lnTo>
                    <a:lnTo>
                      <a:pt x="450" y="724"/>
                    </a:lnTo>
                    <a:lnTo>
                      <a:pt x="442" y="724"/>
                    </a:lnTo>
                    <a:lnTo>
                      <a:pt x="434" y="726"/>
                    </a:lnTo>
                    <a:lnTo>
                      <a:pt x="428" y="728"/>
                    </a:lnTo>
                    <a:lnTo>
                      <a:pt x="424" y="732"/>
                    </a:lnTo>
                    <a:lnTo>
                      <a:pt x="420" y="736"/>
                    </a:lnTo>
                    <a:lnTo>
                      <a:pt x="418" y="742"/>
                    </a:lnTo>
                    <a:lnTo>
                      <a:pt x="416" y="756"/>
                    </a:lnTo>
                    <a:lnTo>
                      <a:pt x="416" y="756"/>
                    </a:lnTo>
                    <a:lnTo>
                      <a:pt x="414" y="826"/>
                    </a:lnTo>
                    <a:lnTo>
                      <a:pt x="414" y="862"/>
                    </a:lnTo>
                    <a:lnTo>
                      <a:pt x="416" y="896"/>
                    </a:lnTo>
                    <a:lnTo>
                      <a:pt x="416" y="896"/>
                    </a:lnTo>
                    <a:lnTo>
                      <a:pt x="420" y="906"/>
                    </a:lnTo>
                    <a:lnTo>
                      <a:pt x="426" y="914"/>
                    </a:lnTo>
                    <a:lnTo>
                      <a:pt x="436" y="922"/>
                    </a:lnTo>
                    <a:lnTo>
                      <a:pt x="444" y="926"/>
                    </a:lnTo>
                    <a:lnTo>
                      <a:pt x="444" y="926"/>
                    </a:lnTo>
                    <a:lnTo>
                      <a:pt x="486" y="926"/>
                    </a:lnTo>
                    <a:lnTo>
                      <a:pt x="528" y="926"/>
                    </a:lnTo>
                    <a:lnTo>
                      <a:pt x="616" y="926"/>
                    </a:lnTo>
                    <a:lnTo>
                      <a:pt x="616" y="926"/>
                    </a:lnTo>
                    <a:close/>
                    <a:moveTo>
                      <a:pt x="696" y="924"/>
                    </a:moveTo>
                    <a:lnTo>
                      <a:pt x="696" y="924"/>
                    </a:lnTo>
                    <a:lnTo>
                      <a:pt x="888" y="924"/>
                    </a:lnTo>
                    <a:lnTo>
                      <a:pt x="888" y="924"/>
                    </a:lnTo>
                    <a:lnTo>
                      <a:pt x="890" y="836"/>
                    </a:lnTo>
                    <a:lnTo>
                      <a:pt x="888" y="750"/>
                    </a:lnTo>
                    <a:lnTo>
                      <a:pt x="888" y="750"/>
                    </a:lnTo>
                    <a:lnTo>
                      <a:pt x="884" y="742"/>
                    </a:lnTo>
                    <a:lnTo>
                      <a:pt x="878" y="734"/>
                    </a:lnTo>
                    <a:lnTo>
                      <a:pt x="870" y="728"/>
                    </a:lnTo>
                    <a:lnTo>
                      <a:pt x="862" y="726"/>
                    </a:lnTo>
                    <a:lnTo>
                      <a:pt x="862" y="726"/>
                    </a:lnTo>
                    <a:lnTo>
                      <a:pt x="792" y="724"/>
                    </a:lnTo>
                    <a:lnTo>
                      <a:pt x="722" y="726"/>
                    </a:lnTo>
                    <a:lnTo>
                      <a:pt x="722" y="726"/>
                    </a:lnTo>
                    <a:lnTo>
                      <a:pt x="714" y="728"/>
                    </a:lnTo>
                    <a:lnTo>
                      <a:pt x="706" y="734"/>
                    </a:lnTo>
                    <a:lnTo>
                      <a:pt x="700" y="742"/>
                    </a:lnTo>
                    <a:lnTo>
                      <a:pt x="696" y="750"/>
                    </a:lnTo>
                    <a:lnTo>
                      <a:pt x="696" y="750"/>
                    </a:lnTo>
                    <a:lnTo>
                      <a:pt x="694" y="836"/>
                    </a:lnTo>
                    <a:lnTo>
                      <a:pt x="696" y="924"/>
                    </a:lnTo>
                    <a:lnTo>
                      <a:pt x="696" y="924"/>
                    </a:lnTo>
                    <a:close/>
                    <a:moveTo>
                      <a:pt x="1240" y="924"/>
                    </a:moveTo>
                    <a:lnTo>
                      <a:pt x="1240" y="924"/>
                    </a:lnTo>
                    <a:lnTo>
                      <a:pt x="1432" y="924"/>
                    </a:lnTo>
                    <a:lnTo>
                      <a:pt x="1432" y="924"/>
                    </a:lnTo>
                    <a:lnTo>
                      <a:pt x="1434" y="836"/>
                    </a:lnTo>
                    <a:lnTo>
                      <a:pt x="1432" y="750"/>
                    </a:lnTo>
                    <a:lnTo>
                      <a:pt x="1432" y="750"/>
                    </a:lnTo>
                    <a:lnTo>
                      <a:pt x="1428" y="742"/>
                    </a:lnTo>
                    <a:lnTo>
                      <a:pt x="1422" y="734"/>
                    </a:lnTo>
                    <a:lnTo>
                      <a:pt x="1414" y="728"/>
                    </a:lnTo>
                    <a:lnTo>
                      <a:pt x="1406" y="726"/>
                    </a:lnTo>
                    <a:lnTo>
                      <a:pt x="1406" y="726"/>
                    </a:lnTo>
                    <a:lnTo>
                      <a:pt x="1336" y="724"/>
                    </a:lnTo>
                    <a:lnTo>
                      <a:pt x="1266" y="726"/>
                    </a:lnTo>
                    <a:lnTo>
                      <a:pt x="1266" y="726"/>
                    </a:lnTo>
                    <a:lnTo>
                      <a:pt x="1258" y="728"/>
                    </a:lnTo>
                    <a:lnTo>
                      <a:pt x="1250" y="734"/>
                    </a:lnTo>
                    <a:lnTo>
                      <a:pt x="1244" y="742"/>
                    </a:lnTo>
                    <a:lnTo>
                      <a:pt x="1240" y="750"/>
                    </a:lnTo>
                    <a:lnTo>
                      <a:pt x="1240" y="750"/>
                    </a:lnTo>
                    <a:lnTo>
                      <a:pt x="1238" y="836"/>
                    </a:lnTo>
                    <a:lnTo>
                      <a:pt x="1240" y="924"/>
                    </a:lnTo>
                    <a:lnTo>
                      <a:pt x="1240" y="924"/>
                    </a:lnTo>
                    <a:close/>
                    <a:moveTo>
                      <a:pt x="152" y="996"/>
                    </a:moveTo>
                    <a:lnTo>
                      <a:pt x="152" y="996"/>
                    </a:lnTo>
                    <a:lnTo>
                      <a:pt x="152" y="1198"/>
                    </a:lnTo>
                    <a:lnTo>
                      <a:pt x="152" y="1198"/>
                    </a:lnTo>
                    <a:lnTo>
                      <a:pt x="236" y="1198"/>
                    </a:lnTo>
                    <a:lnTo>
                      <a:pt x="318" y="1196"/>
                    </a:lnTo>
                    <a:lnTo>
                      <a:pt x="318" y="1196"/>
                    </a:lnTo>
                    <a:lnTo>
                      <a:pt x="326" y="1194"/>
                    </a:lnTo>
                    <a:lnTo>
                      <a:pt x="334" y="1188"/>
                    </a:lnTo>
                    <a:lnTo>
                      <a:pt x="340" y="1180"/>
                    </a:lnTo>
                    <a:lnTo>
                      <a:pt x="344" y="1172"/>
                    </a:lnTo>
                    <a:lnTo>
                      <a:pt x="344" y="1172"/>
                    </a:lnTo>
                    <a:lnTo>
                      <a:pt x="346" y="1098"/>
                    </a:lnTo>
                    <a:lnTo>
                      <a:pt x="344" y="1022"/>
                    </a:lnTo>
                    <a:lnTo>
                      <a:pt x="344" y="1022"/>
                    </a:lnTo>
                    <a:lnTo>
                      <a:pt x="342" y="1014"/>
                    </a:lnTo>
                    <a:lnTo>
                      <a:pt x="336" y="1006"/>
                    </a:lnTo>
                    <a:lnTo>
                      <a:pt x="328" y="1000"/>
                    </a:lnTo>
                    <a:lnTo>
                      <a:pt x="322" y="998"/>
                    </a:lnTo>
                    <a:lnTo>
                      <a:pt x="322" y="998"/>
                    </a:lnTo>
                    <a:lnTo>
                      <a:pt x="238" y="996"/>
                    </a:lnTo>
                    <a:lnTo>
                      <a:pt x="152" y="996"/>
                    </a:lnTo>
                    <a:lnTo>
                      <a:pt x="152" y="996"/>
                    </a:lnTo>
                    <a:close/>
                    <a:moveTo>
                      <a:pt x="698" y="998"/>
                    </a:moveTo>
                    <a:lnTo>
                      <a:pt x="698" y="998"/>
                    </a:lnTo>
                    <a:lnTo>
                      <a:pt x="698" y="1194"/>
                    </a:lnTo>
                    <a:lnTo>
                      <a:pt x="698" y="1194"/>
                    </a:lnTo>
                    <a:lnTo>
                      <a:pt x="886" y="1194"/>
                    </a:lnTo>
                    <a:lnTo>
                      <a:pt x="886" y="1194"/>
                    </a:lnTo>
                    <a:lnTo>
                      <a:pt x="886" y="998"/>
                    </a:lnTo>
                    <a:lnTo>
                      <a:pt x="886" y="998"/>
                    </a:lnTo>
                    <a:lnTo>
                      <a:pt x="698" y="998"/>
                    </a:lnTo>
                    <a:lnTo>
                      <a:pt x="698" y="998"/>
                    </a:lnTo>
                    <a:close/>
                    <a:moveTo>
                      <a:pt x="970" y="998"/>
                    </a:moveTo>
                    <a:lnTo>
                      <a:pt x="970" y="998"/>
                    </a:lnTo>
                    <a:lnTo>
                      <a:pt x="970" y="1194"/>
                    </a:lnTo>
                    <a:lnTo>
                      <a:pt x="970" y="1194"/>
                    </a:lnTo>
                    <a:lnTo>
                      <a:pt x="1158" y="1194"/>
                    </a:lnTo>
                    <a:lnTo>
                      <a:pt x="1158" y="1194"/>
                    </a:lnTo>
                    <a:lnTo>
                      <a:pt x="1158" y="998"/>
                    </a:lnTo>
                    <a:lnTo>
                      <a:pt x="1158" y="998"/>
                    </a:lnTo>
                    <a:lnTo>
                      <a:pt x="970" y="998"/>
                    </a:lnTo>
                    <a:lnTo>
                      <a:pt x="970" y="998"/>
                    </a:lnTo>
                    <a:close/>
                    <a:moveTo>
                      <a:pt x="1160" y="924"/>
                    </a:moveTo>
                    <a:lnTo>
                      <a:pt x="1160" y="924"/>
                    </a:lnTo>
                    <a:lnTo>
                      <a:pt x="1162" y="836"/>
                    </a:lnTo>
                    <a:lnTo>
                      <a:pt x="1160" y="752"/>
                    </a:lnTo>
                    <a:lnTo>
                      <a:pt x="1160" y="752"/>
                    </a:lnTo>
                    <a:lnTo>
                      <a:pt x="1158" y="744"/>
                    </a:lnTo>
                    <a:lnTo>
                      <a:pt x="1152" y="736"/>
                    </a:lnTo>
                    <a:lnTo>
                      <a:pt x="1144" y="728"/>
                    </a:lnTo>
                    <a:lnTo>
                      <a:pt x="1138" y="726"/>
                    </a:lnTo>
                    <a:lnTo>
                      <a:pt x="1138" y="726"/>
                    </a:lnTo>
                    <a:lnTo>
                      <a:pt x="1064" y="724"/>
                    </a:lnTo>
                    <a:lnTo>
                      <a:pt x="990" y="726"/>
                    </a:lnTo>
                    <a:lnTo>
                      <a:pt x="990" y="726"/>
                    </a:lnTo>
                    <a:lnTo>
                      <a:pt x="982" y="726"/>
                    </a:lnTo>
                    <a:lnTo>
                      <a:pt x="976" y="732"/>
                    </a:lnTo>
                    <a:lnTo>
                      <a:pt x="970" y="736"/>
                    </a:lnTo>
                    <a:lnTo>
                      <a:pt x="968" y="742"/>
                    </a:lnTo>
                    <a:lnTo>
                      <a:pt x="968" y="742"/>
                    </a:lnTo>
                    <a:lnTo>
                      <a:pt x="968" y="834"/>
                    </a:lnTo>
                    <a:lnTo>
                      <a:pt x="968" y="924"/>
                    </a:lnTo>
                    <a:lnTo>
                      <a:pt x="968" y="924"/>
                    </a:lnTo>
                    <a:lnTo>
                      <a:pt x="1160" y="924"/>
                    </a:lnTo>
                    <a:lnTo>
                      <a:pt x="1160" y="924"/>
                    </a:lnTo>
                    <a:close/>
                    <a:moveTo>
                      <a:pt x="148" y="926"/>
                    </a:moveTo>
                    <a:lnTo>
                      <a:pt x="148" y="926"/>
                    </a:lnTo>
                    <a:lnTo>
                      <a:pt x="236" y="926"/>
                    </a:lnTo>
                    <a:lnTo>
                      <a:pt x="320" y="926"/>
                    </a:lnTo>
                    <a:lnTo>
                      <a:pt x="320" y="926"/>
                    </a:lnTo>
                    <a:lnTo>
                      <a:pt x="328" y="922"/>
                    </a:lnTo>
                    <a:lnTo>
                      <a:pt x="336" y="916"/>
                    </a:lnTo>
                    <a:lnTo>
                      <a:pt x="342" y="908"/>
                    </a:lnTo>
                    <a:lnTo>
                      <a:pt x="344" y="900"/>
                    </a:lnTo>
                    <a:lnTo>
                      <a:pt x="344" y="900"/>
                    </a:lnTo>
                    <a:lnTo>
                      <a:pt x="346" y="828"/>
                    </a:lnTo>
                    <a:lnTo>
                      <a:pt x="346" y="756"/>
                    </a:lnTo>
                    <a:lnTo>
                      <a:pt x="346" y="756"/>
                    </a:lnTo>
                    <a:lnTo>
                      <a:pt x="346" y="748"/>
                    </a:lnTo>
                    <a:lnTo>
                      <a:pt x="344" y="740"/>
                    </a:lnTo>
                    <a:lnTo>
                      <a:pt x="342" y="734"/>
                    </a:lnTo>
                    <a:lnTo>
                      <a:pt x="338" y="730"/>
                    </a:lnTo>
                    <a:lnTo>
                      <a:pt x="332" y="728"/>
                    </a:lnTo>
                    <a:lnTo>
                      <a:pt x="326" y="726"/>
                    </a:lnTo>
                    <a:lnTo>
                      <a:pt x="312" y="724"/>
                    </a:lnTo>
                    <a:lnTo>
                      <a:pt x="312" y="724"/>
                    </a:lnTo>
                    <a:lnTo>
                      <a:pt x="246" y="724"/>
                    </a:lnTo>
                    <a:lnTo>
                      <a:pt x="180" y="724"/>
                    </a:lnTo>
                    <a:lnTo>
                      <a:pt x="180" y="724"/>
                    </a:lnTo>
                    <a:lnTo>
                      <a:pt x="166" y="724"/>
                    </a:lnTo>
                    <a:lnTo>
                      <a:pt x="160" y="726"/>
                    </a:lnTo>
                    <a:lnTo>
                      <a:pt x="156" y="730"/>
                    </a:lnTo>
                    <a:lnTo>
                      <a:pt x="152" y="734"/>
                    </a:lnTo>
                    <a:lnTo>
                      <a:pt x="150" y="738"/>
                    </a:lnTo>
                    <a:lnTo>
                      <a:pt x="148" y="744"/>
                    </a:lnTo>
                    <a:lnTo>
                      <a:pt x="148" y="752"/>
                    </a:lnTo>
                    <a:lnTo>
                      <a:pt x="148" y="752"/>
                    </a:lnTo>
                    <a:lnTo>
                      <a:pt x="148" y="926"/>
                    </a:lnTo>
                    <a:lnTo>
                      <a:pt x="148" y="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4406" tIns="42203" rIns="84406" bIns="422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cxnSp>
        <p:nvCxnSpPr>
          <p:cNvPr id="15" name="Straight Connector 14"/>
          <p:cNvCxnSpPr/>
          <p:nvPr/>
        </p:nvCxnSpPr>
        <p:spPr>
          <a:xfrm>
            <a:off x="-2814" y="1423871"/>
            <a:ext cx="9149627" cy="0"/>
          </a:xfrm>
          <a:prstGeom prst="line">
            <a:avLst/>
          </a:prstGeom>
          <a:ln w="19050">
            <a:solidFill>
              <a:srgbClr val="4B505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2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http://media.coindesk.com/uploads/2013/08/how-can-i-buy-bitcoins-630x38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r="5701"/>
          <a:stretch/>
        </p:blipFill>
        <p:spPr bwMode="auto">
          <a:xfrm>
            <a:off x="0" y="1295400"/>
            <a:ext cx="9144000" cy="496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1"/>
          <p:cNvSpPr txBox="1">
            <a:spLocks/>
          </p:cNvSpPr>
          <p:nvPr/>
        </p:nvSpPr>
        <p:spPr>
          <a:xfrm>
            <a:off x="54594" y="345615"/>
            <a:ext cx="11086134" cy="369405"/>
          </a:xfrm>
          <a:prstGeom prst="rect">
            <a:avLst/>
          </a:prstGeom>
        </p:spPr>
        <p:txBody>
          <a:bodyPr vert="horz" wrap="square" lIns="274642" tIns="30516" rIns="152579" bIns="30516" rtlCol="0" anchor="ctr">
            <a:spAutoFit/>
          </a:bodyPr>
          <a:lstStyle>
            <a:lvl1pPr algn="l" defTabSz="9143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…</a:t>
            </a:r>
            <a:r>
              <a:rPr lang="en-US" sz="2000" dirty="0" err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débutée</a:t>
            </a:r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en</a:t>
            </a:r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2009 par un </a:t>
            </a:r>
            <a:r>
              <a:rPr lang="en-US" sz="2000" dirty="0" err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mystérieux</a:t>
            </a:r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inventeur</a:t>
            </a:r>
            <a:r>
              <a:rPr lang="en-US" sz="2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…  </a:t>
            </a:r>
            <a:endParaRPr lang="en-GB" sz="20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468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ntagon 11"/>
          <p:cNvSpPr/>
          <p:nvPr/>
        </p:nvSpPr>
        <p:spPr>
          <a:xfrm rot="5400000">
            <a:off x="6514174" y="3559745"/>
            <a:ext cx="430887" cy="295861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>
            <a:noAutofit/>
          </a:bodyPr>
          <a:lstStyle/>
          <a:p>
            <a:pPr algn="ctr"/>
            <a:r>
              <a:rPr lang="en-GB" sz="1600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‘Currency’ as the Coach</a:t>
            </a:r>
            <a:endParaRPr lang="en-GB" sz="16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 rot="5400000">
            <a:off x="2193959" y="3559745"/>
            <a:ext cx="430887" cy="295861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>
            <a:noAutofit/>
          </a:bodyPr>
          <a:lstStyle/>
          <a:p>
            <a:pPr algn="ctr"/>
            <a:r>
              <a:rPr lang="en-GB" sz="1600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‘Blockchain’ as the track</a:t>
            </a:r>
            <a:endParaRPr lang="en-GB" sz="16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592"/>
            <a:ext cx="8820150" cy="7651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GB" dirty="0" smtClean="0"/>
              <a:t>Bitcoin et </a:t>
            </a:r>
            <a:r>
              <a:rPr lang="en-GB" dirty="0" err="1" smtClean="0"/>
              <a:t>blockchain</a:t>
            </a:r>
            <a:r>
              <a:rPr lang="en-GB" dirty="0" smtClean="0"/>
              <a:t>, </a:t>
            </a:r>
            <a:r>
              <a:rPr lang="en-GB" dirty="0" err="1" smtClean="0"/>
              <a:t>deux</a:t>
            </a:r>
            <a:r>
              <a:rPr lang="en-GB" dirty="0" smtClean="0"/>
              <a:t> notions à ne pas </a:t>
            </a:r>
            <a:r>
              <a:rPr lang="en-GB" dirty="0" err="1" smtClean="0"/>
              <a:t>confondre</a:t>
            </a:r>
            <a:endParaRPr lang="en-GB" dirty="0"/>
          </a:p>
        </p:txBody>
      </p:sp>
      <p:pic>
        <p:nvPicPr>
          <p:cNvPr id="141317" name="Picture 5" descr="D:\Working Folder\ppt support\train trac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49" y="2840430"/>
            <a:ext cx="2654507" cy="1988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Rectangle 4"/>
          <p:cNvSpPr/>
          <p:nvPr/>
        </p:nvSpPr>
        <p:spPr>
          <a:xfrm>
            <a:off x="3677699" y="1295400"/>
            <a:ext cx="1805202" cy="462224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Cryptocurrency</a:t>
            </a:r>
            <a:endParaRPr lang="en-GB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1" name="Elbow Connector 10"/>
          <p:cNvCxnSpPr>
            <a:stCxn id="5" idx="2"/>
            <a:endCxn id="141317" idx="0"/>
          </p:cNvCxnSpPr>
          <p:nvPr/>
        </p:nvCxnSpPr>
        <p:spPr>
          <a:xfrm rot="5400000">
            <a:off x="2953449" y="1213579"/>
            <a:ext cx="1082806" cy="2170897"/>
          </a:xfrm>
          <a:prstGeom prst="bentConnector3">
            <a:avLst/>
          </a:prstGeom>
          <a:ln w="12700">
            <a:solidFill>
              <a:schemeClr val="accent5"/>
            </a:solidFill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>
            <p:custDataLst>
              <p:tags r:id="rId1"/>
            </p:custDataLst>
          </p:nvPr>
        </p:nvSpPr>
        <p:spPr>
          <a:xfrm>
            <a:off x="228600" y="5660359"/>
            <a:ext cx="8686800" cy="576000"/>
          </a:xfrm>
          <a:prstGeom prst="roundRect">
            <a:avLst>
              <a:gd name="adj" fmla="val 19599"/>
            </a:avLst>
          </a:prstGeom>
          <a:gradFill>
            <a:gsLst>
              <a:gs pos="0">
                <a:schemeClr val="bg2">
                  <a:lumMod val="95000"/>
                </a:schemeClr>
              </a:gs>
              <a:gs pos="100000">
                <a:srgbClr val="D9D9D9"/>
              </a:gs>
            </a:gsLst>
            <a:lin ang="5400000" scaled="0"/>
          </a:gradFill>
          <a:ln w="12700"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While currently the track and coach are bundled in most 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offerings,</a:t>
            </a:r>
            <a:b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</a:b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a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separate ownership may be of great interest in the future</a:t>
            </a:r>
          </a:p>
        </p:txBody>
      </p:sp>
      <p:cxnSp>
        <p:nvCxnSpPr>
          <p:cNvPr id="25" name="Elbow Connector 24"/>
          <p:cNvCxnSpPr>
            <a:stCxn id="5" idx="2"/>
            <a:endCxn id="23" idx="0"/>
          </p:cNvCxnSpPr>
          <p:nvPr/>
        </p:nvCxnSpPr>
        <p:spPr>
          <a:xfrm rot="16200000" flipH="1">
            <a:off x="5113556" y="1224368"/>
            <a:ext cx="1082806" cy="214931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5"/>
            </a:solidFill>
            <a:tailEnd type="triangle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391435" y="2840430"/>
            <a:ext cx="2676365" cy="2017708"/>
            <a:chOff x="5391435" y="2840430"/>
            <a:chExt cx="2676365" cy="201770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29" name="Picture 2" descr="D:\Working Folder\ppt support\coach 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2885" y="2840431"/>
              <a:ext cx="1364915" cy="962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30" name="Picture 3" descr="D:\Working Folder\ppt support\coach 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436" y="2840430"/>
              <a:ext cx="1212612" cy="962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31" name="Picture 4" descr="D:\Working Folder\ppt support\coach 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435" y="3895192"/>
              <a:ext cx="2676364" cy="96294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sp>
        <p:nvSpPr>
          <p:cNvPr id="23" name="Rectangle 22"/>
          <p:cNvSpPr/>
          <p:nvPr/>
        </p:nvSpPr>
        <p:spPr bwMode="auto">
          <a:xfrm>
            <a:off x="6565209" y="2840430"/>
            <a:ext cx="328817" cy="15240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 smtClean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© Capgemini Consulting 2016. All rights reserved.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85888B"/>
                </a:solidFill>
              </a:rPr>
              <a:pPr/>
              <a:t>9</a:t>
            </a:fld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2942" y="3467350"/>
            <a:ext cx="3681458" cy="245430"/>
          </a:xfrm>
          <a:prstGeom prst="rect">
            <a:avLst/>
          </a:prstGeom>
          <a:solidFill>
            <a:schemeClr val="tx2">
              <a:lumMod val="20000"/>
              <a:lumOff val="80000"/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3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767075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_Ty1kAz0UmWcwzPIsoCL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DnTyWXr3Uev7yF1Wejzn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xjpkka5c0C1gtZLmRr9R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hlVhh.c0qEQvPlYX2P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xjpkka5c0C1gtZLmRr9R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g7eR1133kK7RQtl8JOzg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7Ohz6j9kE2RqRRUTvQe5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ncEHkMPUSz2gP.GL63O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7VUPuoqfkeq5orygcpAn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_Ty1kAz0UmWcwzPIsoCL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DnTyWXr3Uev7yF1Wejzn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hlVhh.c0qEQvPlYX2Pp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ANGLE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g7eR1133kK7RQtl8JOzg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TOANGLE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QLVBuaHEatnjWeHTBa_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QLVBuaHEatnjWeHTBa_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QLVBuaHEatnjWeHTBa_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QLVBuaHEatnjWeHTBa_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QLVBuaHEatnjWeHTBa_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7Ohz6j9kE2RqRRUTvQe5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QLVBuaHEatnjWeHTBa_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QLVBuaHEatnjWeHTBa_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QLVBuaHEatnjWeHTBa_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9144453"/>
  <p:tag name="LINEFORESCHEMECOLOR" val="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9144453"/>
  <p:tag name="LINEFORESCHEMECOLOR" val="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3211441"/>
  <p:tag name="LINEFORESCHEMECOLO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ncEHkMPUSz2gP.GL63O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3211441"/>
  <p:tag name="LINEFORESCHEMECOLOR" val="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7VUPuoqfkeq5orygcpAng"/>
</p:tagLst>
</file>

<file path=ppt/theme/theme1.xml><?xml version="1.0" encoding="utf-8"?>
<a:theme xmlns:a="http://schemas.openxmlformats.org/drawingml/2006/main" name="Capgemini 2012 theme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ection break and end">
  <a:themeElements>
    <a:clrScheme name="CC_2016">
      <a:dk1>
        <a:srgbClr val="000000"/>
      </a:dk1>
      <a:lt1>
        <a:srgbClr val="FFFFFF"/>
      </a:lt1>
      <a:dk2>
        <a:srgbClr val="6E0038"/>
      </a:dk2>
      <a:lt2>
        <a:srgbClr val="CED3D8"/>
      </a:lt2>
      <a:accent1>
        <a:srgbClr val="06303B"/>
      </a:accent1>
      <a:accent2>
        <a:srgbClr val="A50532"/>
      </a:accent2>
      <a:accent3>
        <a:srgbClr val="F2A300"/>
      </a:accent3>
      <a:accent4>
        <a:srgbClr val="3F7B1F"/>
      </a:accent4>
      <a:accent5>
        <a:srgbClr val="85888B"/>
      </a:accent5>
      <a:accent6>
        <a:srgbClr val="0995BB"/>
      </a:accent6>
      <a:hlink>
        <a:srgbClr val="6E0038"/>
      </a:hlink>
      <a:folHlink>
        <a:srgbClr val="76A110"/>
      </a:folHlink>
    </a:clrScheme>
    <a:fontScheme name="Custom 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ection break and end">
  <a:themeElements>
    <a:clrScheme name="CC_2016">
      <a:dk1>
        <a:srgbClr val="000000"/>
      </a:dk1>
      <a:lt1>
        <a:srgbClr val="FFFFFF"/>
      </a:lt1>
      <a:dk2>
        <a:srgbClr val="6E0038"/>
      </a:dk2>
      <a:lt2>
        <a:srgbClr val="CED3D8"/>
      </a:lt2>
      <a:accent1>
        <a:srgbClr val="06303B"/>
      </a:accent1>
      <a:accent2>
        <a:srgbClr val="A50532"/>
      </a:accent2>
      <a:accent3>
        <a:srgbClr val="F2A300"/>
      </a:accent3>
      <a:accent4>
        <a:srgbClr val="3F7B1F"/>
      </a:accent4>
      <a:accent5>
        <a:srgbClr val="85888B"/>
      </a:accent5>
      <a:accent6>
        <a:srgbClr val="0995BB"/>
      </a:accent6>
      <a:hlink>
        <a:srgbClr val="6E0038"/>
      </a:hlink>
      <a:folHlink>
        <a:srgbClr val="76A110"/>
      </a:folHlink>
    </a:clrScheme>
    <a:fontScheme name="Custom 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apgemini 2012 theme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 2012 theme</Template>
  <TotalTime>32618</TotalTime>
  <Words>2066</Words>
  <Application>Microsoft Office PowerPoint</Application>
  <PresentationFormat>Affichage à l'écran (4:3)</PresentationFormat>
  <Paragraphs>480</Paragraphs>
  <Slides>31</Slides>
  <Notes>18</Notes>
  <HiddenSlides>0</HiddenSlides>
  <MMClips>0</MMClips>
  <ScaleCrop>false</ScaleCrop>
  <HeadingPairs>
    <vt:vector size="6" baseType="variant">
      <vt:variant>
        <vt:lpstr>Thème</vt:lpstr>
      </vt:variant>
      <vt:variant>
        <vt:i4>4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Capgemini 2012 theme</vt:lpstr>
      <vt:lpstr>Section break and end</vt:lpstr>
      <vt:lpstr>1_Section break and end</vt:lpstr>
      <vt:lpstr>1_Capgemini 2012 theme</vt:lpstr>
      <vt:lpstr>think-cell Slide</vt:lpstr>
      <vt:lpstr>Blockchain</vt:lpstr>
      <vt:lpstr>Présentation PowerPoint</vt:lpstr>
      <vt:lpstr>Capgemini Consulting, le leader français de la transformation digitale</vt:lpstr>
      <vt:lpstr>Une expertise reconnue en stratégie IT</vt:lpstr>
      <vt:lpstr>Présentation PowerPoint</vt:lpstr>
      <vt:lpstr>Présentation PowerPoint</vt:lpstr>
      <vt:lpstr>Présentation PowerPoint</vt:lpstr>
      <vt:lpstr>Bitcoin et blockchain, deux notions à ne pas confondre</vt:lpstr>
      <vt:lpstr>Présentation PowerPoint</vt:lpstr>
      <vt:lpstr>Une définition et des principes pour comprendre la Blockchain</vt:lpstr>
      <vt:lpstr>Deux typologies de Blockchain pour deux utilisations différentes </vt:lpstr>
      <vt:lpstr>Présentation PowerPoint</vt:lpstr>
      <vt:lpstr>“Distributed”</vt:lpstr>
      <vt:lpstr>Exemple d’une transaction bitcoin sur la blockchain bitcoin</vt:lpstr>
      <vt:lpstr>Focus sur les smarts contracts</vt:lpstr>
      <vt:lpstr>Présentation PowerPoint</vt:lpstr>
      <vt:lpstr>Présentation PowerPoint</vt:lpstr>
      <vt:lpstr>Plus d’un 1 milliards de $ investi en 2016</vt:lpstr>
      <vt:lpstr>A travers des consortiums, des alliances ou seuls, les services financiers se sont positionnés comme leaders des initiatives Blockchain sur 2015-2016 </vt:lpstr>
      <vt:lpstr>Plusieurs exemples de uses cases non financiers</vt:lpstr>
      <vt:lpstr>Ou cross-secteurs</vt:lpstr>
      <vt:lpstr>La question qu’il fallait se poser avant :  “Est-ce que j’ai réellement besoin d’une Blockchain ?”</vt:lpstr>
      <vt:lpstr>Nos réalisations 1/2  : Définir la stratégie Blockchain d’un grand groupe financier</vt:lpstr>
      <vt:lpstr>Nos réalisations 2/2 : Mise en place d’un POC pour un assureur Contexte et solution</vt:lpstr>
      <vt:lpstr>Nos réalisations 2/2 : Mise en place d’un POC pour un assureur Typologie de la solution</vt:lpstr>
      <vt:lpstr>Présentation PowerPoint</vt:lpstr>
      <vt:lpstr>Mes convictions</vt:lpstr>
      <vt:lpstr>4 freins majeurs à la généralisation de la Blockchain</vt:lpstr>
      <vt:lpstr>Thank you for your attention!</vt:lpstr>
      <vt:lpstr>Niveaux d’interaction pour une Banque digitale basée sur un modèle ouvert d’API</vt:lpstr>
      <vt:lpstr>Macro-vision of a Blockchain integration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pegret</dc:creator>
  <cp:lastModifiedBy>O Jelassi</cp:lastModifiedBy>
  <cp:revision>1426</cp:revision>
  <dcterms:created xsi:type="dcterms:W3CDTF">2006-08-16T00:00:00Z</dcterms:created>
  <dcterms:modified xsi:type="dcterms:W3CDTF">2017-03-31T08:04:33Z</dcterms:modified>
</cp:coreProperties>
</file>